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5" r:id="rId2"/>
    <p:sldId id="319" r:id="rId3"/>
    <p:sldId id="271" r:id="rId4"/>
    <p:sldId id="279" r:id="rId5"/>
    <p:sldId id="333" r:id="rId6"/>
    <p:sldId id="331" r:id="rId7"/>
    <p:sldId id="332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52" r:id="rId24"/>
    <p:sldId id="353" r:id="rId25"/>
    <p:sldId id="354" r:id="rId26"/>
    <p:sldId id="355" r:id="rId27"/>
  </p:sldIdLst>
  <p:sldSz cx="9144000" cy="6858000" type="screen4x3"/>
  <p:notesSz cx="6858000" cy="921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Matyas" initials="AM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C2E1"/>
    <a:srgbClr val="566C8C"/>
    <a:srgbClr val="587F8C"/>
    <a:srgbClr val="1F497D"/>
    <a:srgbClr val="374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4" autoAdjust="0"/>
    <p:restoredTop sz="90545" autoAdjust="0"/>
  </p:normalViewPr>
  <p:slideViewPr>
    <p:cSldViewPr snapToGrid="0" snapToObjects="1">
      <p:cViewPr varScale="1">
        <p:scale>
          <a:sx n="81" d="100"/>
          <a:sy n="81" d="100"/>
        </p:scale>
        <p:origin x="1733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436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2660"/>
          </a:xfrm>
          <a:prstGeom prst="rect">
            <a:avLst/>
          </a:prstGeom>
        </p:spPr>
        <p:txBody>
          <a:bodyPr vert="horz" lIns="90123" tIns="45062" rIns="90123" bIns="450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2660"/>
          </a:xfrm>
          <a:prstGeom prst="rect">
            <a:avLst/>
          </a:prstGeom>
        </p:spPr>
        <p:txBody>
          <a:bodyPr vert="horz" lIns="90123" tIns="45062" rIns="90123" bIns="45062" rtlCol="0"/>
          <a:lstStyle>
            <a:lvl1pPr algn="r">
              <a:defRPr sz="1200"/>
            </a:lvl1pPr>
          </a:lstStyle>
          <a:p>
            <a:fld id="{69D13FD2-E7D0-43C7-A312-9EB6B784BB83}" type="datetimeFigureOut">
              <a:rPr lang="en-CA" smtClean="0"/>
              <a:t>06/10/2015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2778"/>
            <a:ext cx="2972421" cy="462660"/>
          </a:xfrm>
          <a:prstGeom prst="rect">
            <a:avLst/>
          </a:prstGeom>
        </p:spPr>
        <p:txBody>
          <a:bodyPr vert="horz" lIns="90123" tIns="45062" rIns="90123" bIns="450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752778"/>
            <a:ext cx="2972421" cy="462660"/>
          </a:xfrm>
          <a:prstGeom prst="rect">
            <a:avLst/>
          </a:prstGeom>
        </p:spPr>
        <p:txBody>
          <a:bodyPr vert="horz" lIns="90123" tIns="45062" rIns="90123" bIns="45062" rtlCol="0" anchor="b"/>
          <a:lstStyle>
            <a:lvl1pPr algn="r">
              <a:defRPr sz="1200"/>
            </a:lvl1pPr>
          </a:lstStyle>
          <a:p>
            <a:fld id="{C9E380BF-F3AD-4CFD-B08C-CACF26EA2C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3524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772"/>
          </a:xfrm>
          <a:prstGeom prst="rect">
            <a:avLst/>
          </a:prstGeom>
        </p:spPr>
        <p:txBody>
          <a:bodyPr vert="horz" lIns="91493" tIns="45747" rIns="91493" bIns="457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0772"/>
          </a:xfrm>
          <a:prstGeom prst="rect">
            <a:avLst/>
          </a:prstGeom>
        </p:spPr>
        <p:txBody>
          <a:bodyPr vert="horz" lIns="91493" tIns="45747" rIns="91493" bIns="45747" rtlCol="0"/>
          <a:lstStyle>
            <a:lvl1pPr algn="r">
              <a:defRPr sz="1200"/>
            </a:lvl1pPr>
          </a:lstStyle>
          <a:p>
            <a:fld id="{89D515C6-57F7-2940-AF84-A757FAAACCA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5538" y="690563"/>
            <a:ext cx="4606925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3" tIns="45747" rIns="91493" bIns="4574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77334"/>
            <a:ext cx="5486400" cy="4146947"/>
          </a:xfrm>
          <a:prstGeom prst="rect">
            <a:avLst/>
          </a:prstGeom>
        </p:spPr>
        <p:txBody>
          <a:bodyPr vert="horz" lIns="91493" tIns="45747" rIns="91493" bIns="4574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3066"/>
            <a:ext cx="2971800" cy="460772"/>
          </a:xfrm>
          <a:prstGeom prst="rect">
            <a:avLst/>
          </a:prstGeom>
        </p:spPr>
        <p:txBody>
          <a:bodyPr vert="horz" lIns="91493" tIns="45747" rIns="91493" bIns="457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53066"/>
            <a:ext cx="2971800" cy="460772"/>
          </a:xfrm>
          <a:prstGeom prst="rect">
            <a:avLst/>
          </a:prstGeom>
        </p:spPr>
        <p:txBody>
          <a:bodyPr vert="horz" lIns="91493" tIns="45747" rIns="91493" bIns="45747" rtlCol="0" anchor="b"/>
          <a:lstStyle>
            <a:lvl1pPr algn="r">
              <a:defRPr sz="1200"/>
            </a:lvl1pPr>
          </a:lstStyle>
          <a:p>
            <a:fld id="{5B8CF80D-BA8F-AF4C-9C1C-7ADBEA1DD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81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F80D-BA8F-AF4C-9C1C-7ADBEA1DDD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89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  <a:p>
            <a:r>
              <a:rPr lang="en-CA" baseline="0" dirty="0" smtClean="0"/>
              <a:t>Time frame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BE31-7B8A-44E6-974A-0E398B2AFD50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5539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PI, title, overall objective, total budget</a:t>
            </a:r>
            <a:endParaRPr lang="en-CA" baseline="0" dirty="0" smtClean="0"/>
          </a:p>
          <a:p>
            <a:endParaRPr lang="en-CA" b="1" baseline="0" dirty="0" smtClean="0"/>
          </a:p>
          <a:p>
            <a:r>
              <a:rPr lang="en-CA" baseline="0" dirty="0" smtClean="0"/>
              <a:t>Time frame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BE31-7B8A-44E6-974A-0E398B2AFD50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785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BE31-7B8A-44E6-974A-0E398B2AFD50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0402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BE31-7B8A-44E6-974A-0E398B2AFD50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4173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BE31-7B8A-44E6-974A-0E398B2AFD50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5155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BE31-7B8A-44E6-974A-0E398B2AFD50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0690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F80D-BA8F-AF4C-9C1C-7ADBEA1DDD6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92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3407" y="4377334"/>
            <a:ext cx="5748793" cy="4146947"/>
          </a:xfrm>
        </p:spPr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F80D-BA8F-AF4C-9C1C-7ADBEA1DDD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13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F80D-BA8F-AF4C-9C1C-7ADBEA1DDD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47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981" indent="-168981">
              <a:buFont typeface="Arial" panose="020B0604020202020204" pitchFamily="34" charset="0"/>
              <a:buChar char="•"/>
            </a:pPr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F80D-BA8F-AF4C-9C1C-7ADBEA1DDD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6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F80D-BA8F-AF4C-9C1C-7ADBEA1DDD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82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F80D-BA8F-AF4C-9C1C-7ADBEA1DDD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3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BE31-7B8A-44E6-974A-0E398B2AFD5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5893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BE31-7B8A-44E6-974A-0E398B2AFD50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5658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BE31-7B8A-44E6-974A-0E398B2AFD50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485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310127"/>
            <a:ext cx="6324599" cy="166639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ts val="5300"/>
              </a:lnSpc>
              <a:defRPr sz="5100" b="0" i="0">
                <a:solidFill>
                  <a:schemeClr val="bg1"/>
                </a:solidFill>
                <a:latin typeface="+mn-lt"/>
                <a:cs typeface="Calibr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209800" y="5436100"/>
            <a:ext cx="6324600" cy="3159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accent5"/>
                </a:solidFill>
                <a:latin typeface="+mn-lt"/>
                <a:cs typeface="Source Sans Pro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/>
          </p:nvPr>
        </p:nvSpPr>
        <p:spPr>
          <a:xfrm>
            <a:off x="2209800" y="4992624"/>
            <a:ext cx="6324600" cy="294572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200" b="0" i="0">
                <a:solidFill>
                  <a:srgbClr val="FFFFFF"/>
                </a:solidFill>
                <a:latin typeface="+mn-lt"/>
                <a:cs typeface="Calibri Light"/>
              </a:defRPr>
            </a:lvl1pPr>
            <a:lvl2pPr marL="0" indent="0">
              <a:spcBef>
                <a:spcPts val="0"/>
              </a:spcBef>
              <a:buFontTx/>
              <a:buNone/>
              <a:defRPr sz="2000" b="0" i="0">
                <a:solidFill>
                  <a:srgbClr val="FFFFFF"/>
                </a:solidFill>
                <a:latin typeface="Calibri Light"/>
                <a:cs typeface="Calibri Light"/>
              </a:defRPr>
            </a:lvl2pPr>
            <a:lvl3pPr marL="0" indent="0">
              <a:spcBef>
                <a:spcPts val="0"/>
              </a:spcBef>
              <a:buFontTx/>
              <a:buNone/>
              <a:defRPr sz="2000" b="0" i="0">
                <a:solidFill>
                  <a:srgbClr val="FFFFFF"/>
                </a:solidFill>
                <a:latin typeface="Calibri Light"/>
                <a:cs typeface="Calibri Light"/>
              </a:defRPr>
            </a:lvl3pPr>
            <a:lvl4pPr marL="0" indent="0">
              <a:spcBef>
                <a:spcPts val="0"/>
              </a:spcBef>
              <a:buFontTx/>
              <a:buNone/>
              <a:defRPr sz="2000" b="0" i="0">
                <a:solidFill>
                  <a:srgbClr val="FFFFFF"/>
                </a:solidFill>
                <a:latin typeface="Calibri Light"/>
                <a:cs typeface="Calibri Light"/>
              </a:defRPr>
            </a:lvl4pPr>
            <a:lvl5pPr marL="0" indent="0">
              <a:spcBef>
                <a:spcPts val="0"/>
              </a:spcBef>
              <a:buFontTx/>
              <a:buNone/>
              <a:defRPr sz="2000" b="0" i="0">
                <a:solidFill>
                  <a:srgbClr val="FFFFFF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16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8098F7-B56D-44BB-9B7B-14E908B551AC}" type="datetimeFigureOut">
              <a:rPr lang="en-CA" smtClean="0"/>
              <a:t>06/10/2015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0A24B-D19A-41AA-8986-C8A86E3298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191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Ope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848" y="2706624"/>
            <a:ext cx="6400800" cy="1143000"/>
          </a:xfrm>
          <a:prstGeom prst="rect">
            <a:avLst/>
          </a:prstGeom>
        </p:spPr>
        <p:txBody>
          <a:bodyPr vert="horz" lIns="0" bIns="0"/>
          <a:lstStyle>
            <a:lvl1pPr algn="l">
              <a:lnSpc>
                <a:spcPts val="5300"/>
              </a:lnSpc>
              <a:defRPr sz="5100" b="0" i="0">
                <a:solidFill>
                  <a:srgbClr val="FFFFFF"/>
                </a:solidFill>
                <a:latin typeface="+mn-lt"/>
                <a:cs typeface="Calibri Light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12975" y="3611872"/>
            <a:ext cx="6400800" cy="10638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3300" b="0" i="0">
                <a:solidFill>
                  <a:srgbClr val="FFFFFF"/>
                </a:solidFill>
                <a:latin typeface="+mn-lt"/>
                <a:cs typeface="Calibri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86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_Section_Option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848" y="2706624"/>
            <a:ext cx="6400800" cy="1143000"/>
          </a:xfrm>
          <a:prstGeom prst="rect">
            <a:avLst/>
          </a:prstGeom>
        </p:spPr>
        <p:txBody>
          <a:bodyPr vert="horz" lIns="0" bIns="0"/>
          <a:lstStyle>
            <a:lvl1pPr algn="l">
              <a:lnSpc>
                <a:spcPts val="5300"/>
              </a:lnSpc>
              <a:defRPr sz="5100" b="0" i="0">
                <a:solidFill>
                  <a:srgbClr val="1F497D"/>
                </a:solidFill>
                <a:latin typeface="+mn-lt"/>
                <a:cs typeface="Calibri Light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12975" y="3611872"/>
            <a:ext cx="6400800" cy="10638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3300" b="0" i="0">
                <a:solidFill>
                  <a:schemeClr val="tx1"/>
                </a:solidFill>
                <a:latin typeface="+mn-lt"/>
                <a:cs typeface="Calibri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741920" y="6431280"/>
            <a:ext cx="1109218" cy="3505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3F370812-7DA6-3144-9A7E-88875CC402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2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 - title + differ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584" y="420624"/>
            <a:ext cx="7315200" cy="70408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100"/>
              </a:lnSpc>
              <a:defRPr b="0" i="0">
                <a:solidFill>
                  <a:srgbClr val="1F497D"/>
                </a:solidFill>
                <a:latin typeface="+mn-lt"/>
                <a:cs typeface="Calibr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43584" y="1335024"/>
            <a:ext cx="7315200" cy="4572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3800"/>
              </a:lnSpc>
              <a:defRPr sz="3300" b="0" i="0">
                <a:solidFill>
                  <a:schemeClr val="tx1"/>
                </a:solidFill>
                <a:latin typeface="+mn-lt"/>
                <a:cs typeface="Calibri Light"/>
              </a:defRPr>
            </a:lvl1pPr>
            <a:lvl2pPr>
              <a:lnSpc>
                <a:spcPts val="3800"/>
              </a:lnSpc>
              <a:defRPr sz="3300" b="0" i="0">
                <a:solidFill>
                  <a:schemeClr val="tx1"/>
                </a:solidFill>
                <a:latin typeface="+mn-lt"/>
                <a:cs typeface="Calibri Light"/>
              </a:defRPr>
            </a:lvl2pPr>
            <a:lvl3pPr>
              <a:lnSpc>
                <a:spcPts val="3800"/>
              </a:lnSpc>
              <a:defRPr sz="3300" b="0" i="0">
                <a:solidFill>
                  <a:schemeClr val="tx1"/>
                </a:solidFill>
                <a:latin typeface="+mn-lt"/>
                <a:cs typeface="Calibri Light"/>
              </a:defRPr>
            </a:lvl3pPr>
            <a:lvl4pPr>
              <a:lnSpc>
                <a:spcPts val="3800"/>
              </a:lnSpc>
              <a:defRPr sz="3300" b="0" i="0">
                <a:solidFill>
                  <a:schemeClr val="tx1"/>
                </a:solidFill>
                <a:latin typeface="+mn-lt"/>
                <a:cs typeface="Calibri Light"/>
              </a:defRPr>
            </a:lvl4pPr>
            <a:lvl5pPr>
              <a:lnSpc>
                <a:spcPts val="3800"/>
              </a:lnSpc>
              <a:defRPr sz="3300" b="0" i="0">
                <a:solidFill>
                  <a:schemeClr val="tx1"/>
                </a:solidFill>
                <a:latin typeface="+mn-lt"/>
                <a:cs typeface="Calibri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741920" y="6431280"/>
            <a:ext cx="1109218" cy="3505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3F370812-7DA6-3144-9A7E-88875CC402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03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 - title + 2 columns differ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584" y="420624"/>
            <a:ext cx="7315200" cy="70408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100"/>
              </a:lnSpc>
              <a:defRPr b="0" i="0">
                <a:solidFill>
                  <a:srgbClr val="1F497D"/>
                </a:solidFill>
                <a:latin typeface="+mn-lt"/>
                <a:cs typeface="Calibr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43584" y="1335024"/>
            <a:ext cx="3535379" cy="4572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3800"/>
              </a:lnSpc>
              <a:defRPr sz="3300" b="0" i="0">
                <a:solidFill>
                  <a:srgbClr val="000000"/>
                </a:solidFill>
                <a:latin typeface="+mn-lt"/>
                <a:cs typeface="Calibri Light"/>
              </a:defRPr>
            </a:lvl1pPr>
            <a:lvl2pPr>
              <a:lnSpc>
                <a:spcPts val="3800"/>
              </a:lnSpc>
              <a:defRPr sz="3300" b="0" i="0">
                <a:solidFill>
                  <a:srgbClr val="000000"/>
                </a:solidFill>
                <a:latin typeface="+mn-lt"/>
                <a:cs typeface="Calibri Light"/>
              </a:defRPr>
            </a:lvl2pPr>
            <a:lvl3pPr>
              <a:lnSpc>
                <a:spcPts val="3800"/>
              </a:lnSpc>
              <a:defRPr sz="3300" b="0" i="0">
                <a:solidFill>
                  <a:srgbClr val="000000"/>
                </a:solidFill>
                <a:latin typeface="+mn-lt"/>
                <a:cs typeface="Calibri Light"/>
              </a:defRPr>
            </a:lvl3pPr>
            <a:lvl4pPr>
              <a:lnSpc>
                <a:spcPts val="3800"/>
              </a:lnSpc>
              <a:defRPr sz="3300" b="0" i="0">
                <a:solidFill>
                  <a:srgbClr val="000000"/>
                </a:solidFill>
                <a:latin typeface="+mn-lt"/>
                <a:cs typeface="Calibri Light"/>
              </a:defRPr>
            </a:lvl4pPr>
            <a:lvl5pPr>
              <a:lnSpc>
                <a:spcPts val="3800"/>
              </a:lnSpc>
              <a:defRPr sz="3300" b="0" i="0">
                <a:solidFill>
                  <a:srgbClr val="000000"/>
                </a:solidFill>
                <a:latin typeface="+mn-lt"/>
                <a:cs typeface="Calibri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10138" y="1335088"/>
            <a:ext cx="3648075" cy="4572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3800"/>
              </a:lnSpc>
              <a:defRPr sz="3300" b="0" i="0">
                <a:solidFill>
                  <a:srgbClr val="000000"/>
                </a:solidFill>
                <a:latin typeface="+mn-lt"/>
                <a:cs typeface="Calibri Light"/>
              </a:defRPr>
            </a:lvl1pPr>
            <a:lvl2pPr>
              <a:lnSpc>
                <a:spcPts val="3800"/>
              </a:lnSpc>
              <a:defRPr sz="3300" b="0" i="0">
                <a:solidFill>
                  <a:srgbClr val="000000"/>
                </a:solidFill>
                <a:latin typeface="+mn-lt"/>
                <a:cs typeface="Calibri Light"/>
              </a:defRPr>
            </a:lvl2pPr>
            <a:lvl3pPr>
              <a:lnSpc>
                <a:spcPts val="3800"/>
              </a:lnSpc>
              <a:defRPr sz="3300" b="0" i="0">
                <a:solidFill>
                  <a:srgbClr val="000000"/>
                </a:solidFill>
                <a:latin typeface="+mn-lt"/>
                <a:cs typeface="Calibri Light"/>
              </a:defRPr>
            </a:lvl3pPr>
            <a:lvl4pPr>
              <a:lnSpc>
                <a:spcPts val="3800"/>
              </a:lnSpc>
              <a:defRPr sz="3300" b="0" i="0">
                <a:solidFill>
                  <a:srgbClr val="000000"/>
                </a:solidFill>
                <a:latin typeface="+mn-lt"/>
                <a:cs typeface="Calibri Light"/>
              </a:defRPr>
            </a:lvl4pPr>
            <a:lvl5pPr>
              <a:lnSpc>
                <a:spcPts val="3800"/>
              </a:lnSpc>
              <a:defRPr sz="3300" b="0" i="0">
                <a:solidFill>
                  <a:srgbClr val="000000"/>
                </a:solidFill>
                <a:latin typeface="+mn-lt"/>
                <a:cs typeface="Calibri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741920" y="6431280"/>
            <a:ext cx="1109218" cy="3505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3F370812-7DA6-3144-9A7E-88875CC402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3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C - title + differ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584" y="420624"/>
            <a:ext cx="7315200" cy="70408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100"/>
              </a:lnSpc>
              <a:defRPr b="0" i="0">
                <a:solidFill>
                  <a:srgbClr val="1F497D"/>
                </a:solidFill>
                <a:latin typeface="+mn-lt"/>
                <a:cs typeface="Calibr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43584" y="1335024"/>
            <a:ext cx="7315200" cy="4572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3100"/>
              </a:lnSpc>
              <a:defRPr sz="2600" b="0" i="0">
                <a:solidFill>
                  <a:schemeClr val="tx1"/>
                </a:solidFill>
                <a:latin typeface="+mn-lt"/>
                <a:cs typeface="Calibri Light"/>
              </a:defRPr>
            </a:lvl1pPr>
            <a:lvl2pPr>
              <a:lnSpc>
                <a:spcPts val="3100"/>
              </a:lnSpc>
              <a:defRPr sz="2600" b="0" i="0">
                <a:solidFill>
                  <a:schemeClr val="tx1"/>
                </a:solidFill>
                <a:latin typeface="+mn-lt"/>
                <a:cs typeface="Calibri Light"/>
              </a:defRPr>
            </a:lvl2pPr>
            <a:lvl3pPr>
              <a:lnSpc>
                <a:spcPts val="3100"/>
              </a:lnSpc>
              <a:defRPr sz="2600" b="0" i="0">
                <a:solidFill>
                  <a:schemeClr val="tx1"/>
                </a:solidFill>
                <a:latin typeface="+mn-lt"/>
                <a:cs typeface="Calibri Light"/>
              </a:defRPr>
            </a:lvl3pPr>
            <a:lvl4pPr>
              <a:lnSpc>
                <a:spcPts val="3100"/>
              </a:lnSpc>
              <a:defRPr sz="2600" b="0" i="0">
                <a:solidFill>
                  <a:schemeClr val="tx1"/>
                </a:solidFill>
                <a:latin typeface="+mn-lt"/>
                <a:cs typeface="Calibri Light"/>
              </a:defRPr>
            </a:lvl4pPr>
            <a:lvl5pPr>
              <a:lnSpc>
                <a:spcPts val="3100"/>
              </a:lnSpc>
              <a:defRPr sz="2600" b="0" i="0">
                <a:solidFill>
                  <a:schemeClr val="tx1"/>
                </a:solidFill>
                <a:latin typeface="+mn-lt"/>
                <a:cs typeface="Calibri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741920" y="6431280"/>
            <a:ext cx="1109218" cy="3505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3F370812-7DA6-3144-9A7E-88875CC402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60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F - title + 2 columns differ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584" y="420624"/>
            <a:ext cx="7315200" cy="70408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100"/>
              </a:lnSpc>
              <a:defRPr b="0" i="0">
                <a:solidFill>
                  <a:srgbClr val="1F497D"/>
                </a:solidFill>
                <a:latin typeface="+mn-lt"/>
                <a:cs typeface="Calibr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43584" y="1335024"/>
            <a:ext cx="3535379" cy="4572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3100"/>
              </a:lnSpc>
              <a:defRPr sz="2600" b="0" i="0">
                <a:solidFill>
                  <a:srgbClr val="000000"/>
                </a:solidFill>
                <a:latin typeface="+mn-lt"/>
                <a:cs typeface="Calibri Light"/>
              </a:defRPr>
            </a:lvl1pPr>
            <a:lvl2pPr>
              <a:lnSpc>
                <a:spcPts val="3100"/>
              </a:lnSpc>
              <a:defRPr sz="2600" b="0" i="0">
                <a:solidFill>
                  <a:srgbClr val="000000"/>
                </a:solidFill>
                <a:latin typeface="+mn-lt"/>
                <a:cs typeface="Calibri Light"/>
              </a:defRPr>
            </a:lvl2pPr>
            <a:lvl3pPr>
              <a:lnSpc>
                <a:spcPts val="3100"/>
              </a:lnSpc>
              <a:defRPr sz="2600" b="0" i="0">
                <a:solidFill>
                  <a:srgbClr val="000000"/>
                </a:solidFill>
                <a:latin typeface="+mn-lt"/>
                <a:cs typeface="Calibri Light"/>
              </a:defRPr>
            </a:lvl3pPr>
            <a:lvl4pPr>
              <a:lnSpc>
                <a:spcPts val="3100"/>
              </a:lnSpc>
              <a:defRPr sz="2600" b="0" i="0">
                <a:solidFill>
                  <a:srgbClr val="000000"/>
                </a:solidFill>
                <a:latin typeface="+mn-lt"/>
                <a:cs typeface="Calibri Light"/>
              </a:defRPr>
            </a:lvl4pPr>
            <a:lvl5pPr>
              <a:lnSpc>
                <a:spcPts val="3100"/>
              </a:lnSpc>
              <a:defRPr sz="2600" b="0" i="0">
                <a:solidFill>
                  <a:srgbClr val="000000"/>
                </a:solidFill>
                <a:latin typeface="+mn-lt"/>
                <a:cs typeface="Calibri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10138" y="1335088"/>
            <a:ext cx="3648075" cy="4572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3100"/>
              </a:lnSpc>
              <a:defRPr sz="2600" b="0" i="0">
                <a:solidFill>
                  <a:srgbClr val="000000"/>
                </a:solidFill>
                <a:latin typeface="+mn-lt"/>
                <a:cs typeface="Calibri Light"/>
              </a:defRPr>
            </a:lvl1pPr>
            <a:lvl2pPr>
              <a:lnSpc>
                <a:spcPts val="3100"/>
              </a:lnSpc>
              <a:defRPr sz="2600" b="0" i="0">
                <a:solidFill>
                  <a:srgbClr val="000000"/>
                </a:solidFill>
                <a:latin typeface="+mn-lt"/>
                <a:cs typeface="Calibri Light"/>
              </a:defRPr>
            </a:lvl2pPr>
            <a:lvl3pPr>
              <a:lnSpc>
                <a:spcPts val="3100"/>
              </a:lnSpc>
              <a:defRPr sz="2600" b="0" i="0">
                <a:solidFill>
                  <a:srgbClr val="000000"/>
                </a:solidFill>
                <a:latin typeface="+mn-lt"/>
                <a:cs typeface="Calibri Light"/>
              </a:defRPr>
            </a:lvl3pPr>
            <a:lvl4pPr>
              <a:lnSpc>
                <a:spcPts val="3100"/>
              </a:lnSpc>
              <a:defRPr sz="2600" b="0" i="0">
                <a:solidFill>
                  <a:srgbClr val="000000"/>
                </a:solidFill>
                <a:latin typeface="+mn-lt"/>
                <a:cs typeface="Calibri Light"/>
              </a:defRPr>
            </a:lvl4pPr>
            <a:lvl5pPr>
              <a:lnSpc>
                <a:spcPts val="3100"/>
              </a:lnSpc>
              <a:defRPr sz="2600" b="0" i="0">
                <a:solidFill>
                  <a:srgbClr val="000000"/>
                </a:solidFill>
                <a:latin typeface="+mn-lt"/>
                <a:cs typeface="Calibri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741920" y="6431280"/>
            <a:ext cx="1109218" cy="3505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3F370812-7DA6-3144-9A7E-88875CC402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41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_Back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8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8098F7-B56D-44BB-9B7B-14E908B551AC}" type="datetimeFigureOut">
              <a:rPr lang="en-CA" smtClean="0"/>
              <a:t>06/10/2015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0A24B-D19A-41AA-8986-C8A86E3298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502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4_Basic_v2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741920" y="6431280"/>
            <a:ext cx="1109218" cy="3505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3F370812-7DA6-3144-9A7E-88875CC402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3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3" r:id="rId2"/>
    <p:sldLayoutId id="2147483658" r:id="rId3"/>
    <p:sldLayoutId id="2147483649" r:id="rId4"/>
    <p:sldLayoutId id="2147483653" r:id="rId5"/>
    <p:sldLayoutId id="2147483664" r:id="rId6"/>
    <p:sldLayoutId id="2147483665" r:id="rId7"/>
    <p:sldLayoutId id="2147483655" r:id="rId8"/>
    <p:sldLayoutId id="2147483666" r:id="rId9"/>
    <p:sldLayoutId id="214748366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4386" y="3214156"/>
            <a:ext cx="6324599" cy="140991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 smtClean="0"/>
              <a:t>GO-FAANG Conference</a:t>
            </a:r>
            <a:br>
              <a:rPr lang="en-US" sz="3600" dirty="0" smtClean="0"/>
            </a:br>
            <a:r>
              <a:rPr lang="en-US" sz="3600" dirty="0" smtClean="0"/>
              <a:t>Washington, DC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09800" y="5366431"/>
            <a:ext cx="6324600" cy="315906"/>
          </a:xfrm>
        </p:spPr>
        <p:txBody>
          <a:bodyPr/>
          <a:lstStyle/>
          <a:p>
            <a:r>
              <a:rPr lang="en-US" dirty="0" smtClean="0"/>
              <a:t>October 8, 2015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2209800" y="4720046"/>
            <a:ext cx="6594030" cy="29457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Dr. David Bailey &amp; Dr. Cindy Bell</a:t>
            </a:r>
          </a:p>
        </p:txBody>
      </p:sp>
    </p:spTree>
    <p:extLst>
      <p:ext uri="{BB962C8B-B14F-4D97-AF65-F5344CB8AC3E}">
        <p14:creationId xmlns:p14="http://schemas.microsoft.com/office/powerpoint/2010/main" val="74897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Application of Genomics to Improve Swine Health and Welfare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853136"/>
          </a:xfrm>
        </p:spPr>
        <p:txBody>
          <a:bodyPr/>
          <a:lstStyle/>
          <a:p>
            <a:pPr marL="0" indent="0">
              <a:buNone/>
            </a:pPr>
            <a:endParaRPr lang="en-CA" sz="3000" b="1" dirty="0" smtClean="0"/>
          </a:p>
          <a:p>
            <a:endParaRPr lang="en-CA" sz="2500" dirty="0" smtClean="0"/>
          </a:p>
          <a:p>
            <a:endParaRPr lang="en-CA" sz="2500" dirty="0" smtClean="0"/>
          </a:p>
        </p:txBody>
      </p:sp>
      <p:pic>
        <p:nvPicPr>
          <p:cNvPr id="2050" name="Picture 2" descr="P:\PC Docs\Graphics\freeimage-8514803-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058" y="5013542"/>
            <a:ext cx="243840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72231" y="1841416"/>
            <a:ext cx="6643806" cy="47551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300" b="1" dirty="0"/>
              <a:t>Project </a:t>
            </a:r>
            <a:r>
              <a:rPr lang="en-CA" sz="2300" b="1" dirty="0" smtClean="0"/>
              <a:t>Leader(s): </a:t>
            </a:r>
            <a:r>
              <a:rPr lang="en-CA" sz="2300" dirty="0" smtClean="0"/>
              <a:t>Graham Plastow </a:t>
            </a:r>
            <a:r>
              <a:rPr lang="en-CA" sz="2300" dirty="0"/>
              <a:t>(U of Alberta</a:t>
            </a:r>
            <a:r>
              <a:rPr lang="en-CA" sz="2300" dirty="0" smtClean="0"/>
              <a:t>)</a:t>
            </a:r>
          </a:p>
          <a:p>
            <a:r>
              <a:rPr lang="en-CA" sz="2300" dirty="0"/>
              <a:t>	</a:t>
            </a:r>
            <a:r>
              <a:rPr lang="en-CA" sz="2300" dirty="0" smtClean="0"/>
              <a:t>	      John Harding (U of Saskatchewan)</a:t>
            </a:r>
          </a:p>
          <a:p>
            <a:r>
              <a:rPr lang="en-CA" sz="2300" dirty="0"/>
              <a:t>		 </a:t>
            </a:r>
            <a:r>
              <a:rPr lang="en-CA" sz="2300" dirty="0" smtClean="0"/>
              <a:t>     Bob Kemp (</a:t>
            </a:r>
            <a:r>
              <a:rPr lang="en-CA" sz="2300" dirty="0" err="1" smtClean="0"/>
              <a:t>PigGen</a:t>
            </a:r>
            <a:r>
              <a:rPr lang="en-CA" sz="2300" dirty="0" smtClean="0"/>
              <a:t> Canada </a:t>
            </a:r>
            <a:r>
              <a:rPr lang="en-CA" sz="2300" dirty="0" err="1" smtClean="0"/>
              <a:t>Inc</a:t>
            </a:r>
            <a:r>
              <a:rPr lang="en-CA" sz="2300" dirty="0" smtClean="0"/>
              <a:t>)</a:t>
            </a:r>
            <a:endParaRPr lang="en-CA" sz="2300" b="1" dirty="0" smtClean="0"/>
          </a:p>
          <a:p>
            <a:r>
              <a:rPr lang="en-CA" sz="2300" b="1" dirty="0" smtClean="0"/>
              <a:t>Project </a:t>
            </a:r>
            <a:r>
              <a:rPr lang="en-CA" sz="2300" b="1" dirty="0"/>
              <a:t>Budget: </a:t>
            </a:r>
            <a:r>
              <a:rPr lang="en-CA" sz="2300" dirty="0" smtClean="0"/>
              <a:t>$12,472,751</a:t>
            </a:r>
            <a:endParaRPr lang="en-CA" sz="2300" dirty="0"/>
          </a:p>
          <a:p>
            <a:r>
              <a:rPr lang="en-CA" sz="2300" b="1" dirty="0"/>
              <a:t>Project Partners: </a:t>
            </a:r>
          </a:p>
          <a:p>
            <a:r>
              <a:rPr lang="en-CA" sz="1700" dirty="0" smtClean="0"/>
              <a:t>Genome Canada</a:t>
            </a:r>
          </a:p>
          <a:p>
            <a:r>
              <a:rPr lang="en-CA" sz="1700" dirty="0" smtClean="0"/>
              <a:t>Genome Alberta</a:t>
            </a:r>
          </a:p>
          <a:p>
            <a:r>
              <a:rPr lang="en-CA" sz="1700" dirty="0" smtClean="0"/>
              <a:t>Genome Prairie</a:t>
            </a:r>
          </a:p>
          <a:p>
            <a:r>
              <a:rPr lang="en-CA" sz="1700" dirty="0" err="1" smtClean="0"/>
              <a:t>PigGen</a:t>
            </a:r>
            <a:r>
              <a:rPr lang="en-CA" sz="1700" dirty="0" smtClean="0"/>
              <a:t> </a:t>
            </a:r>
            <a:r>
              <a:rPr lang="en-CA" sz="1700" dirty="0"/>
              <a:t>Canada</a:t>
            </a:r>
          </a:p>
          <a:p>
            <a:r>
              <a:rPr lang="en-CA" sz="1700" dirty="0" smtClean="0"/>
              <a:t>Canadian Swine Health Board</a:t>
            </a:r>
          </a:p>
          <a:p>
            <a:r>
              <a:rPr lang="en-CA" sz="1700" dirty="0" smtClean="0"/>
              <a:t>US PRRS Host Genetic Consortium</a:t>
            </a:r>
          </a:p>
          <a:p>
            <a:r>
              <a:rPr lang="en-CA" sz="1700" dirty="0" smtClean="0"/>
              <a:t>US Department of Agriculture  </a:t>
            </a:r>
          </a:p>
          <a:p>
            <a:r>
              <a:rPr lang="en-CA" sz="1700" dirty="0" err="1" smtClean="0"/>
              <a:t>Roslin</a:t>
            </a:r>
            <a:r>
              <a:rPr lang="en-CA" sz="1700" dirty="0" smtClean="0"/>
              <a:t> Institute </a:t>
            </a:r>
          </a:p>
          <a:p>
            <a:r>
              <a:rPr lang="en-CA" sz="1700" dirty="0" smtClean="0"/>
              <a:t>ALMA</a:t>
            </a:r>
          </a:p>
          <a:p>
            <a:r>
              <a:rPr lang="en-CA" sz="1700" dirty="0" smtClean="0"/>
              <a:t>Pork Checkoff</a:t>
            </a:r>
            <a:endParaRPr lang="en-CA" sz="1700" dirty="0"/>
          </a:p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226" y="2276872"/>
            <a:ext cx="2088232" cy="116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708" y="3831638"/>
            <a:ext cx="18097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9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20" y="652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Whole Genome Selection through Genome Wide Imputation in Beef Cattle</a:t>
            </a:r>
          </a:p>
        </p:txBody>
      </p:sp>
      <p:pic>
        <p:nvPicPr>
          <p:cNvPr id="2052" name="Picture 4" descr="P:\Communications\Images\My Pictures\BRANDING\Bovin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2155" r="38315" b="17390"/>
          <a:stretch/>
        </p:blipFill>
        <p:spPr bwMode="auto">
          <a:xfrm>
            <a:off x="6522945" y="4494460"/>
            <a:ext cx="2458175" cy="217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72230" y="2036185"/>
            <a:ext cx="5777928" cy="4632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300" b="1" dirty="0"/>
              <a:t>Project </a:t>
            </a:r>
            <a:r>
              <a:rPr lang="en-CA" sz="2300" b="1" dirty="0" smtClean="0"/>
              <a:t>Leader(s):  </a:t>
            </a:r>
            <a:r>
              <a:rPr lang="en-CA" sz="2300" dirty="0" smtClean="0"/>
              <a:t>Paul </a:t>
            </a:r>
            <a:r>
              <a:rPr lang="en-CA" sz="2300" dirty="0" err="1" smtClean="0"/>
              <a:t>Stothard</a:t>
            </a:r>
            <a:r>
              <a:rPr lang="en-CA" sz="2300" dirty="0" smtClean="0"/>
              <a:t> (U of Alberta)</a:t>
            </a:r>
          </a:p>
          <a:p>
            <a:r>
              <a:rPr lang="en-CA" sz="2300" b="1" dirty="0"/>
              <a:t>		</a:t>
            </a:r>
            <a:r>
              <a:rPr lang="en-CA" sz="2300" b="1" dirty="0" smtClean="0"/>
              <a:t>      </a:t>
            </a:r>
            <a:r>
              <a:rPr lang="en-CA" sz="2300" dirty="0" smtClean="0"/>
              <a:t>Stephen Moore (U </a:t>
            </a:r>
            <a:r>
              <a:rPr lang="en-CA" sz="2300" dirty="0"/>
              <a:t>of </a:t>
            </a:r>
            <a:r>
              <a:rPr lang="en-CA" sz="2300" dirty="0" smtClean="0"/>
              <a:t>Alberta)</a:t>
            </a:r>
          </a:p>
          <a:p>
            <a:r>
              <a:rPr lang="en-CA" sz="2300" dirty="0"/>
              <a:t>	</a:t>
            </a:r>
            <a:r>
              <a:rPr lang="en-CA" sz="2300" dirty="0" smtClean="0"/>
              <a:t>	      Stephen Miller (U of Guelph)</a:t>
            </a:r>
          </a:p>
          <a:p>
            <a:r>
              <a:rPr lang="en-CA" sz="1600" b="1" dirty="0" smtClean="0"/>
              <a:t>Project Budget: </a:t>
            </a:r>
            <a:r>
              <a:rPr lang="en-CA" sz="1600" dirty="0" smtClean="0"/>
              <a:t>$8,098,924</a:t>
            </a:r>
          </a:p>
          <a:p>
            <a:r>
              <a:rPr lang="en-CA" sz="1600" b="1" dirty="0" smtClean="0"/>
              <a:t>Project </a:t>
            </a:r>
            <a:r>
              <a:rPr lang="en-CA" sz="1600" b="1" dirty="0"/>
              <a:t>Partners: </a:t>
            </a:r>
          </a:p>
          <a:p>
            <a:r>
              <a:rPr lang="en-CA" sz="1600" dirty="0" smtClean="0"/>
              <a:t>Genome Canada</a:t>
            </a:r>
          </a:p>
          <a:p>
            <a:r>
              <a:rPr lang="en-CA" sz="1600" dirty="0" smtClean="0"/>
              <a:t>Genome Alberta</a:t>
            </a:r>
          </a:p>
          <a:p>
            <a:r>
              <a:rPr lang="en-CA" sz="1600" dirty="0" smtClean="0"/>
              <a:t>ALMA</a:t>
            </a:r>
          </a:p>
          <a:p>
            <a:r>
              <a:rPr lang="en-CA" sz="1600" dirty="0" err="1" smtClean="0"/>
              <a:t>AgResearch</a:t>
            </a:r>
            <a:endParaRPr lang="en-CA" sz="1600" dirty="0" smtClean="0"/>
          </a:p>
          <a:p>
            <a:r>
              <a:rPr lang="en-CA" sz="1600" dirty="0" smtClean="0"/>
              <a:t>CRC Beef</a:t>
            </a:r>
          </a:p>
          <a:p>
            <a:r>
              <a:rPr lang="en-CA" sz="1600" dirty="0" smtClean="0"/>
              <a:t>USDA</a:t>
            </a:r>
          </a:p>
          <a:p>
            <a:r>
              <a:rPr lang="en-CA" sz="1600" dirty="0" smtClean="0"/>
              <a:t>SEMEX Alliance</a:t>
            </a:r>
          </a:p>
          <a:p>
            <a:r>
              <a:rPr lang="en-CA" sz="1600" dirty="0" err="1" smtClean="0"/>
              <a:t>Teagasc</a:t>
            </a:r>
            <a:endParaRPr lang="en-CA" sz="1600" dirty="0" smtClean="0"/>
          </a:p>
          <a:p>
            <a:r>
              <a:rPr lang="en-CA" sz="1600" dirty="0" smtClean="0"/>
              <a:t>SAC</a:t>
            </a:r>
          </a:p>
          <a:p>
            <a:r>
              <a:rPr lang="en-CA" sz="1600" dirty="0" smtClean="0"/>
              <a:t>BIO</a:t>
            </a:r>
          </a:p>
          <a:p>
            <a:r>
              <a:rPr lang="en-CA" sz="1600" dirty="0" smtClean="0"/>
              <a:t>Western Economic Diversification Canada</a:t>
            </a:r>
          </a:p>
          <a:p>
            <a:endParaRPr lang="en-CA" dirty="0"/>
          </a:p>
        </p:txBody>
      </p:sp>
      <p:pic>
        <p:nvPicPr>
          <p:cNvPr id="4100" name="Picture 4" descr="https://upload.wikimedia.org/wikipedia/en/thumb/6/61/AgResearch.svg/200px-AgResearch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945" y="3559628"/>
            <a:ext cx="2377183" cy="72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bs.twimg.com/profile_images/1575192136/Beef_CRC_III-blue_and_red_SRGB_TRANSPARENT_SQUARE_TWITTER_400x4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144" y="1765852"/>
            <a:ext cx="1793776" cy="17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71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565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2014 LSARP – Genomics and Feeding the Future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663" y="1600200"/>
            <a:ext cx="8147248" cy="5037060"/>
          </a:xfrm>
        </p:spPr>
        <p:txBody>
          <a:bodyPr/>
          <a:lstStyle/>
          <a:p>
            <a:pPr marL="0" indent="0">
              <a:buNone/>
            </a:pPr>
            <a:r>
              <a:rPr lang="en-CA" sz="2800" b="1" dirty="0" smtClean="0"/>
              <a:t>Objective:</a:t>
            </a:r>
          </a:p>
          <a:p>
            <a:pPr marL="0" indent="0">
              <a:buNone/>
            </a:pPr>
            <a:endParaRPr lang="en-CA" sz="1500" dirty="0"/>
          </a:p>
          <a:p>
            <a:pPr marL="0" indent="0">
              <a:buNone/>
            </a:pPr>
            <a:r>
              <a:rPr lang="en-CA" sz="2500" dirty="0" smtClean="0"/>
              <a:t>To support projects that use genomic approaches within the </a:t>
            </a:r>
            <a:r>
              <a:rPr lang="en-CA" sz="2500" dirty="0" err="1"/>
              <a:t>A</a:t>
            </a:r>
            <a:r>
              <a:rPr lang="en-CA" sz="2500" dirty="0" err="1" smtClean="0"/>
              <a:t>gri</a:t>
            </a:r>
            <a:r>
              <a:rPr lang="en-CA" sz="2500" dirty="0" smtClean="0"/>
              <a:t>-food sector to address challenges and opportunities related to:</a:t>
            </a:r>
          </a:p>
          <a:p>
            <a:r>
              <a:rPr lang="en-CA" sz="2500" dirty="0" smtClean="0"/>
              <a:t>Global Food Safety</a:t>
            </a:r>
          </a:p>
          <a:p>
            <a:r>
              <a:rPr lang="en-CA" sz="2500" dirty="0" smtClean="0"/>
              <a:t>Food Security</a:t>
            </a:r>
          </a:p>
          <a:p>
            <a:r>
              <a:rPr lang="en-CA" sz="2500" dirty="0" smtClean="0"/>
              <a:t>Sustainable Production</a:t>
            </a:r>
          </a:p>
        </p:txBody>
      </p:sp>
    </p:spTree>
    <p:extLst>
      <p:ext uri="{BB962C8B-B14F-4D97-AF65-F5344CB8AC3E}">
        <p14:creationId xmlns:p14="http://schemas.microsoft.com/office/powerpoint/2010/main" val="9885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721305"/>
              </p:ext>
            </p:extLst>
          </p:nvPr>
        </p:nvGraphicFramePr>
        <p:xfrm>
          <a:off x="1630835" y="154941"/>
          <a:ext cx="7211505" cy="6236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813"/>
                <a:gridCol w="3125494"/>
                <a:gridCol w="1728102"/>
                <a:gridCol w="1015096"/>
              </a:tblGrid>
              <a:tr h="7406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Lead Genome</a:t>
                      </a:r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Centre (Co-lead)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Project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Investigator(s)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Total Budget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9940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Genome BC (GQ)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Enhancing Production in Coho: Culture, Community, Catch (EPIC4)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Willie Davidson, and Louis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Bernatchez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$9,867,636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940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Genome BC (OGI)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Sustaining and Securing Canada’s Honey Bees</a:t>
                      </a:r>
                      <a:r>
                        <a:rPr lang="en-US" sz="1200" b="1" baseline="0" dirty="0" smtClean="0"/>
                        <a:t> using ‘</a:t>
                      </a:r>
                      <a:r>
                        <a:rPr lang="en-US" sz="1200" b="1" baseline="0" dirty="0" err="1" smtClean="0"/>
                        <a:t>omic</a:t>
                      </a:r>
                      <a:r>
                        <a:rPr lang="en-US" sz="1200" b="1" baseline="0" dirty="0" smtClean="0"/>
                        <a:t> tools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Leonard Foster, and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Amro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Zayed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$7,187,318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940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Genome BC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Genomics of Abiotic Stress</a:t>
                      </a:r>
                      <a:r>
                        <a:rPr lang="en-US" sz="1200" b="1" baseline="0" dirty="0" smtClean="0"/>
                        <a:t> Resistance in Wild and Cultivated Sunflowers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Loren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Rieseberg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John Burke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$7,879,009</a:t>
                      </a:r>
                    </a:p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516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Genome AB (GP)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Application</a:t>
                      </a:r>
                      <a:r>
                        <a:rPr lang="en-US" sz="1200" b="1" baseline="0" dirty="0" smtClean="0"/>
                        <a:t> of Genomics to Improve Disease Resilience and Sustainability in Pork Production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Michael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Dyck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John Harding, and Bob Kemp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$9,801,714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3625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Genome AB (OGI)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Increasing Feed Efficiency and Reducing Methane Emissions through Genomics: a new Promising Goal for the Canadian</a:t>
                      </a:r>
                      <a:r>
                        <a:rPr lang="en-US" sz="1200" b="1" baseline="0" dirty="0" smtClean="0"/>
                        <a:t> Dairy Industry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Filippo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Miglior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and Paul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Stothard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$10,306,910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940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Genome Prairie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Application of Genomics to Innovation in the Lentil Economy</a:t>
                      </a:r>
                      <a:r>
                        <a:rPr lang="en-US" sz="1200" b="1" baseline="0" dirty="0" smtClean="0"/>
                        <a:t> (AGILE)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Kristin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Bett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and Bert Vandenberg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$8,591,675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516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Genome Prairie (GBC)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Reverse</a:t>
                      </a:r>
                      <a:r>
                        <a:rPr lang="en-US" sz="1200" b="1" baseline="0" dirty="0" smtClean="0"/>
                        <a:t> Vaccinology Approach for the Prevention of Mycobacterial Disease in Cattle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Andy Potter, and Bob Hancock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$7,408,606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940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Genome</a:t>
                      </a:r>
                      <a:r>
                        <a:rPr lang="en-US" sz="1200" b="1" baseline="0" dirty="0" smtClean="0"/>
                        <a:t> Prairie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Canadian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baseline="0" dirty="0" err="1" smtClean="0"/>
                        <a:t>Triticum</a:t>
                      </a:r>
                      <a:r>
                        <a:rPr lang="en-US" sz="1200" b="1" baseline="0" dirty="0" smtClean="0"/>
                        <a:t> Applied Genomics (CTAG2)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Curtis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Pozniak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and Andrew Sharpe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$9,415,985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516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Ontario Genomics Institute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Towards</a:t>
                      </a:r>
                      <a:r>
                        <a:rPr lang="en-US" sz="1200" b="1" baseline="0" dirty="0" smtClean="0"/>
                        <a:t> a Sustainable Fishery for Nunavummiut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 Walker, and Steve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Lougheed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$5,563,466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940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Genome Québec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SoyaGen</a:t>
                      </a:r>
                      <a:r>
                        <a:rPr lang="en-US" sz="1200" b="1" dirty="0" smtClean="0"/>
                        <a:t>: </a:t>
                      </a:r>
                      <a:r>
                        <a:rPr lang="en-CA" sz="1200" b="1" dirty="0" smtClean="0"/>
                        <a:t>Improving Yield</a:t>
                      </a:r>
                      <a:r>
                        <a:rPr lang="en-CA" sz="1200" b="1" baseline="0" dirty="0" smtClean="0"/>
                        <a:t> and Disease Resistance in Short-Season Soybean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François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Belzile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and Richard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Bélanger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$8,269,232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94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Genome Québec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 </a:t>
                      </a:r>
                      <a:r>
                        <a:rPr lang="en-US" sz="1200" b="1" dirty="0" err="1" smtClean="0"/>
                        <a:t>Syst</a:t>
                      </a:r>
                      <a:r>
                        <a:rPr lang="en-US" sz="1200" b="1" dirty="0" smtClean="0"/>
                        <a:t>-OMICS</a:t>
                      </a:r>
                      <a:r>
                        <a:rPr lang="en-US" sz="1200" b="1" baseline="0" dirty="0" smtClean="0"/>
                        <a:t> Approach to Ensuring Food Safety and Reducing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Lawrence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Goodridge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and Roger Lévesque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$9,769,423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0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456" y="48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2014 LSARP – Genomics and Feeding the Future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008" y="1685039"/>
            <a:ext cx="5770984" cy="4853136"/>
          </a:xfrm>
        </p:spPr>
        <p:txBody>
          <a:bodyPr/>
          <a:lstStyle/>
          <a:p>
            <a:pPr marL="0" indent="0">
              <a:buNone/>
            </a:pPr>
            <a:r>
              <a:rPr lang="en-CA" sz="3000" b="1" dirty="0" smtClean="0"/>
              <a:t>Genome Alberta Funded Projects:</a:t>
            </a:r>
          </a:p>
          <a:p>
            <a:pPr marL="0" indent="0">
              <a:buNone/>
            </a:pPr>
            <a:endParaRPr lang="en-CA" sz="1500" dirty="0" smtClean="0"/>
          </a:p>
          <a:p>
            <a:r>
              <a:rPr lang="en-CA" sz="2500" dirty="0" smtClean="0"/>
              <a:t>Application of Genomics to Improve Disease Resilience and Sustainability in Pork Production</a:t>
            </a:r>
          </a:p>
          <a:p>
            <a:pPr marL="0" indent="0">
              <a:buNone/>
            </a:pPr>
            <a:endParaRPr lang="en-CA" sz="2500" dirty="0" smtClean="0"/>
          </a:p>
          <a:p>
            <a:r>
              <a:rPr lang="en-CA" sz="2500" dirty="0" smtClean="0"/>
              <a:t>Increasing Feed Efficiency and Reducing Methane emissions through Genomics: A New Promising Goal for the Canadian Dairy Industry</a:t>
            </a:r>
          </a:p>
        </p:txBody>
      </p:sp>
      <p:pic>
        <p:nvPicPr>
          <p:cNvPr id="5" name="Picture 4" descr="C:\Users\aclapp\Desktop\Images\cow_f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23" y="4077072"/>
            <a:ext cx="2368431" cy="17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:\Communications\Images\Stock images\ALMA Pig 111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41"/>
          <a:stretch/>
        </p:blipFill>
        <p:spPr bwMode="auto">
          <a:xfrm>
            <a:off x="6516215" y="1791577"/>
            <a:ext cx="2368431" cy="185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035" y="342083"/>
            <a:ext cx="8229600" cy="1143000"/>
          </a:xfrm>
        </p:spPr>
        <p:txBody>
          <a:bodyPr>
            <a:noAutofit/>
          </a:bodyPr>
          <a:lstStyle/>
          <a:p>
            <a:r>
              <a:rPr lang="en-CA" sz="3000" b="1" dirty="0" smtClean="0"/>
              <a:t>Application of Genomics to Improve Disease Resilience and Sustainability in Pork Production</a:t>
            </a:r>
            <a:endParaRPr lang="en-CA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970" y="171546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500" b="1" dirty="0" smtClean="0"/>
              <a:t>Project Leader: </a:t>
            </a:r>
            <a:r>
              <a:rPr lang="en-CA" sz="2500" dirty="0" smtClean="0"/>
              <a:t>Michael </a:t>
            </a:r>
            <a:r>
              <a:rPr lang="en-CA" sz="2500" dirty="0" err="1" smtClean="0"/>
              <a:t>Dyck</a:t>
            </a:r>
            <a:r>
              <a:rPr lang="en-CA" sz="2500" dirty="0" smtClean="0"/>
              <a:t> (U of Alberta)</a:t>
            </a:r>
          </a:p>
          <a:p>
            <a:pPr marL="0" indent="0">
              <a:buNone/>
            </a:pPr>
            <a:r>
              <a:rPr lang="en-CA" sz="2500" b="1" dirty="0" smtClean="0"/>
              <a:t>Co-lead Genome Centre: </a:t>
            </a:r>
            <a:r>
              <a:rPr lang="en-CA" sz="2500" dirty="0" smtClean="0"/>
              <a:t>Genome Prairie</a:t>
            </a:r>
          </a:p>
          <a:p>
            <a:pPr marL="0" indent="0">
              <a:buNone/>
            </a:pPr>
            <a:r>
              <a:rPr lang="en-CA" sz="2500" b="1" dirty="0" smtClean="0"/>
              <a:t>Project Budget: </a:t>
            </a:r>
            <a:r>
              <a:rPr lang="en-CA" sz="2500" dirty="0" smtClean="0"/>
              <a:t>$9,801,714</a:t>
            </a:r>
          </a:p>
          <a:p>
            <a:pPr marL="0" indent="0">
              <a:buNone/>
            </a:pPr>
            <a:r>
              <a:rPr lang="en-CA" sz="2500" b="1" dirty="0" smtClean="0"/>
              <a:t>Project Partners: </a:t>
            </a:r>
          </a:p>
          <a:p>
            <a:r>
              <a:rPr lang="en-CA" sz="1800" dirty="0" smtClean="0"/>
              <a:t>ALGP2</a:t>
            </a:r>
          </a:p>
          <a:p>
            <a:r>
              <a:rPr lang="en-CA" sz="1800" dirty="0" err="1" smtClean="0"/>
              <a:t>PigGen</a:t>
            </a:r>
            <a:r>
              <a:rPr lang="en-CA" sz="1800" dirty="0" smtClean="0"/>
              <a:t> Canada</a:t>
            </a:r>
          </a:p>
          <a:p>
            <a:r>
              <a:rPr lang="en-CA" sz="1800" dirty="0" smtClean="0"/>
              <a:t>ALMA</a:t>
            </a:r>
          </a:p>
          <a:p>
            <a:r>
              <a:rPr lang="en-CA" sz="1800" dirty="0" smtClean="0"/>
              <a:t>Genome Alberta - PEDV</a:t>
            </a:r>
          </a:p>
          <a:p>
            <a:r>
              <a:rPr lang="en-CA" sz="1800" dirty="0" smtClean="0"/>
              <a:t>Swine Innovation Pork</a:t>
            </a:r>
          </a:p>
          <a:p>
            <a:r>
              <a:rPr lang="en-CA" sz="1800" dirty="0" smtClean="0"/>
              <a:t>Saskatchewan Ministry Agriculture and Food</a:t>
            </a:r>
          </a:p>
          <a:p>
            <a:r>
              <a:rPr lang="en-CA" sz="1800" dirty="0" smtClean="0"/>
              <a:t>INRA</a:t>
            </a:r>
          </a:p>
          <a:p>
            <a:r>
              <a:rPr lang="en-CA" sz="1800" dirty="0" smtClean="0"/>
              <a:t>National Pork Board</a:t>
            </a:r>
          </a:p>
          <a:p>
            <a:r>
              <a:rPr lang="en-CA" sz="1800" dirty="0" err="1" smtClean="0"/>
              <a:t>Alltech</a:t>
            </a:r>
            <a:r>
              <a:rPr lang="en-CA" sz="1800" dirty="0" smtClean="0"/>
              <a:t> Inc.</a:t>
            </a:r>
          </a:p>
          <a:p>
            <a:r>
              <a:rPr lang="en-CA" sz="1800" dirty="0" smtClean="0"/>
              <a:t>OGI</a:t>
            </a:r>
          </a:p>
          <a:p>
            <a:endParaRPr lang="en-CA" sz="1800" b="1" dirty="0" smtClean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714" y="3094100"/>
            <a:ext cx="2467432" cy="134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474" y="1843207"/>
            <a:ext cx="1953912" cy="980728"/>
          </a:xfrm>
          <a:prstGeom prst="rect">
            <a:avLst/>
          </a:prstGeom>
        </p:spPr>
      </p:pic>
      <p:pic>
        <p:nvPicPr>
          <p:cNvPr id="7" name="Picture 2" descr="P:\Communications\Images\Stock images\ALMA Pig 111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41"/>
          <a:stretch/>
        </p:blipFill>
        <p:spPr bwMode="auto">
          <a:xfrm>
            <a:off x="6466714" y="4869160"/>
            <a:ext cx="2368431" cy="185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13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60" y="342083"/>
            <a:ext cx="8229600" cy="1143000"/>
          </a:xfrm>
        </p:spPr>
        <p:txBody>
          <a:bodyPr>
            <a:noAutofit/>
          </a:bodyPr>
          <a:lstStyle/>
          <a:p>
            <a:r>
              <a:rPr lang="en-CA" sz="3000" b="1" dirty="0" smtClean="0"/>
              <a:t>Increasing Feed Efficiency and Reducing Methane emissions through Genomics: A New Promising Goal for the Canadian Dairy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028" y="1894570"/>
            <a:ext cx="606347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500" b="1" dirty="0" smtClean="0"/>
              <a:t>Project Leader: </a:t>
            </a:r>
            <a:r>
              <a:rPr lang="en-CA" sz="2500" dirty="0" smtClean="0"/>
              <a:t>Filippo </a:t>
            </a:r>
            <a:r>
              <a:rPr lang="en-CA" sz="2500" dirty="0" err="1" smtClean="0"/>
              <a:t>Miglior</a:t>
            </a:r>
            <a:r>
              <a:rPr lang="en-CA" sz="2500" dirty="0" smtClean="0"/>
              <a:t> (U of Guelph)</a:t>
            </a:r>
          </a:p>
          <a:p>
            <a:pPr marL="0" indent="0">
              <a:buNone/>
            </a:pPr>
            <a:r>
              <a:rPr lang="en-CA" sz="2500" b="1" dirty="0" smtClean="0"/>
              <a:t>Co-lead Genome Centre: </a:t>
            </a:r>
            <a:r>
              <a:rPr lang="en-CA" sz="2500" dirty="0" smtClean="0"/>
              <a:t>Ontario Genomics Institute</a:t>
            </a:r>
          </a:p>
          <a:p>
            <a:pPr marL="0" indent="0">
              <a:buNone/>
            </a:pPr>
            <a:r>
              <a:rPr lang="en-CA" sz="2500" b="1" dirty="0" smtClean="0"/>
              <a:t>Project Budget: </a:t>
            </a:r>
            <a:r>
              <a:rPr lang="en-CA" sz="2500" dirty="0" smtClean="0"/>
              <a:t>$10,306,910</a:t>
            </a:r>
          </a:p>
          <a:p>
            <a:pPr marL="0" indent="0">
              <a:buNone/>
            </a:pPr>
            <a:r>
              <a:rPr lang="en-CA" sz="2500" b="1" dirty="0" smtClean="0"/>
              <a:t>Project Partners: </a:t>
            </a:r>
          </a:p>
          <a:p>
            <a:r>
              <a:rPr lang="en-CA" sz="1800" dirty="0" smtClean="0"/>
              <a:t>Canadian Dairy Network, </a:t>
            </a:r>
          </a:p>
          <a:p>
            <a:r>
              <a:rPr lang="en-CA" sz="1800" dirty="0" smtClean="0"/>
              <a:t>Dairy Producers, </a:t>
            </a:r>
          </a:p>
          <a:p>
            <a:r>
              <a:rPr lang="en-CA" sz="1800" dirty="0" err="1" smtClean="0"/>
              <a:t>GrowSafe</a:t>
            </a:r>
            <a:r>
              <a:rPr lang="en-CA" sz="1800" dirty="0" smtClean="0"/>
              <a:t> System, </a:t>
            </a:r>
          </a:p>
          <a:p>
            <a:r>
              <a:rPr lang="en-CA" sz="1800" dirty="0" smtClean="0"/>
              <a:t>Ontario Ministry of Research and Innovation</a:t>
            </a:r>
          </a:p>
          <a:p>
            <a:r>
              <a:rPr lang="en-CA" sz="1800" dirty="0" smtClean="0"/>
              <a:t>Australia DEDJTR, </a:t>
            </a:r>
          </a:p>
          <a:p>
            <a:r>
              <a:rPr lang="en-CA" sz="1800" dirty="0" smtClean="0"/>
              <a:t>UK Scottish Research College, </a:t>
            </a:r>
          </a:p>
          <a:p>
            <a:r>
              <a:rPr lang="en-CA" sz="1800" dirty="0" smtClean="0"/>
              <a:t>USDA Beltsville Research Herd, </a:t>
            </a:r>
          </a:p>
          <a:p>
            <a:r>
              <a:rPr lang="en-CA" sz="1800" dirty="0" err="1" smtClean="0"/>
              <a:t>Qualitas</a:t>
            </a:r>
            <a:r>
              <a:rPr lang="en-CA" sz="1800" dirty="0" smtClean="0"/>
              <a:t>, Switzerland</a:t>
            </a:r>
          </a:p>
        </p:txBody>
      </p:sp>
      <p:pic>
        <p:nvPicPr>
          <p:cNvPr id="4" name="Picture 3" descr="C:\Users\aclapp\Desktop\Images\cow_f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22" y="4797152"/>
            <a:ext cx="2368431" cy="17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555" y="2977041"/>
            <a:ext cx="22383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067" y="2060568"/>
            <a:ext cx="24193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8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Listeria Competition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992" y="138338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Application of Genomic Tools to the Detection and Surveillance of </a:t>
            </a:r>
            <a:r>
              <a:rPr lang="en-US" sz="2000" b="1" i="1" dirty="0" smtClean="0"/>
              <a:t>Listeria </a:t>
            </a:r>
            <a:r>
              <a:rPr lang="en-US" sz="2000" b="1" i="1" dirty="0" err="1" smtClean="0"/>
              <a:t>monocytogenes</a:t>
            </a:r>
            <a:endParaRPr lang="en-US" sz="2000" b="1" i="1" dirty="0" smtClean="0"/>
          </a:p>
          <a:p>
            <a:r>
              <a:rPr lang="en-US" sz="2000" b="1" dirty="0" smtClean="0"/>
              <a:t>Objective</a:t>
            </a:r>
            <a:r>
              <a:rPr lang="en-US" sz="2000" dirty="0" smtClean="0"/>
              <a:t>: support research that will demonstrate how genomics-based research/technologies can contribute to a more evidence-based approach to detection and surveillance of </a:t>
            </a:r>
            <a:r>
              <a:rPr lang="en-US" sz="2000" i="1" dirty="0" smtClean="0"/>
              <a:t>Listeria</a:t>
            </a:r>
            <a:endParaRPr lang="en-US" sz="2000" dirty="0" smtClean="0"/>
          </a:p>
          <a:p>
            <a:r>
              <a:rPr lang="en-US" sz="2000" b="1" dirty="0" smtClean="0"/>
              <a:t>Duration</a:t>
            </a:r>
            <a:r>
              <a:rPr lang="en-US" sz="2000" dirty="0" smtClean="0"/>
              <a:t>: 2013 – 2015</a:t>
            </a:r>
          </a:p>
          <a:p>
            <a:r>
              <a:rPr lang="en-US" sz="2000" b="1" dirty="0" smtClean="0"/>
              <a:t>Funding</a:t>
            </a:r>
            <a:r>
              <a:rPr lang="en-US" sz="2000" dirty="0" smtClean="0"/>
              <a:t>: $250,000 Genome Canada, $250,000 from CFIA, and $100,000 from AI-Bio</a:t>
            </a:r>
          </a:p>
          <a:p>
            <a:r>
              <a:rPr lang="en-US" sz="2000" b="1" dirty="0" smtClean="0"/>
              <a:t>Partners</a:t>
            </a:r>
            <a:r>
              <a:rPr lang="en-US" sz="2000" dirty="0" smtClean="0"/>
              <a:t>: Genome Canada, Canadian Food Inspection Agency (CFIA) and Alberta Innovates – </a:t>
            </a:r>
            <a:r>
              <a:rPr lang="en-US" sz="2000" dirty="0" err="1" smtClean="0"/>
              <a:t>BioSolutions</a:t>
            </a:r>
            <a:r>
              <a:rPr lang="en-US" sz="2000" dirty="0" smtClean="0"/>
              <a:t> (AI-Bio)</a:t>
            </a:r>
            <a:endParaRPr lang="en-C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563791"/>
            <a:ext cx="1854710" cy="1124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5589191"/>
            <a:ext cx="2209800" cy="118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5743377"/>
            <a:ext cx="1576850" cy="76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8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30" y="3500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Detection and Surveillance of </a:t>
            </a:r>
            <a:r>
              <a:rPr lang="en-US" sz="3100" b="1" i="1" dirty="0"/>
              <a:t>Listeria </a:t>
            </a:r>
            <a:r>
              <a:rPr lang="en-US" sz="3100" b="1" i="1" dirty="0" err="1"/>
              <a:t>monocytogenes</a:t>
            </a:r>
            <a:r>
              <a:rPr lang="en-US" sz="3100" b="1" i="1" dirty="0"/>
              <a:t> </a:t>
            </a:r>
            <a:r>
              <a:rPr lang="en-US" sz="3100" b="1" dirty="0"/>
              <a:t>using Next-generation genomics tools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298" y="1609627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Project lead</a:t>
            </a:r>
            <a:r>
              <a:rPr lang="en-US" sz="2000" dirty="0" smtClean="0"/>
              <a:t>: Dr. Linda Chui (University of Alberta)</a:t>
            </a:r>
          </a:p>
          <a:p>
            <a:r>
              <a:rPr lang="en-US" sz="2000" b="1" dirty="0" smtClean="0"/>
              <a:t>Co-leads</a:t>
            </a:r>
            <a:r>
              <a:rPr lang="en-US" sz="2000" dirty="0" smtClean="0"/>
              <a:t>: Dr. Jian Zhang (AITF), Dr. Franco </a:t>
            </a:r>
            <a:r>
              <a:rPr lang="en-US" sz="2000" dirty="0" err="1" smtClean="0"/>
              <a:t>Pagotto</a:t>
            </a:r>
            <a:r>
              <a:rPr lang="en-US" sz="2000" dirty="0" smtClean="0"/>
              <a:t> (Health Canada)</a:t>
            </a:r>
          </a:p>
          <a:p>
            <a:r>
              <a:rPr lang="en-US" sz="2000" b="1" dirty="0" smtClean="0"/>
              <a:t>Budget</a:t>
            </a:r>
            <a:r>
              <a:rPr lang="en-US" sz="2000" dirty="0" smtClean="0"/>
              <a:t>: $ 1,461,774.00</a:t>
            </a:r>
          </a:p>
          <a:p>
            <a:r>
              <a:rPr lang="en-US" sz="2000" b="1" dirty="0" smtClean="0"/>
              <a:t>Research areas</a:t>
            </a:r>
            <a:r>
              <a:rPr lang="en-US" sz="2000" dirty="0" smtClean="0"/>
              <a:t>: </a:t>
            </a:r>
            <a:r>
              <a:rPr lang="en-US" sz="2000" i="1" dirty="0" smtClean="0"/>
              <a:t>Listeria </a:t>
            </a:r>
            <a:r>
              <a:rPr lang="en-US" sz="2000" i="1" dirty="0" err="1" smtClean="0"/>
              <a:t>monocytogenes</a:t>
            </a:r>
            <a:r>
              <a:rPr lang="en-US" sz="2000" dirty="0" smtClean="0"/>
              <a:t>, comparative genomics, virulence/biomarkers, rapid detection and monitoring, surveillance and policy</a:t>
            </a:r>
          </a:p>
          <a:p>
            <a:r>
              <a:rPr lang="en-US" sz="2000" b="1" dirty="0"/>
              <a:t>Methodologies</a:t>
            </a:r>
            <a:r>
              <a:rPr lang="en-US" sz="2000" dirty="0"/>
              <a:t>: Whole genome sequencing, bioinformatics, rapid detection and genotyping of pathogenic strains, </a:t>
            </a:r>
            <a:r>
              <a:rPr lang="en-US" sz="2000" dirty="0" smtClean="0"/>
              <a:t>and development of an inexpensive </a:t>
            </a:r>
            <a:r>
              <a:rPr lang="en-US" sz="2000" dirty="0"/>
              <a:t>high-throughput test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89" y="5001419"/>
            <a:ext cx="1854710" cy="1124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440" y="5127625"/>
            <a:ext cx="2209800" cy="118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353" y="5310982"/>
            <a:ext cx="1576850" cy="76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481" y="2747963"/>
            <a:ext cx="7776864" cy="1362075"/>
          </a:xfrm>
        </p:spPr>
        <p:txBody>
          <a:bodyPr/>
          <a:lstStyle/>
          <a:p>
            <a:r>
              <a:rPr lang="en-CA" dirty="0" smtClean="0"/>
              <a:t>Genome </a:t>
            </a:r>
            <a:r>
              <a:rPr lang="en-CA" dirty="0" err="1" smtClean="0"/>
              <a:t>alberta</a:t>
            </a:r>
            <a:r>
              <a:rPr lang="en-CA" dirty="0" smtClean="0"/>
              <a:t> competitions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845" y="5926049"/>
            <a:ext cx="995661" cy="65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9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43584" y="1069888"/>
            <a:ext cx="7315200" cy="704088"/>
          </a:xfrm>
        </p:spPr>
        <p:txBody>
          <a:bodyPr/>
          <a:lstStyle/>
          <a:p>
            <a:r>
              <a:rPr lang="en-US" dirty="0"/>
              <a:t>Leading Canada’s </a:t>
            </a:r>
            <a:br>
              <a:rPr lang="en-US" dirty="0"/>
            </a:br>
            <a:r>
              <a:rPr lang="en-US" dirty="0"/>
              <a:t>genomics enterprise 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741920" y="6431280"/>
            <a:ext cx="1109218" cy="3505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3F370812-7DA6-3144-9A7E-88875CC4023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" y="1960302"/>
            <a:ext cx="8299269" cy="385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92" y="548680"/>
            <a:ext cx="8229600" cy="1143000"/>
          </a:xfrm>
        </p:spPr>
        <p:txBody>
          <a:bodyPr>
            <a:noAutofit/>
          </a:bodyPr>
          <a:lstStyle/>
          <a:p>
            <a:r>
              <a:rPr lang="en-CA" sz="3000" b="1" dirty="0"/>
              <a:t>Development and Deployment of MBVs/</a:t>
            </a:r>
            <a:r>
              <a:rPr lang="en-CA" sz="3000" b="1" dirty="0" err="1"/>
              <a:t>gEPDs</a:t>
            </a:r>
            <a:r>
              <a:rPr lang="en-CA" sz="3000" b="1" dirty="0"/>
              <a:t> for Feed Efficiency and Carcass Traits that Perform in Commercial Beef Cattle</a:t>
            </a:r>
            <a:br>
              <a:rPr lang="en-CA" sz="3000" b="1" dirty="0"/>
            </a:br>
            <a:endParaRPr lang="en-CA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492" y="1939094"/>
            <a:ext cx="8442254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300" b="1" dirty="0" smtClean="0"/>
              <a:t>Project </a:t>
            </a:r>
            <a:r>
              <a:rPr lang="en-CA" sz="2300" b="1" dirty="0"/>
              <a:t>Leader: </a:t>
            </a:r>
            <a:r>
              <a:rPr lang="en-CA" sz="2300" dirty="0" smtClean="0"/>
              <a:t>John </a:t>
            </a:r>
            <a:r>
              <a:rPr lang="en-CA" sz="2300" dirty="0" err="1" smtClean="0"/>
              <a:t>Basarab</a:t>
            </a:r>
            <a:r>
              <a:rPr lang="en-CA" sz="2300" dirty="0" smtClean="0"/>
              <a:t> (U </a:t>
            </a:r>
            <a:r>
              <a:rPr lang="en-CA" sz="2300" dirty="0"/>
              <a:t>of Alberta</a:t>
            </a:r>
            <a:r>
              <a:rPr lang="en-CA" sz="2300" dirty="0" smtClean="0"/>
              <a:t>) </a:t>
            </a:r>
          </a:p>
          <a:p>
            <a:pPr marL="0" indent="0">
              <a:buNone/>
            </a:pPr>
            <a:r>
              <a:rPr lang="en-CA" sz="2300" dirty="0"/>
              <a:t>	</a:t>
            </a:r>
            <a:r>
              <a:rPr lang="en-CA" sz="2300" dirty="0" smtClean="0"/>
              <a:t>	  </a:t>
            </a:r>
            <a:r>
              <a:rPr lang="en-CA" sz="2300" dirty="0" err="1" smtClean="0"/>
              <a:t>Donagh</a:t>
            </a:r>
            <a:r>
              <a:rPr lang="en-CA" sz="2300" dirty="0" smtClean="0"/>
              <a:t> Berry (</a:t>
            </a:r>
            <a:r>
              <a:rPr lang="en-CA" sz="2300" dirty="0" err="1" smtClean="0"/>
              <a:t>Teagasc</a:t>
            </a:r>
            <a:r>
              <a:rPr lang="en-CA" sz="2300" dirty="0" smtClean="0"/>
              <a:t>) </a:t>
            </a:r>
          </a:p>
          <a:p>
            <a:pPr marL="0" indent="0">
              <a:buNone/>
            </a:pPr>
            <a:r>
              <a:rPr lang="en-CA" sz="2300" dirty="0"/>
              <a:t>	</a:t>
            </a:r>
            <a:r>
              <a:rPr lang="en-CA" sz="2300" dirty="0" smtClean="0"/>
              <a:t>	  John Crowley (U of Alberta)</a:t>
            </a:r>
            <a:endParaRPr lang="en-CA" sz="2300" dirty="0"/>
          </a:p>
          <a:p>
            <a:pPr marL="0" indent="0">
              <a:buNone/>
            </a:pPr>
            <a:r>
              <a:rPr lang="en-CA" sz="2300" b="1" dirty="0" smtClean="0"/>
              <a:t>Project </a:t>
            </a:r>
            <a:r>
              <a:rPr lang="en-CA" sz="2300" b="1" dirty="0"/>
              <a:t>Budget: </a:t>
            </a:r>
            <a:r>
              <a:rPr lang="en-CA" sz="2300" dirty="0" smtClean="0"/>
              <a:t>$4,473,035</a:t>
            </a:r>
            <a:endParaRPr lang="en-CA" sz="2300" dirty="0"/>
          </a:p>
          <a:p>
            <a:pPr marL="0" indent="0">
              <a:buNone/>
            </a:pPr>
            <a:r>
              <a:rPr lang="en-CA" sz="2300" b="1" dirty="0"/>
              <a:t>Project Partners: </a:t>
            </a:r>
          </a:p>
          <a:p>
            <a:r>
              <a:rPr lang="en-CA" sz="1700" dirty="0" smtClean="0"/>
              <a:t>Genome Alberta</a:t>
            </a:r>
            <a:endParaRPr lang="en-CA" sz="1700" dirty="0"/>
          </a:p>
          <a:p>
            <a:r>
              <a:rPr lang="en-CA" sz="1700" dirty="0" smtClean="0"/>
              <a:t>ALMA</a:t>
            </a:r>
          </a:p>
          <a:p>
            <a:r>
              <a:rPr lang="en-CA" sz="1700" dirty="0" smtClean="0"/>
              <a:t>BIO</a:t>
            </a:r>
          </a:p>
          <a:p>
            <a:r>
              <a:rPr lang="en-CA" sz="1700" dirty="0" err="1" smtClean="0"/>
              <a:t>Beefbooster</a:t>
            </a:r>
            <a:r>
              <a:rPr lang="en-CA" sz="1700" dirty="0" smtClean="0"/>
              <a:t> Inc.</a:t>
            </a:r>
          </a:p>
          <a:p>
            <a:r>
              <a:rPr lang="en-CA" sz="1700" dirty="0" smtClean="0"/>
              <a:t>CCHMS</a:t>
            </a:r>
          </a:p>
          <a:p>
            <a:r>
              <a:rPr lang="en-CA" sz="1700" dirty="0" smtClean="0"/>
              <a:t>ICBF</a:t>
            </a:r>
          </a:p>
          <a:p>
            <a:r>
              <a:rPr lang="en-CA" sz="1700" dirty="0" smtClean="0"/>
              <a:t>USDA-ARS</a:t>
            </a:r>
          </a:p>
          <a:p>
            <a:endParaRPr lang="en-CA" sz="1800" dirty="0"/>
          </a:p>
          <a:p>
            <a:pPr marL="0" indent="0">
              <a:buNone/>
            </a:pPr>
            <a:endParaRPr lang="en-CA" sz="2500" dirty="0" smtClean="0"/>
          </a:p>
          <a:p>
            <a:pPr marL="0" indent="0">
              <a:buNone/>
            </a:pPr>
            <a:endParaRPr lang="en-CA" sz="2500" dirty="0" smtClean="0"/>
          </a:p>
          <a:p>
            <a:pPr marL="0" indent="0">
              <a:buNone/>
            </a:pPr>
            <a:endParaRPr lang="en-CA" sz="2500" dirty="0" smtClean="0"/>
          </a:p>
        </p:txBody>
      </p:sp>
      <p:pic>
        <p:nvPicPr>
          <p:cNvPr id="5122" name="Picture 2" descr="P:\Communications\Stock Images\Moving Cattl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9" t="59903" r="14090"/>
          <a:stretch/>
        </p:blipFill>
        <p:spPr bwMode="auto">
          <a:xfrm>
            <a:off x="6479778" y="5157192"/>
            <a:ext cx="2495123" cy="14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55" y="3426035"/>
            <a:ext cx="2090281" cy="13711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7740" y="2060848"/>
            <a:ext cx="1953912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0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234" y="1609627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CA" sz="2400" b="1" dirty="0">
                <a:solidFill>
                  <a:prstClr val="black"/>
                </a:solidFill>
              </a:rPr>
              <a:t>Objective: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en-CA" sz="2400" dirty="0">
                <a:solidFill>
                  <a:prstClr val="black"/>
                </a:solidFill>
              </a:rPr>
              <a:t>The main objective of this competition was to develop an innovative genomics based test for the presence of generic and pathogenic </a:t>
            </a:r>
            <a:r>
              <a:rPr lang="en-CA" sz="2400" i="1" dirty="0">
                <a:solidFill>
                  <a:prstClr val="black"/>
                </a:solidFill>
              </a:rPr>
              <a:t>E.coli</a:t>
            </a:r>
            <a:r>
              <a:rPr lang="en-CA" sz="2400" dirty="0">
                <a:solidFill>
                  <a:prstClr val="black"/>
                </a:solidFill>
              </a:rPr>
              <a:t> bacteria during food production.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en-CA" sz="2400" b="1" dirty="0">
                <a:solidFill>
                  <a:prstClr val="black"/>
                </a:solidFill>
              </a:rPr>
              <a:t>Funding including Partners: </a:t>
            </a:r>
            <a:r>
              <a:rPr lang="en-CA" sz="2400" dirty="0">
                <a:solidFill>
                  <a:prstClr val="black"/>
                </a:solidFill>
              </a:rPr>
              <a:t>$</a:t>
            </a:r>
            <a:r>
              <a:rPr lang="en-CA" sz="2400" dirty="0" smtClean="0">
                <a:solidFill>
                  <a:prstClr val="black"/>
                </a:solidFill>
              </a:rPr>
              <a:t>1.8 </a:t>
            </a:r>
            <a:r>
              <a:rPr lang="en-CA" sz="2400" dirty="0">
                <a:solidFill>
                  <a:prstClr val="black"/>
                </a:solidFill>
              </a:rPr>
              <a:t>Million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en-CA" sz="2400" b="1" dirty="0">
                <a:solidFill>
                  <a:prstClr val="black"/>
                </a:solidFill>
              </a:rPr>
              <a:t>Duration: </a:t>
            </a:r>
            <a:r>
              <a:rPr lang="en-CA" sz="2400" dirty="0">
                <a:solidFill>
                  <a:prstClr val="black"/>
                </a:solidFill>
              </a:rPr>
              <a:t>18 months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500" b="1" dirty="0" smtClean="0"/>
              <a:t>Program on Research and Innovation Leading to Rapid Detection of Pathogenic </a:t>
            </a:r>
            <a:r>
              <a:rPr lang="en-CA" sz="2500" b="1" i="1" dirty="0" smtClean="0"/>
              <a:t>E. coli</a:t>
            </a:r>
            <a:endParaRPr lang="en-CA" sz="25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741" y="5220442"/>
            <a:ext cx="1970765" cy="1292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5295937"/>
            <a:ext cx="22098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500" b="1" dirty="0" smtClean="0"/>
              <a:t>Program on Research and Innovation Leading to Rapid Detection of Pathogenic </a:t>
            </a:r>
            <a:r>
              <a:rPr lang="en-CA" sz="2500" b="1" i="1" dirty="0" smtClean="0"/>
              <a:t>E. coli</a:t>
            </a:r>
            <a:endParaRPr lang="en-CA" sz="2500" b="1" i="1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304817"/>
              </p:ext>
            </p:extLst>
          </p:nvPr>
        </p:nvGraphicFramePr>
        <p:xfrm>
          <a:off x="684360" y="2132856"/>
          <a:ext cx="8291265" cy="3162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5633"/>
                <a:gridCol w="1596046"/>
                <a:gridCol w="1513178"/>
                <a:gridCol w="1036408"/>
              </a:tblGrid>
              <a:tr h="70489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u="none" strike="noStrike" dirty="0">
                          <a:effectLst/>
                        </a:rPr>
                        <a:t>Title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u="none" strike="noStrike" dirty="0">
                          <a:effectLst/>
                        </a:rPr>
                        <a:t>Investigator(s)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u="none" strike="noStrike" dirty="0">
                          <a:effectLst/>
                        </a:rPr>
                        <a:t>Institution(s)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u="none" strike="noStrike" dirty="0">
                          <a:effectLst/>
                        </a:rPr>
                        <a:t>Total Budget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6" marR="8186" marT="8186" marB="0" anchor="ctr"/>
                </a:tc>
              </a:tr>
              <a:tr h="820645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Point</a:t>
                      </a:r>
                      <a:r>
                        <a:rPr lang="en-CA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-of-Need Gene-Based System for Detection of Priority STEC in Beef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Michel</a:t>
                      </a:r>
                      <a:r>
                        <a:rPr lang="en-CA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Bergeron, Burton </a:t>
                      </a:r>
                      <a:r>
                        <a:rPr lang="en-CA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Blais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Université</a:t>
                      </a:r>
                      <a:r>
                        <a:rPr lang="en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Laval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 dirty="0" smtClean="0">
                          <a:effectLst/>
                        </a:rPr>
                        <a:t>$1,032,781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6" marR="8186" marT="8186" marB="0" anchor="ctr"/>
                </a:tc>
              </a:tr>
              <a:tr h="1167361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 dirty="0" smtClean="0">
                          <a:effectLst/>
                        </a:rPr>
                        <a:t>Rapid Sampling and Detection of STEC in Meat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 smtClean="0">
                          <a:effectLst/>
                        </a:rPr>
                        <a:t>Linda </a:t>
                      </a:r>
                      <a:r>
                        <a:rPr lang="en-CA" sz="1400" u="none" strike="noStrike" dirty="0" err="1" smtClean="0">
                          <a:effectLst/>
                        </a:rPr>
                        <a:t>Pilarski</a:t>
                      </a:r>
                      <a:r>
                        <a:rPr lang="en-CA" sz="1400" u="none" strike="noStrike" dirty="0" smtClean="0">
                          <a:effectLst/>
                        </a:rPr>
                        <a:t>, Lynn McMullen</a:t>
                      </a:r>
                    </a:p>
                    <a:p>
                      <a:pPr algn="ctr" fontAlgn="b"/>
                      <a:endParaRPr lang="en-CA" sz="1400" u="none" strike="noStrike" dirty="0" smtClean="0">
                        <a:effectLst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University of Alberta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 dirty="0" smtClean="0">
                          <a:effectLst/>
                        </a:rPr>
                        <a:t>$726,000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6" marR="8186" marT="8186" marB="0" anchor="ctr"/>
                </a:tc>
              </a:tr>
              <a:tr h="469450">
                <a:tc>
                  <a:txBody>
                    <a:bodyPr/>
                    <a:lstStyle/>
                    <a:p>
                      <a:pPr algn="ctr" fontAlgn="ctr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u="none" strike="noStrike" dirty="0">
                          <a:effectLst/>
                        </a:rPr>
                        <a:t>TOTAL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u="none" strike="noStrike" dirty="0" smtClean="0">
                          <a:effectLst/>
                        </a:rPr>
                        <a:t>$1,758,781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6" marR="8186" marT="818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9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565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 smtClean="0"/>
              <a:t>Objective:</a:t>
            </a:r>
          </a:p>
          <a:p>
            <a:pPr marL="0" indent="0">
              <a:buNone/>
            </a:pPr>
            <a:endParaRPr lang="en-CA" sz="1200" dirty="0" smtClean="0"/>
          </a:p>
          <a:p>
            <a:pPr marL="0" indent="0">
              <a:buNone/>
            </a:pPr>
            <a:r>
              <a:rPr lang="en-CA" sz="2000" dirty="0" smtClean="0"/>
              <a:t>This program was created by a consortium of funders intended to respond to the current threat of the </a:t>
            </a:r>
            <a:r>
              <a:rPr lang="en-CA" sz="2000" dirty="0" err="1" smtClean="0"/>
              <a:t>PEDv</a:t>
            </a:r>
            <a:r>
              <a:rPr lang="en-CA" sz="2000" dirty="0" smtClean="0"/>
              <a:t> to Canadian pork producers and economy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b="1" dirty="0" smtClean="0"/>
              <a:t>Funding including partners</a:t>
            </a:r>
            <a:r>
              <a:rPr lang="en-CA" sz="2000" dirty="0" smtClean="0"/>
              <a:t>: </a:t>
            </a:r>
            <a:r>
              <a:rPr lang="en-CA" sz="2000" dirty="0"/>
              <a:t>$</a:t>
            </a:r>
            <a:r>
              <a:rPr lang="en-CA" sz="2000" dirty="0" smtClean="0"/>
              <a:t>525,000</a:t>
            </a:r>
          </a:p>
          <a:p>
            <a:pPr marL="0" indent="0">
              <a:buNone/>
            </a:pPr>
            <a:r>
              <a:rPr lang="en-CA" sz="2000" b="1" dirty="0"/>
              <a:t>Duration: </a:t>
            </a:r>
            <a:r>
              <a:rPr lang="en-CA" sz="2000" dirty="0"/>
              <a:t>18 months</a:t>
            </a:r>
          </a:p>
          <a:p>
            <a:pPr marL="0" indent="0">
              <a:buNone/>
            </a:pPr>
            <a:r>
              <a:rPr lang="en-CA" sz="2000" dirty="0" smtClean="0"/>
              <a:t> </a:t>
            </a:r>
            <a:endParaRPr lang="en-CA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 smtClean="0"/>
              <a:t>Porcine Epidemic Diarrhea Virus (PEDV) Competition</a:t>
            </a:r>
            <a:endParaRPr lang="en-CA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8" y="4077072"/>
            <a:ext cx="5256584" cy="265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1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 smtClean="0"/>
              <a:t>Porcine Epidemic Diarrhea Virus (PEDV) Competition</a:t>
            </a:r>
            <a:endParaRPr lang="en-CA" b="1" dirty="0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632973"/>
              </p:ext>
            </p:extLst>
          </p:nvPr>
        </p:nvGraphicFramePr>
        <p:xfrm>
          <a:off x="692869" y="1746356"/>
          <a:ext cx="8291265" cy="4176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5633"/>
                <a:gridCol w="1596046"/>
                <a:gridCol w="1513178"/>
                <a:gridCol w="1036408"/>
              </a:tblGrid>
              <a:tr h="70489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u="none" strike="noStrike" dirty="0">
                          <a:effectLst/>
                        </a:rPr>
                        <a:t>Title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u="none" strike="noStrike" dirty="0">
                          <a:effectLst/>
                        </a:rPr>
                        <a:t>Investigator(s)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u="none" strike="noStrike" dirty="0">
                          <a:effectLst/>
                        </a:rPr>
                        <a:t>Institution(s)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u="none" strike="noStrike" dirty="0">
                          <a:effectLst/>
                        </a:rPr>
                        <a:t>Total Budget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6" marR="8186" marT="8186" marB="0" anchor="ctr"/>
                </a:tc>
              </a:tr>
              <a:tr h="820645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 dirty="0">
                          <a:effectLst/>
                        </a:rPr>
                        <a:t>Development of a new generation of modified live virus vaccine for </a:t>
                      </a:r>
                      <a:r>
                        <a:rPr lang="en-CA" sz="1400" u="none" strike="noStrike" dirty="0" err="1">
                          <a:effectLst/>
                        </a:rPr>
                        <a:t>PEDv</a:t>
                      </a:r>
                      <a:r>
                        <a:rPr lang="en-CA" sz="1400" u="none" strike="noStrike" dirty="0">
                          <a:effectLst/>
                        </a:rPr>
                        <a:t> using reverse genetics system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 dirty="0">
                          <a:effectLst/>
                        </a:rPr>
                        <a:t>Alexander </a:t>
                      </a:r>
                      <a:r>
                        <a:rPr lang="en-CA" sz="1400" u="none" strike="noStrike" dirty="0" err="1">
                          <a:effectLst/>
                        </a:rPr>
                        <a:t>Zakhartchouk</a:t>
                      </a:r>
                      <a:r>
                        <a:rPr lang="en-CA" sz="1400" u="none" strike="noStrike" dirty="0">
                          <a:effectLst/>
                        </a:rPr>
                        <a:t/>
                      </a:r>
                      <a:br>
                        <a:rPr lang="en-CA" sz="1400" u="none" strike="noStrike" dirty="0">
                          <a:effectLst/>
                        </a:rPr>
                      </a:br>
                      <a:r>
                        <a:rPr lang="en-CA" sz="1400" u="none" strike="noStrike" dirty="0">
                          <a:effectLst/>
                        </a:rPr>
                        <a:t>Volker </a:t>
                      </a:r>
                      <a:r>
                        <a:rPr lang="en-CA" sz="1400" u="none" strike="noStrike" dirty="0" err="1" smtClean="0">
                          <a:effectLst/>
                        </a:rPr>
                        <a:t>Gerdts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 dirty="0">
                          <a:effectLst/>
                        </a:rPr>
                        <a:t>University of Saskatchewan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</a:rPr>
                        <a:t>$347,750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6" marR="8186" marT="8186" marB="0" anchor="ctr"/>
                </a:tc>
              </a:tr>
              <a:tr h="1090739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 dirty="0">
                          <a:effectLst/>
                        </a:rPr>
                        <a:t>Enhanced molecular diagnostics and validating genetic resistance to </a:t>
                      </a:r>
                      <a:r>
                        <a:rPr lang="en-CA" sz="1400" u="none" strike="noStrike" dirty="0" err="1">
                          <a:effectLst/>
                        </a:rPr>
                        <a:t>PEDv</a:t>
                      </a:r>
                      <a:r>
                        <a:rPr lang="en-CA" sz="1400" u="none" strike="noStrike" dirty="0">
                          <a:effectLst/>
                        </a:rPr>
                        <a:t> in pigs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John Harding</a:t>
                      </a:r>
                      <a:br>
                        <a:rPr lang="en-CA" sz="1400" u="none" strike="noStrike" dirty="0">
                          <a:effectLst/>
                        </a:rPr>
                      </a:br>
                      <a:r>
                        <a:rPr lang="en-CA" sz="1400" u="none" strike="noStrike" dirty="0">
                          <a:effectLst/>
                        </a:rPr>
                        <a:t>Soren </a:t>
                      </a:r>
                      <a:r>
                        <a:rPr lang="en-CA" sz="1400" u="none" strike="noStrike" dirty="0" err="1" smtClean="0">
                          <a:effectLst/>
                        </a:rPr>
                        <a:t>Alexandersen</a:t>
                      </a:r>
                      <a:endParaRPr lang="en-CA" sz="1400" u="none" strike="noStrike" dirty="0" smtClean="0">
                        <a:effectLst/>
                      </a:endParaRPr>
                    </a:p>
                    <a:p>
                      <a:pPr algn="ctr" fontAlgn="b"/>
                      <a:endParaRPr lang="en-CA" sz="1400" u="none" strike="noStrike" dirty="0" smtClean="0">
                        <a:effectLst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 dirty="0">
                          <a:effectLst/>
                        </a:rPr>
                        <a:t>University of Saskatchewan</a:t>
                      </a:r>
                      <a:br>
                        <a:rPr lang="en-CA" sz="1400" u="none" strike="noStrike" dirty="0">
                          <a:effectLst/>
                        </a:rPr>
                      </a:br>
                      <a:r>
                        <a:rPr lang="en-CA" sz="1400" u="none" strike="noStrike" dirty="0">
                          <a:effectLst/>
                        </a:rPr>
                        <a:t>National Centres for Animal Disease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</a:rPr>
                        <a:t>$325,917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6" marR="8186" marT="8186" marB="0" anchor="ctr"/>
                </a:tc>
              </a:tr>
              <a:tr h="1090739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 dirty="0">
                          <a:effectLst/>
                        </a:rPr>
                        <a:t>The use of new molecules in association with real time-qPCR assays to discriminate infectious from non-infectious porcine epidemic diarrhea virus (PEDV) particles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 dirty="0">
                          <a:effectLst/>
                        </a:rPr>
                        <a:t>Carl Gagnon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 dirty="0" err="1">
                          <a:effectLst/>
                        </a:rPr>
                        <a:t>Universite</a:t>
                      </a:r>
                      <a:r>
                        <a:rPr lang="en-CA" sz="1400" u="none" strike="noStrike" dirty="0">
                          <a:effectLst/>
                        </a:rPr>
                        <a:t> de Montreal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 dirty="0">
                          <a:effectLst/>
                        </a:rPr>
                        <a:t>$165,000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6" marR="8186" marT="8186" marB="0" anchor="ctr"/>
                </a:tc>
              </a:tr>
              <a:tr h="469450">
                <a:tc>
                  <a:txBody>
                    <a:bodyPr/>
                    <a:lstStyle/>
                    <a:p>
                      <a:pPr algn="ctr" fontAlgn="ctr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u="none" strike="noStrike" dirty="0">
                          <a:effectLst/>
                        </a:rPr>
                        <a:t>TOTAL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u="none" strike="noStrike" dirty="0">
                          <a:effectLst/>
                        </a:rPr>
                        <a:t>$838,667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6" marR="8186" marT="818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65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Applied Livestock Genomics Program 2014 (ALGP2)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699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CA" sz="2400" b="1" dirty="0" smtClean="0"/>
              <a:t>Objective</a:t>
            </a:r>
            <a:r>
              <a:rPr lang="en-CA" sz="2400" dirty="0" smtClean="0"/>
              <a:t>: </a:t>
            </a:r>
            <a:r>
              <a:rPr lang="en-US" sz="2400" dirty="0"/>
              <a:t>develop projects providing significant benefit to the Canadian livestock industry, and the Canadian economy, through genomics-based innovations. </a:t>
            </a:r>
            <a:endParaRPr lang="en-US" sz="2400" dirty="0" smtClean="0"/>
          </a:p>
          <a:p>
            <a:r>
              <a:rPr lang="en-US" sz="2400" b="1" dirty="0" smtClean="0"/>
              <a:t>Duration</a:t>
            </a:r>
            <a:r>
              <a:rPr lang="en-US" sz="2400" dirty="0" smtClean="0"/>
              <a:t>: January 2015 -  January 2018 (max 36 months)</a:t>
            </a:r>
          </a:p>
          <a:p>
            <a:r>
              <a:rPr lang="en-US" sz="2400" b="1" dirty="0" smtClean="0"/>
              <a:t>Funding</a:t>
            </a:r>
            <a:r>
              <a:rPr lang="en-US" sz="2400" dirty="0" smtClean="0"/>
              <a:t>: $1.9 </a:t>
            </a:r>
            <a:r>
              <a:rPr lang="en-US" sz="2400" dirty="0"/>
              <a:t>million </a:t>
            </a:r>
            <a:endParaRPr lang="en-US" sz="2400" dirty="0" smtClean="0"/>
          </a:p>
          <a:p>
            <a:r>
              <a:rPr lang="en-US" sz="2400" b="1" dirty="0" smtClean="0"/>
              <a:t>Partners</a:t>
            </a:r>
            <a:r>
              <a:rPr lang="en-US" sz="2400" dirty="0" smtClean="0"/>
              <a:t>: A joint venture between the Alberta Livestock and Meat Agency Ltd. and Genome Alberta</a:t>
            </a:r>
            <a:endParaRPr lang="en-US" sz="2400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016599"/>
            <a:ext cx="2592288" cy="1700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5370605"/>
            <a:ext cx="24669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7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ALGP2</a:t>
            </a:r>
            <a:endParaRPr lang="en-CA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52874"/>
              </p:ext>
            </p:extLst>
          </p:nvPr>
        </p:nvGraphicFramePr>
        <p:xfrm>
          <a:off x="674014" y="1204591"/>
          <a:ext cx="8423304" cy="4781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652"/>
                <a:gridCol w="1568571"/>
                <a:gridCol w="1590168"/>
                <a:gridCol w="1052913"/>
              </a:tblGrid>
              <a:tr h="6822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Project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Investigator(s)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ALGP2 Funding Request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Total Budget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8224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Improving Canadian pork industry profits and export potential by developing genomic tools to enhance health, performance and disease resilience in wean to finish pigs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Graham Plastow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Bob Kemp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$499,500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$1,256,500</a:t>
                      </a:r>
                    </a:p>
                  </a:txBody>
                  <a:tcPr marL="9525" marR="9525" marT="9525" marB="0" anchor="ctr"/>
                </a:tc>
              </a:tr>
              <a:tr h="4873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Genomic approaches to the control of Bovine Respiratory Disease Complex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Graham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Plastow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Karin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Orsel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$499,600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$1,419,600</a:t>
                      </a:r>
                    </a:p>
                  </a:txBody>
                  <a:tcPr marL="9525" marR="9525" marT="9525" marB="0" anchor="ctr"/>
                </a:tc>
              </a:tr>
              <a:tr h="4873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Disease reduction in cattle by eliminating colonization of pathogens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Anthony Schryvers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Edouard Timsit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$249,404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$418,404</a:t>
                      </a:r>
                    </a:p>
                  </a:txBody>
                  <a:tcPr marL="9525" marR="9525" marT="9525" marB="0" anchor="ctr"/>
                </a:tc>
              </a:tr>
              <a:tr h="4873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Validation of Biomarkers for Decreased Salmonella Carriage in Swine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 Barreda 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 Willing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$195,969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$195,969</a:t>
                      </a:r>
                    </a:p>
                  </a:txBody>
                  <a:tcPr marL="9525" marR="9525" marT="9525" marB="0" anchor="ctr"/>
                </a:tc>
              </a:tr>
              <a:tr h="4873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Incorporating whole genome sequencing and 80K SNP data to enhance genomic prediction for pig feed efficiency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Graham Plastow 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Bob Kemp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$187,500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$435,000</a:t>
                      </a:r>
                    </a:p>
                  </a:txBody>
                  <a:tcPr marL="9525" marR="9525" marT="9525" marB="0" anchor="ctr"/>
                </a:tc>
              </a:tr>
              <a:tr h="107209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Establishment of a reference genomics database for Mycobacterium </a:t>
                      </a:r>
                      <a:r>
                        <a:rPr lang="en-US" sz="1200" dirty="0" err="1" smtClean="0"/>
                        <a:t>bovis</a:t>
                      </a:r>
                      <a:r>
                        <a:rPr lang="en-US" sz="1200" dirty="0" smtClean="0"/>
                        <a:t> and </a:t>
                      </a:r>
                      <a:r>
                        <a:rPr lang="en-US" sz="1200" dirty="0" err="1" smtClean="0"/>
                        <a:t>Brucella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abortus</a:t>
                      </a:r>
                      <a:r>
                        <a:rPr lang="en-US" sz="1200" dirty="0" smtClean="0"/>
                        <a:t> in Wood Buffalo National Park by whole genome sequencing and its use for analysis of local transmission patterns of bovine tuberculosis and brucellosis in this ecosystem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Olga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Andrievskaia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Nadin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-Davis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Surujballi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$248,000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$494,000</a:t>
                      </a:r>
                    </a:p>
                  </a:txBody>
                  <a:tcPr marL="9525" marR="9525" marT="9525" marB="0" anchor="ctr"/>
                </a:tc>
              </a:tr>
              <a:tr h="39526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Total</a:t>
                      </a:r>
                      <a:r>
                        <a:rPr lang="en-US" sz="1400" b="1" baseline="0" dirty="0" smtClean="0"/>
                        <a:t> Funding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$1,879,973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$4,219,473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57" y="138129"/>
            <a:ext cx="1440160" cy="944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467" y="278478"/>
            <a:ext cx="1247721" cy="62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19431" y="1339130"/>
            <a:ext cx="7315200" cy="704088"/>
          </a:xfrm>
        </p:spPr>
        <p:txBody>
          <a:bodyPr/>
          <a:lstStyle/>
          <a:p>
            <a:r>
              <a:rPr lang="en-US" dirty="0"/>
              <a:t>Genomics offers </a:t>
            </a:r>
            <a:r>
              <a:rPr lang="en-US" dirty="0" smtClean="0"/>
              <a:t>solutions </a:t>
            </a:r>
            <a:r>
              <a:rPr lang="en-US" dirty="0"/>
              <a:t>for sectors vital to </a:t>
            </a:r>
            <a:r>
              <a:rPr lang="en-US" dirty="0" smtClean="0"/>
              <a:t>our future</a:t>
            </a:r>
            <a:r>
              <a:rPr lang="en-US" dirty="0"/>
              <a:t>: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49553" y="2200180"/>
            <a:ext cx="7046976" cy="401338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cs typeface="Calibri"/>
              </a:rPr>
              <a:t>H</a:t>
            </a:r>
            <a:r>
              <a:rPr lang="en-US" sz="2400" dirty="0" smtClean="0">
                <a:cs typeface="Calibri"/>
              </a:rPr>
              <a:t>ealth</a:t>
            </a:r>
            <a:r>
              <a:rPr lang="en-US" sz="2400" dirty="0">
                <a:cs typeface="Calibri"/>
              </a:rPr>
              <a:t>, agriculture, </a:t>
            </a:r>
            <a:r>
              <a:rPr lang="en-US" sz="2400" dirty="0" smtClean="0">
                <a:cs typeface="Calibri"/>
              </a:rPr>
              <a:t>forestry, fisheries and </a:t>
            </a:r>
            <a:r>
              <a:rPr lang="en-US" sz="2400" dirty="0">
                <a:cs typeface="Calibri"/>
              </a:rPr>
              <a:t>aquaculture, </a:t>
            </a:r>
            <a:r>
              <a:rPr lang="en-US" sz="2400" dirty="0" smtClean="0">
                <a:cs typeface="Calibri"/>
              </a:rPr>
              <a:t>the environment, energy</a:t>
            </a:r>
            <a:r>
              <a:rPr lang="en-US" sz="2400" dirty="0">
                <a:cs typeface="Calibri"/>
              </a:rPr>
              <a:t>, </a:t>
            </a:r>
            <a:r>
              <a:rPr lang="en-US" sz="2400" dirty="0" smtClean="0">
                <a:cs typeface="Calibri"/>
              </a:rPr>
              <a:t>mining</a:t>
            </a:r>
            <a:r>
              <a:rPr lang="en-US" sz="2400" dirty="0" smtClean="0"/>
              <a:t>—</a:t>
            </a:r>
            <a:r>
              <a:rPr lang="en-US" sz="2400" dirty="0" smtClean="0">
                <a:cs typeface="Calibri"/>
              </a:rPr>
              <a:t>drivers of </a:t>
            </a:r>
            <a:r>
              <a:rPr lang="en-US" sz="2400" dirty="0">
                <a:cs typeface="Calibri"/>
              </a:rPr>
              <a:t>Canada’s emerging </a:t>
            </a:r>
            <a:r>
              <a:rPr lang="en-US" sz="2400" dirty="0" err="1" smtClean="0">
                <a:cs typeface="Calibri"/>
              </a:rPr>
              <a:t>bioeconomy</a:t>
            </a:r>
            <a:r>
              <a:rPr lang="en-US" sz="2400" dirty="0" smtClean="0">
                <a:cs typeface="Calibri"/>
              </a:rPr>
              <a:t>. </a:t>
            </a:r>
            <a:endParaRPr lang="en-US" sz="2400" dirty="0"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63" y="3749149"/>
            <a:ext cx="8533937" cy="1664118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741920" y="6431280"/>
            <a:ext cx="1109218" cy="3505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3F370812-7DA6-3144-9A7E-88875CC4023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43584" y="1069888"/>
            <a:ext cx="7315200" cy="704088"/>
          </a:xfrm>
        </p:spPr>
        <p:txBody>
          <a:bodyPr/>
          <a:lstStyle/>
          <a:p>
            <a:r>
              <a:rPr lang="en-US" dirty="0" smtClean="0"/>
              <a:t>Programs that take discoveries from lab to society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741920" y="6431280"/>
            <a:ext cx="1109218" cy="3505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3F370812-7DA6-3144-9A7E-88875CC4023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531" y="1878480"/>
            <a:ext cx="6080760" cy="46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Increasing genomics uptake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06" y="1600200"/>
            <a:ext cx="7291448" cy="502963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693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Genome Canada LSARPs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67236" y="1520444"/>
            <a:ext cx="7315200" cy="45720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800" dirty="0" smtClean="0">
                <a:latin typeface="Calibri"/>
                <a:cs typeface="Calibri"/>
              </a:rPr>
              <a:t>Previous Campaign: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Calibri"/>
                <a:cs typeface="Calibri"/>
              </a:rPr>
              <a:t>2012 Genomics and Personalized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Calibri"/>
                <a:cs typeface="Calibri"/>
              </a:rPr>
              <a:t>2014 Genomics and Feeding the Future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Calibri"/>
                <a:cs typeface="Calibri"/>
              </a:rPr>
              <a:t>2015 Natural Resources and the Environment: Sector Challenges – Genomic Solutions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dirty="0" smtClean="0"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>
                <a:latin typeface="Calibri"/>
                <a:cs typeface="Calibri"/>
              </a:rPr>
              <a:t>Next Campaign: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Calibri"/>
                <a:cs typeface="Calibri"/>
              </a:rPr>
              <a:t>2016 Health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Calibri"/>
                <a:cs typeface="Calibri"/>
              </a:rPr>
              <a:t>2018 Agriculture/</a:t>
            </a:r>
            <a:r>
              <a:rPr lang="en-US" sz="2800" dirty="0" err="1" smtClean="0">
                <a:latin typeface="Calibri"/>
                <a:cs typeface="Calibri"/>
              </a:rPr>
              <a:t>Agri</a:t>
            </a:r>
            <a:r>
              <a:rPr lang="en-US" sz="2800" dirty="0" smtClean="0">
                <a:latin typeface="Calibri"/>
                <a:cs typeface="Calibri"/>
              </a:rPr>
              <a:t>-food and Aquaculture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Calibri"/>
                <a:cs typeface="Calibri"/>
              </a:rPr>
              <a:t>2019 Natural Resources and the Environment</a:t>
            </a:r>
            <a:endParaRPr lang="en-US" sz="2800" dirty="0">
              <a:latin typeface="Calibri"/>
              <a:cs typeface="Calibri"/>
            </a:endParaRPr>
          </a:p>
          <a:p>
            <a:pPr marL="0" indent="0">
              <a:lnSpc>
                <a:spcPts val="3100"/>
              </a:lnSpc>
              <a:buNone/>
            </a:pP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741920" y="6431280"/>
            <a:ext cx="1109218" cy="3505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3F370812-7DA6-3144-9A7E-88875CC4023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7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Genome Canada LSARPs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67236" y="1520444"/>
            <a:ext cx="7315200" cy="45720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 smtClean="0"/>
              <a:t>Goal:  Large-scale applied research projects (LSARPS) use genomic approaches to address challenges and opportunities crucial to economic sectors of strategic importance to Canada.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400" dirty="0" smtClean="0"/>
              <a:t>Applicants </a:t>
            </a:r>
            <a:r>
              <a:rPr lang="en-CA" sz="2400" dirty="0"/>
              <a:t>must demonstrate how their proposal holds a high potential for attaining concrete deliverables by the end of the funding period. </a:t>
            </a:r>
            <a:endParaRPr lang="en-CA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400" dirty="0"/>
              <a:t>All projects must clearly demonstrate end-user engagement in the development and execution of the research plan in order to help ensure receptor uptake of the research. </a:t>
            </a:r>
            <a:r>
              <a:rPr lang="en-CA" sz="2400" dirty="0" smtClean="0"/>
              <a:t>End-users </a:t>
            </a:r>
            <a:r>
              <a:rPr lang="en-CA" sz="2400" dirty="0"/>
              <a:t>must be clearly integrated into the project </a:t>
            </a:r>
            <a:r>
              <a:rPr lang="en-CA" sz="2400" dirty="0" smtClean="0"/>
              <a:t>team.  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741920" y="6431280"/>
            <a:ext cx="1109218" cy="3505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3F370812-7DA6-3144-9A7E-88875CC4023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3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091" y="2634839"/>
            <a:ext cx="7776864" cy="1362075"/>
          </a:xfrm>
        </p:spPr>
        <p:txBody>
          <a:bodyPr/>
          <a:lstStyle/>
          <a:p>
            <a:r>
              <a:rPr lang="en-CA" dirty="0" smtClean="0"/>
              <a:t>Genome Canada competitions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537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470" y="4631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2010 Large-Scale Applied Research Project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299" y="1854724"/>
            <a:ext cx="5770984" cy="4853136"/>
          </a:xfrm>
        </p:spPr>
        <p:txBody>
          <a:bodyPr/>
          <a:lstStyle/>
          <a:p>
            <a:pPr marL="0" indent="0">
              <a:buNone/>
            </a:pPr>
            <a:endParaRPr lang="en-CA" sz="3000" b="1" dirty="0" smtClean="0"/>
          </a:p>
          <a:p>
            <a:pPr marL="0" indent="0">
              <a:buNone/>
            </a:pPr>
            <a:r>
              <a:rPr lang="en-CA" sz="3000" b="1" dirty="0" smtClean="0"/>
              <a:t>Genome Alberta Funded Projects</a:t>
            </a:r>
            <a:r>
              <a:rPr lang="en-CA" sz="3000" b="1" dirty="0"/>
              <a:t>:</a:t>
            </a:r>
            <a:endParaRPr lang="en-CA" sz="1500" dirty="0" smtClean="0"/>
          </a:p>
          <a:p>
            <a:endParaRPr lang="en-CA" sz="2500" dirty="0" smtClean="0"/>
          </a:p>
          <a:p>
            <a:r>
              <a:rPr lang="en-CA" sz="2500" dirty="0" smtClean="0"/>
              <a:t>Application of Genomics to Improve Swine Health and Welfare</a:t>
            </a:r>
          </a:p>
          <a:p>
            <a:endParaRPr lang="en-CA" sz="2500" dirty="0" smtClean="0"/>
          </a:p>
          <a:p>
            <a:r>
              <a:rPr lang="en-CA" sz="2500" dirty="0" smtClean="0"/>
              <a:t>Whole Genome Selection through Genome Wide Imputation in Beef Cattle</a:t>
            </a:r>
          </a:p>
        </p:txBody>
      </p:sp>
      <p:pic>
        <p:nvPicPr>
          <p:cNvPr id="2050" name="Picture 2" descr="P:\PC Docs\Graphics\freeimage-8514803-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720" y="2276872"/>
            <a:ext cx="243840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:\Communications\Images\My Pictures\BRANDING\Bovin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2155" r="38315" b="17390"/>
          <a:stretch/>
        </p:blipFill>
        <p:spPr bwMode="auto">
          <a:xfrm>
            <a:off x="6522945" y="4221088"/>
            <a:ext cx="2458175" cy="217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2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enome Canada Colour Palet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70033"/>
      </a:accent1>
      <a:accent2>
        <a:srgbClr val="032366"/>
      </a:accent2>
      <a:accent3>
        <a:srgbClr val="1B5FAA"/>
      </a:accent3>
      <a:accent4>
        <a:srgbClr val="1374BB"/>
      </a:accent4>
      <a:accent5>
        <a:srgbClr val="34B6E4"/>
      </a:accent5>
      <a:accent6>
        <a:srgbClr val="374545"/>
      </a:accent6>
      <a:hlink>
        <a:srgbClr val="7D8B8B"/>
      </a:hlink>
      <a:folHlink>
        <a:srgbClr val="C2C7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2223</TotalTime>
  <Words>1346</Words>
  <Application>Microsoft Office PowerPoint</Application>
  <PresentationFormat>On-screen Show (4:3)</PresentationFormat>
  <Paragraphs>292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Source Sans Pro Light</vt:lpstr>
      <vt:lpstr>Office Theme</vt:lpstr>
      <vt:lpstr>GO-FAANG Conference Washington, DC </vt:lpstr>
      <vt:lpstr>Leading Canada’s  genomics enterprise </vt:lpstr>
      <vt:lpstr>Genomics offers solutions for sectors vital to our future:</vt:lpstr>
      <vt:lpstr>Programs that take discoveries from lab to society</vt:lpstr>
      <vt:lpstr>Increasing genomics uptake</vt:lpstr>
      <vt:lpstr>Genome Canada LSARPs</vt:lpstr>
      <vt:lpstr>Genome Canada LSARPs</vt:lpstr>
      <vt:lpstr>Genome Canada competitions</vt:lpstr>
      <vt:lpstr>2010 Large-Scale Applied Research Project Competition</vt:lpstr>
      <vt:lpstr>Application of Genomics to Improve Swine Health and Welfare</vt:lpstr>
      <vt:lpstr>Whole Genome Selection through Genome Wide Imputation in Beef Cattle</vt:lpstr>
      <vt:lpstr>2014 LSARP – Genomics and Feeding the Future</vt:lpstr>
      <vt:lpstr>PowerPoint Presentation</vt:lpstr>
      <vt:lpstr>2014 LSARP – Genomics and Feeding the Future</vt:lpstr>
      <vt:lpstr>Application of Genomics to Improve Disease Resilience and Sustainability in Pork Production</vt:lpstr>
      <vt:lpstr>Increasing Feed Efficiency and Reducing Methane emissions through Genomics: A New Promising Goal for the Canadian Dairy Industry</vt:lpstr>
      <vt:lpstr>Listeria Competition</vt:lpstr>
      <vt:lpstr>Detection and Surveillance of Listeria monocytogenes using Next-generation genomics tools </vt:lpstr>
      <vt:lpstr>Genome alberta competitions</vt:lpstr>
      <vt:lpstr>Development and Deployment of MBVs/gEPDs for Feed Efficiency and Carcass Traits that Perform in Commercial Beef Cattle </vt:lpstr>
      <vt:lpstr>Program on Research and Innovation Leading to Rapid Detection of Pathogenic E. coli</vt:lpstr>
      <vt:lpstr>Program on Research and Innovation Leading to Rapid Detection of Pathogenic E. coli</vt:lpstr>
      <vt:lpstr>PowerPoint Presentation</vt:lpstr>
      <vt:lpstr>PowerPoint Presentation</vt:lpstr>
      <vt:lpstr>Applied Livestock Genomics Program 2014 (ALGP2)</vt:lpstr>
      <vt:lpstr>ALGP2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Jody Maffett</dc:creator>
  <cp:lastModifiedBy>Mitthua Banks</cp:lastModifiedBy>
  <cp:revision>282</cp:revision>
  <cp:lastPrinted>2015-10-06T15:39:24Z</cp:lastPrinted>
  <dcterms:created xsi:type="dcterms:W3CDTF">2015-06-15T00:43:06Z</dcterms:created>
  <dcterms:modified xsi:type="dcterms:W3CDTF">2015-10-06T17:17:53Z</dcterms:modified>
</cp:coreProperties>
</file>