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6" r:id="rId4"/>
    <p:sldId id="262" r:id="rId5"/>
    <p:sldId id="279" r:id="rId6"/>
    <p:sldId id="281" r:id="rId7"/>
    <p:sldId id="282" r:id="rId8"/>
    <p:sldId id="283" r:id="rId9"/>
    <p:sldId id="280" r:id="rId10"/>
  </p:sldIdLst>
  <p:sldSz cx="9144000" cy="6858000" type="screen4x3"/>
  <p:notesSz cx="6950075" cy="9236075"/>
  <p:defaultTextStyle>
    <a:lvl1pPr>
      <a:defRPr sz="2400">
        <a:latin typeface="Arial"/>
        <a:ea typeface="Arial"/>
        <a:cs typeface="Arial"/>
        <a:sym typeface="Arial"/>
      </a:defRPr>
    </a:lvl1pPr>
    <a:lvl2pPr indent="457200">
      <a:defRPr sz="2400">
        <a:latin typeface="Arial"/>
        <a:ea typeface="Arial"/>
        <a:cs typeface="Arial"/>
        <a:sym typeface="Arial"/>
      </a:defRPr>
    </a:lvl2pPr>
    <a:lvl3pPr indent="914400">
      <a:defRPr sz="2400">
        <a:latin typeface="Arial"/>
        <a:ea typeface="Arial"/>
        <a:cs typeface="Arial"/>
        <a:sym typeface="Arial"/>
      </a:defRPr>
    </a:lvl3pPr>
    <a:lvl4pPr indent="1371600">
      <a:defRPr sz="2400">
        <a:latin typeface="Arial"/>
        <a:ea typeface="Arial"/>
        <a:cs typeface="Arial"/>
        <a:sym typeface="Arial"/>
      </a:defRPr>
    </a:lvl4pPr>
    <a:lvl5pPr indent="1828800">
      <a:defRPr sz="2400">
        <a:latin typeface="Arial"/>
        <a:ea typeface="Arial"/>
        <a:cs typeface="Arial"/>
        <a:sym typeface="Arial"/>
      </a:defRPr>
    </a:lvl5pPr>
    <a:lvl6pPr>
      <a:defRPr sz="2400">
        <a:latin typeface="Arial"/>
        <a:ea typeface="Arial"/>
        <a:cs typeface="Arial"/>
        <a:sym typeface="Arial"/>
      </a:defRPr>
    </a:lvl6pPr>
    <a:lvl7pPr>
      <a:defRPr sz="2400">
        <a:latin typeface="Arial"/>
        <a:ea typeface="Arial"/>
        <a:cs typeface="Arial"/>
        <a:sym typeface="Arial"/>
      </a:defRPr>
    </a:lvl7pPr>
    <a:lvl8pPr>
      <a:defRPr sz="2400">
        <a:latin typeface="Arial"/>
        <a:ea typeface="Arial"/>
        <a:cs typeface="Arial"/>
        <a:sym typeface="Arial"/>
      </a:defRPr>
    </a:lvl8pPr>
    <a:lvl9pPr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ukumalli, Lakshmi" initials="ML" lastIdx="1" clrIdx="0">
    <p:extLst>
      <p:ext uri="{19B8F6BF-5375-455C-9EA6-DF929625EA0E}">
        <p15:presenceInfo xmlns:p15="http://schemas.microsoft.com/office/powerpoint/2012/main" userId="S-1-5-21-2443529608-3098792306-3041422421-3293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79DF9-DDF0-4184-936D-0E8C60267DD9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3A044-06AA-472E-A025-5C1F5AB63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7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</p:spPr>
        <p:txBody>
          <a:bodyPr lIns="92492" tIns="46246" rIns="92492" bIns="46246"/>
          <a:lstStyle/>
          <a:p>
            <a:pPr lvl="0"/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body" sz="quarter" idx="1"/>
          </p:nvPr>
        </p:nvSpPr>
        <p:spPr>
          <a:xfrm>
            <a:off x="926677" y="4387136"/>
            <a:ext cx="5096722" cy="4156234"/>
          </a:xfrm>
          <a:prstGeom prst="rect">
            <a:avLst/>
          </a:prstGeom>
        </p:spPr>
        <p:txBody>
          <a:bodyPr lIns="92492" tIns="46246" rIns="92492" bIns="46246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8964066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24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42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7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11993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IFA New PPT Pages 20132.jpg" descr="NIFA New PPT Pages 20132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5588" cy="6859588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6553200" y="6248400"/>
            <a:ext cx="19050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 defTabSz="457200">
              <a:defRPr sz="14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815478"/>
            <a:ext cx="8229600" cy="784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11993"/>
                </a:solidFill>
              </a:rP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5200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1pPr>
      <a:lvl2pPr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2pPr>
      <a:lvl3pPr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3pPr>
      <a:lvl4pPr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4pPr>
      <a:lvl5pPr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5pPr>
      <a:lvl6pPr indent="457200"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6pPr>
      <a:lvl7pPr indent="914400"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7pPr>
      <a:lvl8pPr indent="1371600"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8pPr>
      <a:lvl9pPr indent="1828800" algn="ctr">
        <a:defRPr sz="3600">
          <a:solidFill>
            <a:srgbClr val="011993"/>
          </a:solidFill>
          <a:latin typeface="Futura"/>
          <a:ea typeface="Futura"/>
          <a:cs typeface="Futura"/>
          <a:sym typeface="Futura"/>
        </a:defRPr>
      </a:lvl9pPr>
    </p:titleStyle>
    <p:bodyStyle>
      <a:lvl1pPr marL="342899" indent="-342899">
        <a:spcBef>
          <a:spcPts val="700"/>
        </a:spcBef>
        <a:buSzPct val="100000"/>
        <a:buChar char="»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1pPr>
      <a:lvl2pPr marL="742950" indent="-285750">
        <a:spcBef>
          <a:spcPts val="700"/>
        </a:spcBef>
        <a:buSzPct val="100000"/>
        <a:buChar char="–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2pPr>
      <a:lvl3pPr marL="1181100" indent="-266700">
        <a:spcBef>
          <a:spcPts val="700"/>
        </a:spcBef>
        <a:buSzPct val="100000"/>
        <a:buChar char="•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3pPr>
      <a:lvl4pPr marL="1691639" indent="-320039">
        <a:spcBef>
          <a:spcPts val="700"/>
        </a:spcBef>
        <a:buSzPct val="100000"/>
        <a:buChar char="–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4pPr>
      <a:lvl5pPr marL="2184400" indent="-355600">
        <a:spcBef>
          <a:spcPts val="700"/>
        </a:spcBef>
        <a:buSzPct val="100000"/>
        <a:buChar char="»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5pPr>
      <a:lvl6pPr marL="2641600" indent="-355600">
        <a:spcBef>
          <a:spcPts val="700"/>
        </a:spcBef>
        <a:buSzPct val="100000"/>
        <a:buChar char="•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6pPr>
      <a:lvl7pPr marL="3098800" indent="-355600">
        <a:spcBef>
          <a:spcPts val="700"/>
        </a:spcBef>
        <a:buSzPct val="100000"/>
        <a:buChar char="•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7pPr>
      <a:lvl8pPr marL="3556000" indent="-355600">
        <a:spcBef>
          <a:spcPts val="700"/>
        </a:spcBef>
        <a:buSzPct val="100000"/>
        <a:buChar char="•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8pPr>
      <a:lvl9pPr marL="4013200" indent="-355600">
        <a:spcBef>
          <a:spcPts val="700"/>
        </a:spcBef>
        <a:buSzPct val="100000"/>
        <a:buChar char="•"/>
        <a:defRPr sz="2800">
          <a:solidFill>
            <a:srgbClr val="945200"/>
          </a:solidFill>
          <a:latin typeface="Futura"/>
          <a:ea typeface="Futura"/>
          <a:cs typeface="Futura"/>
          <a:sym typeface="Futura"/>
        </a:defRPr>
      </a:lvl9pPr>
    </p:bodyStyle>
    <p:otherStyle>
      <a:lvl1pPr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457200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NIFA New PPT Pages 20132.jpg" descr="NIFA New PPT Pages 20132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00297" y="-1588"/>
            <a:ext cx="9145588" cy="6859588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-1" y="1793875"/>
            <a:ext cx="9144002" cy="2240211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3400" b="1" dirty="0" smtClean="0">
                <a:solidFill>
                  <a:srgbClr val="011993"/>
                </a:solidFill>
              </a:rPr>
              <a:t>NIFA’s role in</a:t>
            </a:r>
            <a:r>
              <a:rPr sz="3400" b="1" dirty="0">
                <a:solidFill>
                  <a:srgbClr val="011993"/>
                </a:solidFill>
              </a:rPr>
              <a:t/>
            </a:r>
            <a:br>
              <a:rPr sz="3400" b="1" dirty="0">
                <a:solidFill>
                  <a:srgbClr val="011993"/>
                </a:solidFill>
              </a:rPr>
            </a:br>
            <a:r>
              <a:rPr sz="3400" b="1" dirty="0">
                <a:solidFill>
                  <a:srgbClr val="993300"/>
                </a:solidFill>
              </a:rPr>
              <a:t>Catalyzing Transformative </a:t>
            </a:r>
            <a:r>
              <a:rPr sz="3400" b="1" dirty="0" smtClean="0">
                <a:solidFill>
                  <a:srgbClr val="993300"/>
                </a:solidFill>
              </a:rPr>
              <a:t>Research</a:t>
            </a:r>
            <a:r>
              <a:rPr lang="en-US" sz="3400" b="1" dirty="0" smtClean="0">
                <a:solidFill>
                  <a:srgbClr val="993300"/>
                </a:solidFill>
              </a:rPr>
              <a:t> on</a:t>
            </a:r>
            <a:r>
              <a:rPr sz="3400" b="1" dirty="0">
                <a:solidFill>
                  <a:srgbClr val="993300"/>
                </a:solidFill>
              </a:rPr>
              <a:t/>
            </a:r>
            <a:br>
              <a:rPr sz="3400" b="1" dirty="0">
                <a:solidFill>
                  <a:srgbClr val="993300"/>
                </a:solidFill>
              </a:rPr>
            </a:br>
            <a:r>
              <a:rPr lang="en-US" sz="4800" b="1" dirty="0" smtClean="0">
                <a:solidFill>
                  <a:srgbClr val="993300"/>
                </a:solidFill>
              </a:rPr>
              <a:t>Animal Genome to Phenome</a:t>
            </a:r>
            <a:endParaRPr sz="4800" b="1" dirty="0">
              <a:solidFill>
                <a:srgbClr val="993300"/>
              </a:solid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1371600" y="4495800"/>
            <a:ext cx="6400800" cy="838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Tx/>
              <a:buNone/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0070C0"/>
                </a:solidFill>
              </a:rPr>
              <a:t>Parag R. </a:t>
            </a:r>
            <a:r>
              <a:rPr sz="3600" b="1" dirty="0" smtClean="0">
                <a:solidFill>
                  <a:srgbClr val="0070C0"/>
                </a:solidFill>
              </a:rPr>
              <a:t>Chitnis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9452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NIFA New PPT Pages 20132.jpg" descr="NIFA New PPT Pages 20132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5588" cy="6859588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802778"/>
            <a:ext cx="8229600" cy="784722"/>
          </a:xfrm>
          <a:prstGeom prst="rect">
            <a:avLst/>
          </a:prstGeom>
        </p:spPr>
        <p:txBody>
          <a:bodyPr/>
          <a:lstStyle>
            <a:lvl1pPr algn="l" defTabSz="457200">
              <a:defRPr sz="2800" b="1">
                <a:solidFill>
                  <a:srgbClr val="000000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800" b="1" dirty="0">
                <a:solidFill>
                  <a:schemeClr val="accent2">
                    <a:lumMod val="50000"/>
                  </a:schemeClr>
                </a:solidFill>
              </a:rPr>
              <a:t>NIFA- An Introduction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Lead federal agency providing extramural funding for food and agricultural sciences</a:t>
            </a: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endParaRPr sz="2000" b="1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 smtClean="0">
                <a:latin typeface="Avenir Book"/>
                <a:ea typeface="Avenir Book"/>
                <a:cs typeface="Avenir Book"/>
                <a:sym typeface="Avenir Book"/>
              </a:rPr>
              <a:t>Tripartite </a:t>
            </a: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mission: research, extension, and education</a:t>
            </a:r>
          </a:p>
          <a:p>
            <a:pPr marL="561473" lvl="1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Funding opportunities exist for each of these three mission areas</a:t>
            </a: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endParaRPr sz="2000" b="1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NIFA funding</a:t>
            </a:r>
          </a:p>
          <a:p>
            <a:pPr marL="561473" lvl="1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 smtClean="0">
                <a:latin typeface="Avenir Book"/>
                <a:ea typeface="Avenir Book"/>
                <a:cs typeface="Avenir Book"/>
                <a:sym typeface="Avenir Book"/>
              </a:rPr>
              <a:t>1.</a:t>
            </a:r>
            <a:r>
              <a:rPr lang="en-US" sz="2000" b="1" dirty="0" smtClean="0">
                <a:latin typeface="Avenir Book"/>
                <a:ea typeface="Avenir Book"/>
                <a:cs typeface="Avenir Book"/>
                <a:sym typeface="Avenir Book"/>
              </a:rPr>
              <a:t>5</a:t>
            </a:r>
            <a:r>
              <a:rPr sz="2000" b="1" dirty="0" smtClean="0">
                <a:latin typeface="Avenir Book"/>
                <a:ea typeface="Avenir Book"/>
                <a:cs typeface="Avenir Book"/>
                <a:sym typeface="Avenir Book"/>
              </a:rPr>
              <a:t>B </a:t>
            </a: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budget</a:t>
            </a:r>
          </a:p>
          <a:p>
            <a:pPr marL="561473" lvl="1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Competitive and capacity funds</a:t>
            </a: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endParaRPr sz="2000" b="1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180473" lvl="0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Mission</a:t>
            </a:r>
          </a:p>
          <a:p>
            <a:pPr marL="561473" lvl="1" indent="-180473" defTabSz="457200">
              <a:spcBef>
                <a:spcPts val="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000" b="1" dirty="0">
                <a:latin typeface="Avenir Book"/>
                <a:ea typeface="Avenir Book"/>
                <a:cs typeface="Avenir Book"/>
                <a:sym typeface="Avenir Book"/>
              </a:rPr>
              <a:t>invest in and advance agricultural research, education, and extension to solve societal challenges.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NIFA New PPT Pages 20132.jpg" descr="NIFA New PPT Pages 20132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5588" cy="6859588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3</a:t>
            </a:fld>
            <a:endParaRPr sz="1400"/>
          </a:p>
        </p:txBody>
      </p:sp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011993"/>
                </a:solidFill>
              </a:rPr>
              <a:t>NIFA funding for </a:t>
            </a:r>
            <a:br>
              <a:rPr lang="en-US" sz="3600" b="1" dirty="0" smtClean="0">
                <a:solidFill>
                  <a:srgbClr val="011993"/>
                </a:solidFill>
              </a:rPr>
            </a:br>
            <a:r>
              <a:rPr lang="en-US" sz="3600" b="1" dirty="0" smtClean="0">
                <a:solidFill>
                  <a:srgbClr val="011993"/>
                </a:solidFill>
              </a:rPr>
              <a:t>Animal Genomics and Breeding</a:t>
            </a:r>
            <a:endParaRPr sz="3600" b="1" dirty="0">
              <a:solidFill>
                <a:srgbClr val="011993"/>
              </a:solidFill>
            </a:endParaRP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457200" y="1925052"/>
            <a:ext cx="8229600" cy="4932947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Farm Animals for Food Production </a:t>
            </a:r>
          </a:p>
          <a:p>
            <a:pPr marL="0" indent="0" algn="ctr">
              <a:buNone/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Aquaculture</a:t>
            </a:r>
          </a:p>
          <a:p>
            <a:pPr marL="0" indent="0" algn="ctr">
              <a:buNone/>
              <a:defRPr sz="1800">
                <a:solidFill>
                  <a:srgbClr val="000000"/>
                </a:solidFill>
              </a:defRPr>
            </a:pPr>
            <a:endParaRPr lang="en-US" sz="105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7030A0"/>
                </a:solidFill>
              </a:rPr>
              <a:t>Capacity Funds ($9M in 2014)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Multistate research </a:t>
            </a:r>
            <a:r>
              <a:rPr lang="en-US" sz="2000" b="1" dirty="0" smtClean="0">
                <a:solidFill>
                  <a:srgbClr val="0070C0"/>
                </a:solidFill>
              </a:rPr>
              <a:t>projects (foster </a:t>
            </a:r>
            <a:r>
              <a:rPr lang="en-US" sz="2000" b="1" dirty="0" smtClean="0">
                <a:solidFill>
                  <a:srgbClr val="0070C0"/>
                </a:solidFill>
              </a:rPr>
              <a:t>collaborations)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Hatch </a:t>
            </a:r>
            <a:r>
              <a:rPr lang="en-US" sz="2000" b="1" dirty="0" smtClean="0">
                <a:solidFill>
                  <a:srgbClr val="0070C0"/>
                </a:solidFill>
              </a:rPr>
              <a:t>Projects (state </a:t>
            </a:r>
            <a:r>
              <a:rPr lang="en-US" sz="2000" b="1" dirty="0" smtClean="0">
                <a:solidFill>
                  <a:srgbClr val="0070C0"/>
                </a:solidFill>
              </a:rPr>
              <a:t>identified priorities)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7030A0"/>
                </a:solidFill>
              </a:rPr>
              <a:t>AFRI and other competitive programs ($</a:t>
            </a:r>
            <a:r>
              <a:rPr lang="en-US" sz="2400" b="1" dirty="0" smtClean="0">
                <a:solidFill>
                  <a:srgbClr val="7030A0"/>
                </a:solidFill>
              </a:rPr>
              <a:t>12M in 2014)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Foundational Grants ($500K)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Food Security Challenge Area ( &gt; $1 M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Aquaculture programs (2-300K)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000" b="1" dirty="0" smtClean="0">
                <a:solidFill>
                  <a:srgbClr val="0070C0"/>
                </a:solidFill>
              </a:rPr>
              <a:t>Interagency programs</a:t>
            </a:r>
            <a:endParaRPr lang="en-US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.png"/>
          <p:cNvPicPr/>
          <p:nvPr/>
        </p:nvPicPr>
        <p:blipFill>
          <a:blip r:embed="rId2">
            <a:extLst/>
          </a:blip>
          <a:srcRect l="42083" t="23333" r="13334" b="14445"/>
          <a:stretch>
            <a:fillRect/>
          </a:stretch>
        </p:blipFill>
        <p:spPr>
          <a:xfrm>
            <a:off x="1295399" y="1425575"/>
            <a:ext cx="6644952" cy="4947233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3048000" y="1062037"/>
            <a:ext cx="530383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57200">
              <a:defRPr sz="18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/>
            <a:r>
              <a:t>President’s Proposed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Genome to Phenome: Opportunities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thecis.co.uk/images/ciscows_sli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97334"/>
            <a:ext cx="4721453" cy="216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gstock.DNA.background.6566918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176" y="1638448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2502592" y="3653864"/>
            <a:ext cx="630668" cy="818606"/>
          </a:xfrm>
          <a:prstGeom prst="downArrow">
            <a:avLst/>
          </a:prstGeom>
          <a:solidFill>
            <a:srgbClr val="FFC000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3040" y="2548603"/>
            <a:ext cx="4201885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Rules of Life- 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Translating genome to 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decipher</a:t>
            </a: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phenome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3041" y="4030613"/>
            <a:ext cx="4201885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Applications- 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Accelerated and 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Predictive Breeding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0841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Genome to Phenome: Challenges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thecis.co.uk/images/ciscows_slid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97334"/>
            <a:ext cx="4721453" cy="216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gstock.DNA.background.6566918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176" y="1638448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2502592" y="3653864"/>
            <a:ext cx="630668" cy="818606"/>
          </a:xfrm>
          <a:prstGeom prst="downArrow">
            <a:avLst/>
          </a:prstGeom>
          <a:solidFill>
            <a:srgbClr val="FFC000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3040" y="2548603"/>
            <a:ext cx="4201885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Technologies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High throughput 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phenotyping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3039" y="5196009"/>
            <a:ext cx="4201885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Data Analytics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Predictive </a:t>
            </a: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algorithms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73040" y="1666756"/>
            <a:ext cx="4201885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Theoretical</a:t>
            </a: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underpinning</a:t>
            </a: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/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3040" y="4056972"/>
            <a:ext cx="4201885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Data Resources</a:t>
            </a:r>
            <a:br>
              <a:rPr kumimoji="0" lang="en-US" sz="2400" b="1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en-US" sz="2400" b="1" i="0" u="none" strike="noStrike" cap="none" spc="0" normalizeH="0" baseline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Cyberphysical</a:t>
            </a:r>
            <a:r>
              <a:rPr kumimoji="0" lang="en-US" sz="2400" b="1" i="0" u="none" strike="noStrike" cap="none" spc="0" normalizeH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systems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1499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Genome to Phenome: </a:t>
            </a:r>
            <a:br>
              <a:rPr lang="en-US" b="1" dirty="0" smtClean="0"/>
            </a:br>
            <a:r>
              <a:rPr lang="en-US" b="1" dirty="0" smtClean="0"/>
              <a:t>Interagency Collaboration</a:t>
            </a:r>
            <a:endParaRPr lang="en-US" b="1" dirty="0"/>
          </a:p>
        </p:txBody>
      </p:sp>
      <p:pic>
        <p:nvPicPr>
          <p:cNvPr id="1028" name="Picture 4" descr="bigstock.DNA.background.656691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8" y="1756137"/>
            <a:ext cx="1744084" cy="111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 rot="18609627">
            <a:off x="2157285" y="2414321"/>
            <a:ext cx="508408" cy="841317"/>
          </a:xfrm>
          <a:prstGeom prst="downArrow">
            <a:avLst>
              <a:gd name="adj1" fmla="val 45452"/>
              <a:gd name="adj2" fmla="val 50000"/>
            </a:avLst>
          </a:prstGeom>
          <a:solidFill>
            <a:srgbClr val="FFC000"/>
          </a:solidFill>
          <a:ln w="25400" cap="flat">
            <a:solidFill>
              <a:srgbClr val="00206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964695" y="1356084"/>
            <a:ext cx="420188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NSF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0070C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09119" y="2476343"/>
            <a:ext cx="4201885" cy="1290319"/>
            <a:chOff x="6352448" y="1889567"/>
            <a:chExt cx="4201885" cy="1290319"/>
          </a:xfrm>
        </p:grpSpPr>
        <p:pic>
          <p:nvPicPr>
            <p:cNvPr id="1026" name="Picture 2" descr="http://www.thecis.co.uk/images/ciscows_slider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2449" y="1938915"/>
              <a:ext cx="2711750" cy="12409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352448" y="1889567"/>
              <a:ext cx="4201885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Arial"/>
                  <a:ea typeface="Arial"/>
                  <a:cs typeface="Arial"/>
                  <a:sym typeface="Arial"/>
                </a:rPr>
                <a:t>NIFA</a:t>
              </a:r>
              <a:endParaRPr kumimoji="0" lang="en-US" sz="36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052" name="Picture 4" descr="&lt;p&gt;Photo: Jackass penguins on a rock&lt;/p&g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443" y="2577210"/>
            <a:ext cx="1285465" cy="117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blogs.nature.com/thescepticalchymist/files/2013/06/quadran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835" y="3753133"/>
            <a:ext cx="3368160" cy="333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064995" y="3730385"/>
            <a:ext cx="4267199" cy="1534813"/>
            <a:chOff x="6352448" y="3323752"/>
            <a:chExt cx="4267199" cy="1534813"/>
          </a:xfrm>
        </p:grpSpPr>
        <p:pic>
          <p:nvPicPr>
            <p:cNvPr id="2050" name="Picture 2" descr="http://www.akbahai.org/images/Baha'is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3093" y="3450815"/>
              <a:ext cx="2132954" cy="140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6352448" y="3323752"/>
              <a:ext cx="4267199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spc="0" normalizeH="0" baseline="0" dirty="0" smtClean="0">
                  <a:ln>
                    <a:noFill/>
                  </a:ln>
                  <a:solidFill>
                    <a:schemeClr val="accent5"/>
                  </a:solidFill>
                  <a:effectLst/>
                  <a:uFillTx/>
                  <a:latin typeface="Arial"/>
                  <a:ea typeface="Arial"/>
                  <a:cs typeface="Arial"/>
                  <a:sym typeface="Arial"/>
                </a:rPr>
                <a:t>NIH</a:t>
              </a:r>
              <a:endParaRPr kumimoji="0" lang="en-US" sz="3600" b="1" i="0" u="none" strike="noStrike" cap="none" spc="0" normalizeH="0" baseline="0" dirty="0">
                <a:ln>
                  <a:noFill/>
                </a:ln>
                <a:solidFill>
                  <a:schemeClr val="accent5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 flipH="1">
            <a:off x="6064995" y="5404243"/>
            <a:ext cx="2133602" cy="801189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Industry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376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from other initiatives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Arabidopsis Functional Genomics</a:t>
            </a:r>
          </a:p>
          <a:p>
            <a:pPr lvl="1"/>
            <a:r>
              <a:rPr lang="en-US" b="1" dirty="0"/>
              <a:t>NSF, DFG, BBSRC, and others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National Plant Genome Initiative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b="1" dirty="0"/>
              <a:t>NSF, </a:t>
            </a:r>
            <a:r>
              <a:rPr lang="en-US" b="1" dirty="0" smtClean="0"/>
              <a:t>NIFA, ARS, DOE</a:t>
            </a:r>
            <a:endParaRPr lang="en-US" b="1" dirty="0"/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Yeast Synthetic Genome</a:t>
            </a:r>
          </a:p>
          <a:p>
            <a:pPr lvl="1"/>
            <a:r>
              <a:rPr lang="en-US" b="1" dirty="0" smtClean="0"/>
              <a:t>NSF, China </a:t>
            </a:r>
            <a:r>
              <a:rPr lang="en-US" b="1" dirty="0" err="1" smtClean="0"/>
              <a:t>MoST</a:t>
            </a:r>
            <a:r>
              <a:rPr lang="en-US" b="1" dirty="0" smtClean="0"/>
              <a:t>, BBSRC, Singapore, Australia, and others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International Wheat Yield Partnership</a:t>
            </a:r>
          </a:p>
          <a:p>
            <a:pPr lvl="1"/>
            <a:r>
              <a:rPr lang="en-US" b="1" dirty="0" smtClean="0"/>
              <a:t>BBSRC, CIMMYT, USAID, NIFA, SAGARPA</a:t>
            </a:r>
          </a:p>
        </p:txBody>
      </p:sp>
    </p:spTree>
    <p:extLst>
      <p:ext uri="{BB962C8B-B14F-4D97-AF65-F5344CB8AC3E}">
        <p14:creationId xmlns:p14="http://schemas.microsoft.com/office/powerpoint/2010/main" val="33411956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189836"/>
            <a:ext cx="4876800" cy="784722"/>
          </a:xfrm>
        </p:spPr>
        <p:txBody>
          <a:bodyPr/>
          <a:lstStyle/>
          <a:p>
            <a:r>
              <a:rPr lang="en-US" b="1" dirty="0" smtClean="0"/>
              <a:t>Two cents worth….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92880" y="974558"/>
            <a:ext cx="4876800" cy="52578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Ambitious goals </a:t>
            </a:r>
          </a:p>
          <a:p>
            <a:pPr lvl="1"/>
            <a:r>
              <a:rPr lang="en-US" sz="2400" b="1" dirty="0" smtClean="0"/>
              <a:t>Relatable to general public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Clear milestones</a:t>
            </a:r>
          </a:p>
          <a:p>
            <a:pPr lvl="1"/>
            <a:r>
              <a:rPr lang="en-US" sz="2400" b="1" dirty="0" smtClean="0"/>
              <a:t>measurable</a:t>
            </a:r>
            <a:endParaRPr lang="en-US" b="1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Economic impacts</a:t>
            </a:r>
          </a:p>
          <a:p>
            <a:pPr lvl="1"/>
            <a:r>
              <a:rPr lang="en-US" sz="2400" b="1" dirty="0" smtClean="0"/>
              <a:t>Potential for breakthroughs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Stakeholder buy-in</a:t>
            </a:r>
          </a:p>
          <a:p>
            <a:pPr lvl="1"/>
            <a:r>
              <a:rPr lang="en-US" sz="2400" b="1" dirty="0" smtClean="0"/>
              <a:t>Ag. Experiment Stations</a:t>
            </a:r>
          </a:p>
          <a:p>
            <a:pPr lvl="1"/>
            <a:r>
              <a:rPr lang="en-US" sz="2400" b="1" dirty="0" smtClean="0"/>
              <a:t>Commodity groups and boards</a:t>
            </a:r>
          </a:p>
          <a:p>
            <a:pPr lvl="1"/>
            <a:r>
              <a:rPr lang="en-US" sz="2400" b="1" dirty="0" smtClean="0"/>
              <a:t>Professional Societies</a:t>
            </a:r>
            <a:endParaRPr lang="en-US" b="1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102" name="Picture 6" descr="http://tbnranch.files.wordpress.com/2011/11/real-free-range.jpg?w=630&amp;h=4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18432"/>
            <a:ext cx="3792099" cy="267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ferrebeekeeper.files.wordpress.com/2011/08/45223295_fdcf5193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3797"/>
            <a:ext cx="3764827" cy="249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Gloucester Old Spot Pig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73" y="1036220"/>
            <a:ext cx="3764827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djfarmscattle.com/images/Volume%20calv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72" y="0"/>
            <a:ext cx="3764827" cy="207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635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246</Words>
  <Application>Microsoft Office PowerPoint</Application>
  <PresentationFormat>On-screen Show (4:3)</PresentationFormat>
  <Paragraphs>61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Bold</vt:lpstr>
      <vt:lpstr>Avenir Book</vt:lpstr>
      <vt:lpstr>Avenir Roman</vt:lpstr>
      <vt:lpstr>Futura</vt:lpstr>
      <vt:lpstr>Default</vt:lpstr>
      <vt:lpstr>NIFA’s role in Catalyzing Transformative Research on Animal Genome to Phenome</vt:lpstr>
      <vt:lpstr>NIFA- An Introduction</vt:lpstr>
      <vt:lpstr>NIFA funding for  Animal Genomics and Breeding</vt:lpstr>
      <vt:lpstr>PowerPoint Presentation</vt:lpstr>
      <vt:lpstr>Genome to Phenome: Opportunities</vt:lpstr>
      <vt:lpstr>Genome to Phenome: Challenges</vt:lpstr>
      <vt:lpstr>Genome to Phenome:  Interagency Collaboration</vt:lpstr>
      <vt:lpstr>Learning from other initiatives</vt:lpstr>
      <vt:lpstr>Two cents worth….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Chitnis, Parag, IF</dc:creator>
  <cp:lastModifiedBy>Chitnis, Parag - NIFA</cp:lastModifiedBy>
  <cp:revision>19</cp:revision>
  <cp:lastPrinted>2015-10-07T13:21:21Z</cp:lastPrinted>
  <dcterms:modified xsi:type="dcterms:W3CDTF">2015-10-07T16:15:15Z</dcterms:modified>
</cp:coreProperties>
</file>