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81" r:id="rId4"/>
    <p:sldId id="292" r:id="rId5"/>
    <p:sldId id="293" r:id="rId6"/>
    <p:sldId id="294" r:id="rId7"/>
    <p:sldId id="257" r:id="rId8"/>
    <p:sldId id="265" r:id="rId9"/>
    <p:sldId id="274" r:id="rId10"/>
    <p:sldId id="275" r:id="rId11"/>
    <p:sldId id="284" r:id="rId12"/>
    <p:sldId id="285" r:id="rId13"/>
    <p:sldId id="276" r:id="rId14"/>
    <p:sldId id="277" r:id="rId15"/>
    <p:sldId id="280" r:id="rId16"/>
    <p:sldId id="282" r:id="rId17"/>
    <p:sldId id="291" r:id="rId18"/>
    <p:sldId id="286" r:id="rId19"/>
    <p:sldId id="288" r:id="rId20"/>
    <p:sldId id="290" r:id="rId21"/>
    <p:sldId id="289" r:id="rId22"/>
    <p:sldId id="271" r:id="rId23"/>
    <p:sldId id="272" r:id="rId24"/>
    <p:sldId id="273" r:id="rId25"/>
    <p:sldId id="278" r:id="rId26"/>
    <p:sldId id="267" r:id="rId27"/>
    <p:sldId id="279" r:id="rId28"/>
    <p:sldId id="268" r:id="rId29"/>
    <p:sldId id="287" r:id="rId30"/>
    <p:sldId id="262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624" autoAdjust="0"/>
  </p:normalViewPr>
  <p:slideViewPr>
    <p:cSldViewPr snapToGrid="0" snapToObjects="1">
      <p:cViewPr varScale="1">
        <p:scale>
          <a:sx n="112" d="100"/>
          <a:sy n="112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39ED-11FD-9149-9A27-0D8165E06DE0}" type="datetimeFigureOut">
              <a:rPr lang="en-US" smtClean="0"/>
              <a:t>10/7/15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BC32C-099F-0045-9529-CD99A559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6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621EB-A761-2E42-8F08-8538D72CAB4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4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4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562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43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996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14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3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330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65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90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70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031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909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330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462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752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736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280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729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01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5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7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324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030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079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E1C8A7-A413-DA42-A146-8840F6D9BB06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7EFC4-17C9-B94F-B6E0-200D9679D2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20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5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3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ti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ti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C417A-C931-B746-BCF8-DCCDF89654CC}" type="datetimeFigureOut">
              <a:rPr lang="en-US" smtClean="0"/>
              <a:t>10/7/15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E8404-30C5-0341-B5BC-3B03B519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7" name="Picture 6" descr="FAANG_logo_CMYK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2" y="5867737"/>
            <a:ext cx="1701103" cy="82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/>
          <a:srcRect t="38161" r="25198"/>
          <a:stretch/>
        </p:blipFill>
        <p:spPr>
          <a:xfrm>
            <a:off x="5797726" y="6126163"/>
            <a:ext cx="3084286" cy="4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1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7" name="Picture 6" descr="FAANG_logo_CMYK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2" y="5867737"/>
            <a:ext cx="1701103" cy="82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/>
          <a:srcRect t="38161" r="25198"/>
          <a:stretch/>
        </p:blipFill>
        <p:spPr>
          <a:xfrm>
            <a:off x="5797726" y="6126163"/>
            <a:ext cx="3084286" cy="4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7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eg"/><Relationship Id="rId12" Type="http://schemas.openxmlformats.org/officeDocument/2006/relationships/image" Target="../media/image48.jpg"/><Relationship Id="rId13" Type="http://schemas.openxmlformats.org/officeDocument/2006/relationships/image" Target="../media/image49.jpg"/><Relationship Id="rId14" Type="http://schemas.openxmlformats.org/officeDocument/2006/relationships/image" Target="../media/image50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4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45.png"/><Relationship Id="rId10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jpg"/><Relationship Id="rId13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Relationship Id="rId3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5997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Arial"/>
                <a:cs typeface="Arial"/>
              </a:rPr>
              <a:t>The Way Forward</a:t>
            </a: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70628"/>
            <a:ext cx="5511560" cy="30221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Arial"/>
                <a:cs typeface="Arial"/>
              </a:rPr>
              <a:t>Laura Clark, </a:t>
            </a:r>
            <a:r>
              <a:rPr lang="en-US" sz="4800" dirty="0" err="1" smtClean="0">
                <a:solidFill>
                  <a:srgbClr val="0000FF"/>
                </a:solidFill>
                <a:latin typeface="Arial"/>
                <a:cs typeface="Arial"/>
              </a:rPr>
              <a:t>Jiuzhou</a:t>
            </a:r>
            <a:r>
              <a:rPr lang="en-US" sz="4800" dirty="0" smtClean="0">
                <a:solidFill>
                  <a:srgbClr val="0000FF"/>
                </a:solidFill>
                <a:latin typeface="Arial"/>
                <a:cs typeface="Arial"/>
              </a:rPr>
              <a:t> Song, James Reecy</a:t>
            </a:r>
            <a:endParaRPr lang="en-US" sz="48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59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ic1.square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399"/>
            <a:ext cx="9144000" cy="47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BI-700x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20" y="595894"/>
            <a:ext cx="4517780" cy="1613493"/>
          </a:xfrm>
          <a:prstGeom prst="rect">
            <a:avLst/>
          </a:prstGeom>
        </p:spPr>
      </p:pic>
      <p:pic>
        <p:nvPicPr>
          <p:cNvPr id="3" name="Picture 2" descr="ucsc_genome_browser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25" y="2521685"/>
            <a:ext cx="4044588" cy="4140200"/>
          </a:xfrm>
          <a:prstGeom prst="rect">
            <a:avLst/>
          </a:prstGeom>
        </p:spPr>
      </p:pic>
      <p:pic>
        <p:nvPicPr>
          <p:cNvPr id="5" name="Picture 4" descr="2012-10-05-encode-p_185089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4135"/>
            <a:ext cx="4572000" cy="2578100"/>
          </a:xfrm>
          <a:prstGeom prst="rect">
            <a:avLst/>
          </a:prstGeom>
        </p:spPr>
      </p:pic>
      <p:pic>
        <p:nvPicPr>
          <p:cNvPr id="4" name="Picture 3" descr="ensembl_full_700p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894"/>
            <a:ext cx="4951801" cy="17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65" y="1"/>
            <a:ext cx="9182685" cy="6196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5287883"/>
            <a:ext cx="9125712" cy="1574851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7685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_Integratio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75" y="77559"/>
            <a:ext cx="6703400" cy="58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pipeline-background-illustration-system-image-343376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17" y="1144010"/>
            <a:ext cx="4982822" cy="4982822"/>
          </a:xfrm>
          <a:prstGeom prst="rect">
            <a:avLst/>
          </a:prstGeom>
        </p:spPr>
      </p:pic>
      <p:pic>
        <p:nvPicPr>
          <p:cNvPr id="3" name="Picture 2" descr="u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3094643" cy="1289434"/>
          </a:xfrm>
          <a:prstGeom prst="rect">
            <a:avLst/>
          </a:prstGeom>
        </p:spPr>
      </p:pic>
      <p:pic>
        <p:nvPicPr>
          <p:cNvPr id="4" name="Picture 3" descr="metadata_b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" y="2240098"/>
            <a:ext cx="2000480" cy="1910191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 rot="758775">
            <a:off x="2959790" y="101344"/>
            <a:ext cx="944837" cy="1694393"/>
          </a:xfrm>
          <a:prstGeom prst="rightBrace">
            <a:avLst>
              <a:gd name="adj1" fmla="val 69289"/>
              <a:gd name="adj2" fmla="val 73672"/>
            </a:avLst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og-Bree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0289"/>
            <a:ext cx="2636623" cy="17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" y="-1474717"/>
            <a:ext cx="9160381" cy="6509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6399" y="5128239"/>
            <a:ext cx="4359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Science Oct. 18, 1963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57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7fcd6569efd788e963adc587ed8c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h-cost-per-geno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12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7fcd6569efd788e963adc587ed8c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arent_retrograde_mo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5" y="694653"/>
            <a:ext cx="8542968" cy="4271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63" y="4732008"/>
            <a:ext cx="8724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Arial"/>
                <a:cs typeface="Arial"/>
              </a:rPr>
              <a:t>Heliocentrism</a:t>
            </a:r>
            <a:r>
              <a:rPr lang="en-US" sz="4800" dirty="0" smtClean="0">
                <a:solidFill>
                  <a:srgbClr val="0000FF"/>
                </a:solidFill>
                <a:latin typeface="Arial"/>
                <a:cs typeface="Arial"/>
              </a:rPr>
              <a:t>			</a:t>
            </a:r>
            <a:r>
              <a:rPr lang="en-US" sz="4800" dirty="0" err="1" smtClean="0">
                <a:solidFill>
                  <a:srgbClr val="0000FF"/>
                </a:solidFill>
                <a:latin typeface="Arial"/>
                <a:cs typeface="Arial"/>
              </a:rPr>
              <a:t>Geocentrism</a:t>
            </a:r>
            <a:r>
              <a:rPr lang="en-US" sz="4800" dirty="0" smtClean="0">
                <a:solidFill>
                  <a:srgbClr val="0000FF"/>
                </a:solidFill>
                <a:latin typeface="Arial"/>
                <a:cs typeface="Arial"/>
              </a:rPr>
              <a:t>		</a:t>
            </a:r>
            <a:endParaRPr lang="en-US" sz="4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259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Looking forward for Funding Opportunities?</a:t>
            </a:r>
            <a:endParaRPr lang="en-US" sz="3600" dirty="0"/>
          </a:p>
        </p:txBody>
      </p:sp>
      <p:pic>
        <p:nvPicPr>
          <p:cNvPr id="4" name="Picture 3" descr="Screen Shot 2015-10-08 at 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47" y="785817"/>
            <a:ext cx="6786282" cy="3643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529" y="4429093"/>
            <a:ext cx="8591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What is our vision for the future of functional annotation in animal genomes?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0502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00FF"/>
                </a:solidFill>
                <a:latin typeface="Arial"/>
                <a:cs typeface="Arial"/>
              </a:rPr>
              <a:t>Predictive Biology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375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Predictive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(adjective): to declare or indicate in advance; foretell on the basis of observation, experience or scientific reason.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Biology: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a branch of knowledge that deals with living organisms and vital processes.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3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0117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0000FF"/>
                </a:solidFill>
                <a:latin typeface="Arial"/>
                <a:cs typeface="Arial"/>
              </a:rPr>
              <a:t>Best Linear Unbiased Prediction </a:t>
            </a:r>
            <a:endParaRPr lang="en-US" sz="4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51729" y="2687977"/>
            <a:ext cx="6040542" cy="148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 smtClean="0">
                <a:solidFill>
                  <a:srgbClr val="000000"/>
                </a:solidFill>
              </a:rPr>
              <a:t>Y = </a:t>
            </a:r>
            <a:r>
              <a:rPr lang="en-US" sz="7200" dirty="0" err="1" smtClean="0">
                <a:solidFill>
                  <a:srgbClr val="000000"/>
                </a:solidFill>
              </a:rPr>
              <a:t>Xb</a:t>
            </a:r>
            <a:r>
              <a:rPr lang="en-US" sz="7200" dirty="0" smtClean="0">
                <a:solidFill>
                  <a:srgbClr val="000000"/>
                </a:solidFill>
              </a:rPr>
              <a:t> + </a:t>
            </a:r>
            <a:r>
              <a:rPr lang="en-US" sz="7200" dirty="0" err="1" smtClean="0">
                <a:solidFill>
                  <a:srgbClr val="000000"/>
                </a:solidFill>
              </a:rPr>
              <a:t>Zu</a:t>
            </a:r>
            <a:r>
              <a:rPr lang="en-US" sz="7200" dirty="0" smtClean="0">
                <a:solidFill>
                  <a:srgbClr val="000000"/>
                </a:solidFill>
              </a:rPr>
              <a:t> + e</a:t>
            </a:r>
            <a:endParaRPr lang="en-US" sz="7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04 at 2.5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" y="294871"/>
            <a:ext cx="9077221" cy="53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2779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00FF"/>
                </a:solidFill>
              </a:rPr>
              <a:t>Global Food Security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image_thumb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390"/>
            <a:ext cx="9137160" cy="51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lor-obesity-fam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14300"/>
            <a:ext cx="855406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8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px-Origin_of_Species_title_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" y="0"/>
            <a:ext cx="2996112" cy="4807397"/>
          </a:xfrm>
          <a:prstGeom prst="rect">
            <a:avLst/>
          </a:prstGeom>
        </p:spPr>
      </p:pic>
      <p:pic>
        <p:nvPicPr>
          <p:cNvPr id="4" name="Picture 3" descr="ijbsv03p0153g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5448300" cy="4076700"/>
          </a:xfrm>
          <a:prstGeom prst="rect">
            <a:avLst/>
          </a:prstGeom>
        </p:spPr>
      </p:pic>
      <p:pic>
        <p:nvPicPr>
          <p:cNvPr id="5" name="Picture 4" descr="6a011570196a4c970c0133ed0711e797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054"/>
            <a:ext cx="9144000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35" y="3046565"/>
            <a:ext cx="26097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Environment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926707" y="2898773"/>
            <a:ext cx="2217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Phenotype</a:t>
            </a:r>
          </a:p>
        </p:txBody>
      </p:sp>
      <p:graphicFrame>
        <p:nvGraphicFramePr>
          <p:cNvPr id="614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531299"/>
              </p:ext>
            </p:extLst>
          </p:nvPr>
        </p:nvGraphicFramePr>
        <p:xfrm>
          <a:off x="2667000" y="21714"/>
          <a:ext cx="3810000" cy="254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Clip" r:id="rId4" imgW="4857143" imgH="3247619" progId="MS_ClipArt_Gallery.5">
                  <p:embed/>
                </p:oleObj>
              </mc:Choice>
              <mc:Fallback>
                <p:oleObj name="Clip" r:id="rId4" imgW="4857143" imgH="324761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1714"/>
                        <a:ext cx="3810000" cy="2546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299081"/>
              </p:ext>
            </p:extLst>
          </p:nvPr>
        </p:nvGraphicFramePr>
        <p:xfrm>
          <a:off x="2" y="4222752"/>
          <a:ext cx="3326045" cy="2635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Clip" r:id="rId6" imgW="4857143" imgH="3238095" progId="MS_ClipArt_Gallery.5">
                  <p:embed/>
                </p:oleObj>
              </mc:Choice>
              <mc:Fallback>
                <p:oleObj name="Clip" r:id="rId6" imgW="4857143" imgH="3238095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4222752"/>
                        <a:ext cx="3326045" cy="2635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889162"/>
              </p:ext>
            </p:extLst>
          </p:nvPr>
        </p:nvGraphicFramePr>
        <p:xfrm>
          <a:off x="5898098" y="4157664"/>
          <a:ext cx="3245902" cy="2700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Clip" r:id="rId8" imgW="4857143" imgH="3247619" progId="MS_ClipArt_Gallery.5">
                  <p:embed/>
                </p:oleObj>
              </mc:Choice>
              <mc:Fallback>
                <p:oleObj name="Clip" r:id="rId8" imgW="4857143" imgH="324761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8098" y="4157664"/>
                        <a:ext cx="3245902" cy="2700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2286000" y="2724750"/>
            <a:ext cx="1328454" cy="139005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3546859" y="5505156"/>
            <a:ext cx="216789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5828719" y="2724744"/>
            <a:ext cx="1181685" cy="13900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22751"/>
            <a:ext cx="3960077" cy="2635251"/>
          </a:xfrm>
          <a:prstGeom prst="rect">
            <a:avLst/>
          </a:prstGeom>
        </p:spPr>
      </p:pic>
      <p:pic>
        <p:nvPicPr>
          <p:cNvPr id="3" name="Picture 2" descr="pasture-wallpapers-download-desktop-and-design_433478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2752"/>
            <a:ext cx="3513664" cy="2635249"/>
          </a:xfrm>
          <a:prstGeom prst="rect">
            <a:avLst/>
          </a:prstGeom>
        </p:spPr>
      </p:pic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217" y="4165359"/>
            <a:ext cx="4039707" cy="2712796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817" y="4179630"/>
            <a:ext cx="4065107" cy="2695343"/>
          </a:xfrm>
          <a:prstGeom prst="rect">
            <a:avLst/>
          </a:prstGeo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687" y="4157664"/>
            <a:ext cx="4098237" cy="2717309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926701" y="32979"/>
            <a:ext cx="20274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Genotype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76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2349745" y="466687"/>
            <a:ext cx="56699" cy="4365986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332046" y="4826313"/>
            <a:ext cx="498445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359867" y="1987847"/>
            <a:ext cx="3217075" cy="285617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70479" y="2179061"/>
            <a:ext cx="3126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/>
                <a:cs typeface="Arial"/>
              </a:rPr>
              <a:t>Treatment</a:t>
            </a:r>
            <a:endParaRPr lang="en-US" sz="4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19096091">
            <a:off x="3052795" y="2575968"/>
            <a:ext cx="1347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/>
                <a:cs typeface="Arial"/>
              </a:rPr>
              <a:t>Age</a:t>
            </a:r>
            <a:endParaRPr lang="en-US" sz="4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3935" y="4844022"/>
            <a:ext cx="4427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Arial"/>
                <a:cs typeface="Arial"/>
              </a:rPr>
              <a:t>Breed/Species</a:t>
            </a:r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e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6514"/>
            <a:ext cx="3980963" cy="2641486"/>
          </a:xfrm>
          <a:prstGeom prst="rect">
            <a:avLst/>
          </a:prstGeom>
        </p:spPr>
      </p:pic>
      <p:pic>
        <p:nvPicPr>
          <p:cNvPr id="5" name="Picture 4" descr="grains-and-feedstuffs-1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38" y="0"/>
            <a:ext cx="4434062" cy="3230953"/>
          </a:xfrm>
          <a:prstGeom prst="rect">
            <a:avLst/>
          </a:prstGeom>
        </p:spPr>
      </p:pic>
      <p:pic>
        <p:nvPicPr>
          <p:cNvPr id="6" name="Picture 5" descr="8535.Male%26FemaleSymb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3658" cy="3402801"/>
          </a:xfrm>
          <a:prstGeom prst="rect">
            <a:avLst/>
          </a:prstGeom>
        </p:spPr>
      </p:pic>
      <p:pic>
        <p:nvPicPr>
          <p:cNvPr id="7" name="Picture 6" descr="bigstock-Variety-of-farm-animals-in-fro-205451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50" y="4216514"/>
            <a:ext cx="5217750" cy="2641486"/>
          </a:xfrm>
          <a:prstGeom prst="rect">
            <a:avLst/>
          </a:prstGeom>
        </p:spPr>
      </p:pic>
      <p:pic>
        <p:nvPicPr>
          <p:cNvPr id="3" name="Picture 2" descr="shred-e1311711897257-300x23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47" y="1790811"/>
            <a:ext cx="3810000" cy="3035300"/>
          </a:xfrm>
          <a:prstGeom prst="rect">
            <a:avLst/>
          </a:prstGeom>
        </p:spPr>
      </p:pic>
      <p:pic>
        <p:nvPicPr>
          <p:cNvPr id="8" name="Picture 7" descr="FAANG_logo_CMYK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558"/>
            <a:ext cx="911634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8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terfly-Transform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0" y="-1"/>
            <a:ext cx="8357660" cy="58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What do we need to present?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36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6400" dirty="0" smtClean="0"/>
              <a:t>A Clear Vision</a:t>
            </a:r>
          </a:p>
          <a:p>
            <a:r>
              <a:rPr lang="en-US" sz="6400" dirty="0" smtClean="0"/>
              <a:t>Ambitious Goals</a:t>
            </a:r>
          </a:p>
          <a:p>
            <a:r>
              <a:rPr lang="en-US" sz="6400" dirty="0" smtClean="0"/>
              <a:t>Economic Impact</a:t>
            </a:r>
          </a:p>
          <a:p>
            <a:r>
              <a:rPr lang="en-US" sz="6400" dirty="0" smtClean="0"/>
              <a:t>Stakeholder buy-in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Thanks to </a:t>
            </a:r>
            <a:r>
              <a:rPr lang="en-US" dirty="0" err="1" smtClean="0"/>
              <a:t>Parag</a:t>
            </a:r>
            <a:r>
              <a:rPr lang="en-US" dirty="0" smtClean="0"/>
              <a:t> </a:t>
            </a:r>
            <a:r>
              <a:rPr lang="en-US" dirty="0" err="1" smtClean="0"/>
              <a:t>Chitnis</a:t>
            </a:r>
            <a:r>
              <a:rPr lang="en-US" dirty="0" smtClean="0"/>
              <a:t> for putting it so succinctly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1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Research Consortium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18" y="1417638"/>
            <a:ext cx="8462682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FontTx/>
              <a:buNone/>
              <a:defRPr/>
            </a:pPr>
            <a:r>
              <a:rPr lang="en-GB" dirty="0"/>
              <a:t>Common framework with separate sections for researchers and funders addressing various aspects of research, such </a:t>
            </a:r>
            <a:r>
              <a:rPr lang="en-GB" dirty="0" smtClean="0"/>
              <a:t>as</a:t>
            </a:r>
          </a:p>
          <a:p>
            <a:pPr marL="0" indent="0" algn="just">
              <a:buFontTx/>
              <a:buNone/>
              <a:defRPr/>
            </a:pPr>
            <a:endParaRPr lang="en-GB" dirty="0"/>
          </a:p>
          <a:p>
            <a:pPr algn="just">
              <a:defRPr/>
            </a:pPr>
            <a:r>
              <a:rPr lang="en-GB" sz="3600" dirty="0"/>
              <a:t>Sharing of data and samples </a:t>
            </a:r>
          </a:p>
          <a:p>
            <a:pPr algn="just">
              <a:defRPr/>
            </a:pPr>
            <a:r>
              <a:rPr lang="en-GB" sz="3600" dirty="0"/>
              <a:t>Rapid release of research results</a:t>
            </a:r>
          </a:p>
          <a:p>
            <a:pPr algn="just">
              <a:defRPr/>
            </a:pPr>
            <a:r>
              <a:rPr lang="en-GB" sz="3600" dirty="0"/>
              <a:t>Common quality standards</a:t>
            </a:r>
          </a:p>
          <a:p>
            <a:pPr algn="just">
              <a:defRPr/>
            </a:pPr>
            <a:r>
              <a:rPr lang="en-GB" sz="3600" dirty="0"/>
              <a:t>Interoperability and harmonisation of ontologies and </a:t>
            </a:r>
            <a:r>
              <a:rPr lang="en-GB" sz="3600" dirty="0" smtClean="0"/>
              <a:t>analysis outcomes</a:t>
            </a:r>
            <a:endParaRPr lang="en-GB" sz="3600" dirty="0"/>
          </a:p>
          <a:p>
            <a:pPr algn="just">
              <a:defRPr/>
            </a:pPr>
            <a:r>
              <a:rPr lang="en-GB" sz="3600" dirty="0"/>
              <a:t>Involvement of </a:t>
            </a:r>
            <a:r>
              <a:rPr lang="en-GB" sz="3600" dirty="0" smtClean="0"/>
              <a:t>the wider scientific community and industry </a:t>
            </a:r>
            <a:endParaRPr lang="en-GB" sz="3600" dirty="0"/>
          </a:p>
          <a:p>
            <a:r>
              <a:rPr lang="en-US" sz="3600" dirty="0" smtClean="0"/>
              <a:t>Concrete outcomes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689411" y="6326218"/>
            <a:ext cx="645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Paraphrased from Jean-Charles </a:t>
            </a:r>
            <a:r>
              <a:rPr lang="en-US" sz="2000" dirty="0" err="1" smtClean="0"/>
              <a:t>Cavitte</a:t>
            </a:r>
            <a:r>
              <a:rPr lang="en-US" sz="2000" dirty="0" smtClean="0"/>
              <a:t> slides about IRDIRC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838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w_science_cov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" y="1"/>
            <a:ext cx="1857405" cy="2367165"/>
          </a:xfrm>
          <a:prstGeom prst="rect">
            <a:avLst/>
          </a:prstGeom>
        </p:spPr>
      </p:pic>
      <p:pic>
        <p:nvPicPr>
          <p:cNvPr id="8" name="Picture 7" descr="magick_ChickenNature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74" y="0"/>
            <a:ext cx="1802411" cy="2367166"/>
          </a:xfrm>
          <a:prstGeom prst="rect">
            <a:avLst/>
          </a:prstGeom>
        </p:spPr>
      </p:pic>
      <p:pic>
        <p:nvPicPr>
          <p:cNvPr id="13" name="Picture 12" descr="nature-15-november-2012_400x5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08" y="-1"/>
            <a:ext cx="1800127" cy="2367167"/>
          </a:xfrm>
          <a:prstGeom prst="rect">
            <a:avLst/>
          </a:prstGeom>
        </p:spPr>
      </p:pic>
      <p:pic>
        <p:nvPicPr>
          <p:cNvPr id="16" name="Picture 15" descr="121223152629_1_900x6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78" y="4256944"/>
            <a:ext cx="3797542" cy="2601056"/>
          </a:xfrm>
          <a:prstGeom prst="rect">
            <a:avLst/>
          </a:prstGeom>
        </p:spPr>
      </p:pic>
      <p:pic>
        <p:nvPicPr>
          <p:cNvPr id="17" name="Picture 16" descr="cover_nat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51" y="1"/>
            <a:ext cx="1800032" cy="2367165"/>
          </a:xfrm>
          <a:prstGeom prst="rect">
            <a:avLst/>
          </a:prstGeom>
        </p:spPr>
      </p:pic>
      <p:pic>
        <p:nvPicPr>
          <p:cNvPr id="18" name="Picture 17" descr="anoph_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85" y="2367166"/>
            <a:ext cx="2903190" cy="1898664"/>
          </a:xfrm>
          <a:prstGeom prst="rect">
            <a:avLst/>
          </a:prstGeom>
        </p:spPr>
      </p:pic>
      <p:pic>
        <p:nvPicPr>
          <p:cNvPr id="21" name="Picture 20" descr="101001_Duc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76" y="2366887"/>
            <a:ext cx="2531924" cy="1898943"/>
          </a:xfrm>
          <a:prstGeom prst="rect">
            <a:avLst/>
          </a:prstGeom>
        </p:spPr>
      </p:pic>
      <p:pic>
        <p:nvPicPr>
          <p:cNvPr id="22" name="Picture 21" descr="ur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98" y="1"/>
            <a:ext cx="1782228" cy="2367165"/>
          </a:xfrm>
          <a:prstGeom prst="rect">
            <a:avLst/>
          </a:prstGeom>
        </p:spPr>
      </p:pic>
      <p:pic>
        <p:nvPicPr>
          <p:cNvPr id="23" name="Picture 22" descr="cin-300x298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0" y="2366887"/>
            <a:ext cx="2383053" cy="2367167"/>
          </a:xfrm>
          <a:prstGeom prst="rect">
            <a:avLst/>
          </a:prstGeom>
        </p:spPr>
      </p:pic>
      <p:pic>
        <p:nvPicPr>
          <p:cNvPr id="14" name="Picture 13" descr="100907171636_1_900x6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057" y="4265830"/>
            <a:ext cx="3920929" cy="2592170"/>
          </a:xfrm>
          <a:prstGeom prst="rect">
            <a:avLst/>
          </a:prstGeom>
        </p:spPr>
      </p:pic>
      <p:pic>
        <p:nvPicPr>
          <p:cNvPr id="15" name="Picture 14" descr="Twilight20008-3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07" y="4265830"/>
            <a:ext cx="3078935" cy="2592170"/>
          </a:xfrm>
          <a:prstGeom prst="rect">
            <a:avLst/>
          </a:prstGeom>
        </p:spPr>
      </p:pic>
      <p:pic>
        <p:nvPicPr>
          <p:cNvPr id="19" name="Picture 18" descr="G10K-Teal-c-04300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" y="1388455"/>
            <a:ext cx="9197191" cy="41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3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taInteg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57201"/>
            <a:ext cx="7616646" cy="63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937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00FF"/>
                </a:solidFill>
                <a:latin typeface="Arial"/>
                <a:cs typeface="Arial"/>
              </a:rPr>
              <a:t>Intra- and Inter-Species Variation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Science-cover-2014-12-12-230x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10" y="1306533"/>
            <a:ext cx="3543390" cy="4513971"/>
          </a:xfrm>
          <a:prstGeom prst="rect">
            <a:avLst/>
          </a:prstGeom>
        </p:spPr>
      </p:pic>
      <p:pic>
        <p:nvPicPr>
          <p:cNvPr id="4" name="Picture 3" descr="homecov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6533"/>
            <a:ext cx="3458071" cy="45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846"/>
            <a:ext cx="9144000" cy="3031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742" y="1672823"/>
            <a:ext cx="4569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/>
                <a:cs typeface="Arial"/>
              </a:rPr>
              <a:t>Phenomoics</a:t>
            </a:r>
            <a:endParaRPr lang="en-US" sz="5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56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y-forw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280387" cy="56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197</Words>
  <Application>Microsoft Macintosh PowerPoint</Application>
  <PresentationFormat>On-screen Show (4:3)</PresentationFormat>
  <Paragraphs>39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1_Office Theme</vt:lpstr>
      <vt:lpstr>2_Office Theme</vt:lpstr>
      <vt:lpstr>Clip</vt:lpstr>
      <vt:lpstr>The Way Forward</vt:lpstr>
      <vt:lpstr>Looking forward for Funding Opportunities?</vt:lpstr>
      <vt:lpstr>What do we need to present?</vt:lpstr>
      <vt:lpstr>International Research Consortium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Reecy</dc:creator>
  <cp:lastModifiedBy>James Reecy</cp:lastModifiedBy>
  <cp:revision>33</cp:revision>
  <dcterms:created xsi:type="dcterms:W3CDTF">2015-10-04T19:13:50Z</dcterms:created>
  <dcterms:modified xsi:type="dcterms:W3CDTF">2015-10-08T20:06:41Z</dcterms:modified>
</cp:coreProperties>
</file>