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70" r:id="rId3"/>
    <p:sldMasterId id="2147483777" r:id="rId4"/>
    <p:sldMasterId id="2147483790" r:id="rId5"/>
    <p:sldMasterId id="2147483797" r:id="rId6"/>
  </p:sldMasterIdLst>
  <p:notesMasterIdLst>
    <p:notesMasterId r:id="rId40"/>
  </p:notesMasterIdLst>
  <p:sldIdLst>
    <p:sldId id="499" r:id="rId7"/>
    <p:sldId id="575" r:id="rId8"/>
    <p:sldId id="574" r:id="rId9"/>
    <p:sldId id="593" r:id="rId10"/>
    <p:sldId id="558" r:id="rId11"/>
    <p:sldId id="547" r:id="rId12"/>
    <p:sldId id="567" r:id="rId13"/>
    <p:sldId id="577" r:id="rId14"/>
    <p:sldId id="578" r:id="rId15"/>
    <p:sldId id="579" r:id="rId16"/>
    <p:sldId id="569" r:id="rId17"/>
    <p:sldId id="570" r:id="rId18"/>
    <p:sldId id="573" r:id="rId19"/>
    <p:sldId id="594" r:id="rId20"/>
    <p:sldId id="595" r:id="rId21"/>
    <p:sldId id="596" r:id="rId22"/>
    <p:sldId id="597" r:id="rId23"/>
    <p:sldId id="598" r:id="rId24"/>
    <p:sldId id="599" r:id="rId25"/>
    <p:sldId id="566" r:id="rId26"/>
    <p:sldId id="600" r:id="rId27"/>
    <p:sldId id="584" r:id="rId28"/>
    <p:sldId id="585" r:id="rId29"/>
    <p:sldId id="592" r:id="rId30"/>
    <p:sldId id="565" r:id="rId31"/>
    <p:sldId id="601" r:id="rId32"/>
    <p:sldId id="572" r:id="rId33"/>
    <p:sldId id="523" r:id="rId34"/>
    <p:sldId id="546" r:id="rId35"/>
    <p:sldId id="541" r:id="rId36"/>
    <p:sldId id="562" r:id="rId37"/>
    <p:sldId id="581" r:id="rId38"/>
    <p:sldId id="582" r:id="rId39"/>
  </p:sldIdLst>
  <p:sldSz cx="9144000" cy="6858000" type="screen4x3"/>
  <p:notesSz cx="6858000" cy="9144000"/>
  <p:defaultTextStyle>
    <a:defPPr>
      <a:defRPr lang="en-US"/>
    </a:defPPr>
    <a:lvl1pPr algn="l" defTabSz="457153"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153" algn="l" defTabSz="457153"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305" algn="l" defTabSz="457153"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458" algn="l" defTabSz="457153"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610" algn="l" defTabSz="457153"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5763" algn="l" defTabSz="457153" rtl="0" eaLnBrk="1" latinLnBrk="0" hangingPunct="1">
      <a:defRPr sz="2400" kern="1200">
        <a:solidFill>
          <a:schemeClr val="tx1"/>
        </a:solidFill>
        <a:latin typeface="Arial" charset="0"/>
        <a:ea typeface="ＭＳ Ｐゴシック" charset="0"/>
        <a:cs typeface="ＭＳ Ｐゴシック" charset="0"/>
      </a:defRPr>
    </a:lvl6pPr>
    <a:lvl7pPr marL="2742915" algn="l" defTabSz="457153" rtl="0" eaLnBrk="1" latinLnBrk="0" hangingPunct="1">
      <a:defRPr sz="2400" kern="1200">
        <a:solidFill>
          <a:schemeClr val="tx1"/>
        </a:solidFill>
        <a:latin typeface="Arial" charset="0"/>
        <a:ea typeface="ＭＳ Ｐゴシック" charset="0"/>
        <a:cs typeface="ＭＳ Ｐゴシック" charset="0"/>
      </a:defRPr>
    </a:lvl7pPr>
    <a:lvl8pPr marL="3200068" algn="l" defTabSz="457153" rtl="0" eaLnBrk="1" latinLnBrk="0" hangingPunct="1">
      <a:defRPr sz="2400" kern="1200">
        <a:solidFill>
          <a:schemeClr val="tx1"/>
        </a:solidFill>
        <a:latin typeface="Arial" charset="0"/>
        <a:ea typeface="ＭＳ Ｐゴシック" charset="0"/>
        <a:cs typeface="ＭＳ Ｐゴシック" charset="0"/>
      </a:defRPr>
    </a:lvl8pPr>
    <a:lvl9pPr marL="3657220" algn="l" defTabSz="457153"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999"/>
    <a:srgbClr val="FFB4AA"/>
    <a:srgbClr val="62D0DF"/>
    <a:srgbClr val="DAC79D"/>
    <a:srgbClr val="DAB7E2"/>
    <a:srgbClr val="006666"/>
    <a:srgbClr val="000000"/>
    <a:srgbClr val="92D7E1"/>
    <a:srgbClr val="1598C5"/>
    <a:srgbClr val="1EB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2" d="100"/>
          <a:sy n="82" d="100"/>
        </p:scale>
        <p:origin x="-1216" y="-120"/>
      </p:cViewPr>
      <p:guideLst>
        <p:guide orient="horz" pos="2160"/>
        <p:guide pos="2880"/>
      </p:guideLst>
    </p:cSldViewPr>
  </p:slideViewPr>
  <p:outlineViewPr>
    <p:cViewPr>
      <p:scale>
        <a:sx n="33" d="100"/>
        <a:sy n="33" d="100"/>
      </p:scale>
      <p:origin x="0" y="3298"/>
    </p:cViewPr>
  </p:outlin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ochrane\AppData\Local\Temp\repository_growt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831084515361"/>
          <c:y val="0.0189784357693385"/>
          <c:w val="0.849917674676489"/>
          <c:h val="0.904411990458887"/>
        </c:manualLayout>
      </c:layout>
      <c:scatterChart>
        <c:scatterStyle val="lineMarker"/>
        <c:varyColors val="0"/>
        <c:ser>
          <c:idx val="0"/>
          <c:order val="0"/>
          <c:tx>
            <c:strRef>
              <c:f>combined2!$B$1</c:f>
              <c:strCache>
                <c:ptCount val="1"/>
                <c:pt idx="0">
                  <c:v>EGA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combined2!$A$2:$A$32</c:f>
              <c:numCache>
                <c:formatCode>General</c:formatCode>
                <c:ptCount val="31"/>
                <c:pt idx="0">
                  <c:v>2013.416666666667</c:v>
                </c:pt>
                <c:pt idx="1">
                  <c:v>2013.333333333333</c:v>
                </c:pt>
                <c:pt idx="2">
                  <c:v>2013.25</c:v>
                </c:pt>
                <c:pt idx="3">
                  <c:v>2013.166666666667</c:v>
                </c:pt>
                <c:pt idx="4">
                  <c:v>2013.083333333333</c:v>
                </c:pt>
                <c:pt idx="5">
                  <c:v>2013.0</c:v>
                </c:pt>
                <c:pt idx="6">
                  <c:v>2012.916666666667</c:v>
                </c:pt>
                <c:pt idx="7">
                  <c:v>2012.833333333333</c:v>
                </c:pt>
                <c:pt idx="8">
                  <c:v>2012.75</c:v>
                </c:pt>
                <c:pt idx="9">
                  <c:v>2012.666666666667</c:v>
                </c:pt>
                <c:pt idx="10">
                  <c:v>2012.583333333333</c:v>
                </c:pt>
                <c:pt idx="11">
                  <c:v>2012.5</c:v>
                </c:pt>
                <c:pt idx="12">
                  <c:v>2012.416666666667</c:v>
                </c:pt>
                <c:pt idx="13">
                  <c:v>2012.333333333333</c:v>
                </c:pt>
                <c:pt idx="14">
                  <c:v>2012.25</c:v>
                </c:pt>
                <c:pt idx="15">
                  <c:v>2012.166666666667</c:v>
                </c:pt>
                <c:pt idx="16">
                  <c:v>2012.083333333333</c:v>
                </c:pt>
                <c:pt idx="17">
                  <c:v>2012.0</c:v>
                </c:pt>
                <c:pt idx="18">
                  <c:v>2011.916666666667</c:v>
                </c:pt>
                <c:pt idx="19">
                  <c:v>2011.833333333333</c:v>
                </c:pt>
                <c:pt idx="20">
                  <c:v>2011.75</c:v>
                </c:pt>
                <c:pt idx="21">
                  <c:v>2011.666666666667</c:v>
                </c:pt>
                <c:pt idx="22">
                  <c:v>2011.583333333333</c:v>
                </c:pt>
                <c:pt idx="23">
                  <c:v>2011.5</c:v>
                </c:pt>
                <c:pt idx="24">
                  <c:v>2011.416666666667</c:v>
                </c:pt>
                <c:pt idx="25">
                  <c:v>2011.333333333333</c:v>
                </c:pt>
                <c:pt idx="26">
                  <c:v>2011.25</c:v>
                </c:pt>
                <c:pt idx="27">
                  <c:v>2011.166666666667</c:v>
                </c:pt>
                <c:pt idx="28">
                  <c:v>2011.083333333333</c:v>
                </c:pt>
                <c:pt idx="29">
                  <c:v>2011.0</c:v>
                </c:pt>
                <c:pt idx="30">
                  <c:v>2010.916666666667</c:v>
                </c:pt>
              </c:numCache>
            </c:numRef>
          </c:xVal>
          <c:yVal>
            <c:numRef>
              <c:f>combined2!$B$2:$B$32</c:f>
              <c:numCache>
                <c:formatCode>General</c:formatCode>
                <c:ptCount val="31"/>
                <c:pt idx="0">
                  <c:v>9.15055569479941E14</c:v>
                </c:pt>
                <c:pt idx="1">
                  <c:v>8.85208083423448E14</c:v>
                </c:pt>
                <c:pt idx="2">
                  <c:v>8.40305861184656E14</c:v>
                </c:pt>
                <c:pt idx="3">
                  <c:v>8.16330549027429E14</c:v>
                </c:pt>
                <c:pt idx="4">
                  <c:v>7.93094596169328E14</c:v>
                </c:pt>
                <c:pt idx="5">
                  <c:v>7.2515996736709E14</c:v>
                </c:pt>
                <c:pt idx="6">
                  <c:v>6.80552512703811E14</c:v>
                </c:pt>
                <c:pt idx="7">
                  <c:v>6.39996919941251E14</c:v>
                </c:pt>
                <c:pt idx="8">
                  <c:v>6.09022010901871E14</c:v>
                </c:pt>
                <c:pt idx="9">
                  <c:v>5.91389102651684E14</c:v>
                </c:pt>
                <c:pt idx="10">
                  <c:v>5.77284403126877E14</c:v>
                </c:pt>
                <c:pt idx="11">
                  <c:v>5.0808078884226E14</c:v>
                </c:pt>
                <c:pt idx="12">
                  <c:v>4.4366275999228E14</c:v>
                </c:pt>
                <c:pt idx="13">
                  <c:v>3.79558740579234E14</c:v>
                </c:pt>
                <c:pt idx="14">
                  <c:v>3.04846051695751E14</c:v>
                </c:pt>
                <c:pt idx="15">
                  <c:v>2.78363472472912E14</c:v>
                </c:pt>
                <c:pt idx="16">
                  <c:v>1.76409229333168E14</c:v>
                </c:pt>
                <c:pt idx="17">
                  <c:v>1.38213811452198E14</c:v>
                </c:pt>
                <c:pt idx="18">
                  <c:v>1.06065870954498E14</c:v>
                </c:pt>
                <c:pt idx="19">
                  <c:v>8.5157948535435E13</c:v>
                </c:pt>
                <c:pt idx="20">
                  <c:v>6.946569227427E13</c:v>
                </c:pt>
                <c:pt idx="21">
                  <c:v>6.7634212901247E13</c:v>
                </c:pt>
                <c:pt idx="22">
                  <c:v>5.398694834753E13</c:v>
                </c:pt>
                <c:pt idx="23">
                  <c:v>5.1577910000842E13</c:v>
                </c:pt>
                <c:pt idx="24">
                  <c:v>3.9031113465734E13</c:v>
                </c:pt>
                <c:pt idx="25">
                  <c:v>3.0214783822544E13</c:v>
                </c:pt>
                <c:pt idx="26">
                  <c:v>2.7610136615572E13</c:v>
                </c:pt>
                <c:pt idx="27">
                  <c:v>6.872978850626E12</c:v>
                </c:pt>
                <c:pt idx="28">
                  <c:v>2.537351528177E12</c:v>
                </c:pt>
                <c:pt idx="29">
                  <c:v>2.467709214824E12</c:v>
                </c:pt>
                <c:pt idx="30">
                  <c:v>2.467709214824E12</c:v>
                </c:pt>
              </c:numCache>
            </c:numRef>
          </c:yVal>
          <c:smooth val="0"/>
        </c:ser>
        <c:ser>
          <c:idx val="1"/>
          <c:order val="1"/>
          <c:tx>
            <c:strRef>
              <c:f>combined2!$D$1</c:f>
              <c:strCache>
                <c:ptCount val="1"/>
                <c:pt idx="0">
                  <c:v>ENA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combined2!$C$2:$C$80</c:f>
              <c:numCache>
                <c:formatCode>General</c:formatCode>
                <c:ptCount val="79"/>
                <c:pt idx="0">
                  <c:v>2013.416666666667</c:v>
                </c:pt>
                <c:pt idx="1">
                  <c:v>2013.333333333333</c:v>
                </c:pt>
                <c:pt idx="2">
                  <c:v>2013.25</c:v>
                </c:pt>
                <c:pt idx="3">
                  <c:v>2013.166666666667</c:v>
                </c:pt>
                <c:pt idx="4">
                  <c:v>2013.083333333333</c:v>
                </c:pt>
                <c:pt idx="5">
                  <c:v>2013.0</c:v>
                </c:pt>
                <c:pt idx="6">
                  <c:v>2012.916666666667</c:v>
                </c:pt>
                <c:pt idx="7">
                  <c:v>2012.833333333333</c:v>
                </c:pt>
                <c:pt idx="8">
                  <c:v>2012.75</c:v>
                </c:pt>
                <c:pt idx="9">
                  <c:v>2012.666666666667</c:v>
                </c:pt>
                <c:pt idx="10">
                  <c:v>2012.583333333333</c:v>
                </c:pt>
                <c:pt idx="11">
                  <c:v>2012.5</c:v>
                </c:pt>
                <c:pt idx="12">
                  <c:v>2012.416666666667</c:v>
                </c:pt>
                <c:pt idx="13">
                  <c:v>2012.333333333333</c:v>
                </c:pt>
                <c:pt idx="14">
                  <c:v>2012.25</c:v>
                </c:pt>
                <c:pt idx="15">
                  <c:v>2012.166666666667</c:v>
                </c:pt>
                <c:pt idx="16">
                  <c:v>2012.083333333333</c:v>
                </c:pt>
                <c:pt idx="17">
                  <c:v>2012.0</c:v>
                </c:pt>
                <c:pt idx="18">
                  <c:v>2011.916666666667</c:v>
                </c:pt>
                <c:pt idx="19">
                  <c:v>2011.833333333333</c:v>
                </c:pt>
                <c:pt idx="20">
                  <c:v>2011.75</c:v>
                </c:pt>
                <c:pt idx="21">
                  <c:v>2011.666666666667</c:v>
                </c:pt>
                <c:pt idx="22">
                  <c:v>2011.583333333333</c:v>
                </c:pt>
                <c:pt idx="23">
                  <c:v>2011.5</c:v>
                </c:pt>
                <c:pt idx="24">
                  <c:v>2011.416666666667</c:v>
                </c:pt>
                <c:pt idx="25">
                  <c:v>2011.333333333333</c:v>
                </c:pt>
                <c:pt idx="26">
                  <c:v>2011.25</c:v>
                </c:pt>
                <c:pt idx="27">
                  <c:v>2011.166666666667</c:v>
                </c:pt>
                <c:pt idx="28">
                  <c:v>2011.083333333333</c:v>
                </c:pt>
                <c:pt idx="29">
                  <c:v>2011.0</c:v>
                </c:pt>
                <c:pt idx="30">
                  <c:v>2010.916666666667</c:v>
                </c:pt>
                <c:pt idx="31">
                  <c:v>2010.833333333333</c:v>
                </c:pt>
                <c:pt idx="32">
                  <c:v>2010.75</c:v>
                </c:pt>
                <c:pt idx="33">
                  <c:v>2010.666666666667</c:v>
                </c:pt>
                <c:pt idx="34">
                  <c:v>2010.583333333333</c:v>
                </c:pt>
                <c:pt idx="35">
                  <c:v>2010.5</c:v>
                </c:pt>
                <c:pt idx="36">
                  <c:v>2010.416666666667</c:v>
                </c:pt>
                <c:pt idx="37">
                  <c:v>2010.333333333333</c:v>
                </c:pt>
                <c:pt idx="38">
                  <c:v>2010.25</c:v>
                </c:pt>
                <c:pt idx="39">
                  <c:v>2010.166666666667</c:v>
                </c:pt>
                <c:pt idx="40">
                  <c:v>2010.083333333333</c:v>
                </c:pt>
                <c:pt idx="41">
                  <c:v>2010.0</c:v>
                </c:pt>
                <c:pt idx="42">
                  <c:v>2009.916666666667</c:v>
                </c:pt>
                <c:pt idx="43">
                  <c:v>2009.833333333333</c:v>
                </c:pt>
                <c:pt idx="44">
                  <c:v>2009.75</c:v>
                </c:pt>
                <c:pt idx="45">
                  <c:v>2009.666666666667</c:v>
                </c:pt>
                <c:pt idx="46">
                  <c:v>2009.583333333333</c:v>
                </c:pt>
                <c:pt idx="47">
                  <c:v>2009.5</c:v>
                </c:pt>
                <c:pt idx="48">
                  <c:v>2009.416666666667</c:v>
                </c:pt>
                <c:pt idx="49">
                  <c:v>2009.333333333333</c:v>
                </c:pt>
                <c:pt idx="50">
                  <c:v>2009.25</c:v>
                </c:pt>
                <c:pt idx="51">
                  <c:v>2009.166666666667</c:v>
                </c:pt>
                <c:pt idx="52">
                  <c:v>2009.083333333333</c:v>
                </c:pt>
                <c:pt idx="53">
                  <c:v>2009.0</c:v>
                </c:pt>
                <c:pt idx="54">
                  <c:v>2008.916666666667</c:v>
                </c:pt>
                <c:pt idx="55">
                  <c:v>2008.833333333333</c:v>
                </c:pt>
                <c:pt idx="56">
                  <c:v>2008.75</c:v>
                </c:pt>
                <c:pt idx="57">
                  <c:v>2008.666666666667</c:v>
                </c:pt>
                <c:pt idx="58">
                  <c:v>2008.583333333333</c:v>
                </c:pt>
                <c:pt idx="59">
                  <c:v>2008.5</c:v>
                </c:pt>
                <c:pt idx="60">
                  <c:v>2008.416666666667</c:v>
                </c:pt>
                <c:pt idx="61">
                  <c:v>2008.333333333333</c:v>
                </c:pt>
                <c:pt idx="62">
                  <c:v>2008.25</c:v>
                </c:pt>
                <c:pt idx="63">
                  <c:v>2008.166666666667</c:v>
                </c:pt>
                <c:pt idx="64">
                  <c:v>2008.083333333333</c:v>
                </c:pt>
                <c:pt idx="65">
                  <c:v>2008.0</c:v>
                </c:pt>
                <c:pt idx="66">
                  <c:v>2007.916666666667</c:v>
                </c:pt>
                <c:pt idx="67">
                  <c:v>2007.833333333333</c:v>
                </c:pt>
                <c:pt idx="68">
                  <c:v>2007.75</c:v>
                </c:pt>
                <c:pt idx="69">
                  <c:v>2007.666666666667</c:v>
                </c:pt>
                <c:pt idx="70">
                  <c:v>2007.583333333333</c:v>
                </c:pt>
                <c:pt idx="71">
                  <c:v>2007.5</c:v>
                </c:pt>
                <c:pt idx="72">
                  <c:v>2007.0</c:v>
                </c:pt>
                <c:pt idx="73">
                  <c:v>2006.416666666667</c:v>
                </c:pt>
                <c:pt idx="74">
                  <c:v>2006.0</c:v>
                </c:pt>
                <c:pt idx="75">
                  <c:v>2005.916666666667</c:v>
                </c:pt>
                <c:pt idx="76">
                  <c:v>2005.833333333333</c:v>
                </c:pt>
                <c:pt idx="77">
                  <c:v>2005.666666666667</c:v>
                </c:pt>
                <c:pt idx="78">
                  <c:v>2005.333333333333</c:v>
                </c:pt>
              </c:numCache>
            </c:numRef>
          </c:xVal>
          <c:yVal>
            <c:numRef>
              <c:f>combined2!$D$2:$D$80</c:f>
              <c:numCache>
                <c:formatCode>General</c:formatCode>
                <c:ptCount val="79"/>
                <c:pt idx="0">
                  <c:v>1.82792199634576E15</c:v>
                </c:pt>
                <c:pt idx="1">
                  <c:v>1.78488580227723E15</c:v>
                </c:pt>
                <c:pt idx="2">
                  <c:v>1.70925955603203E15</c:v>
                </c:pt>
                <c:pt idx="3">
                  <c:v>1.67760578292329E15</c:v>
                </c:pt>
                <c:pt idx="4">
                  <c:v>1.6269006706115E15</c:v>
                </c:pt>
                <c:pt idx="5">
                  <c:v>1.58020585962488E15</c:v>
                </c:pt>
                <c:pt idx="6">
                  <c:v>1.53330914491367E15</c:v>
                </c:pt>
                <c:pt idx="7">
                  <c:v>1.46540492539038E15</c:v>
                </c:pt>
                <c:pt idx="8">
                  <c:v>1.38313043023084E15</c:v>
                </c:pt>
                <c:pt idx="9">
                  <c:v>1.31860363546811E15</c:v>
                </c:pt>
                <c:pt idx="10">
                  <c:v>1.27438488147517E15</c:v>
                </c:pt>
                <c:pt idx="11">
                  <c:v>1.23485624958594E15</c:v>
                </c:pt>
                <c:pt idx="12">
                  <c:v>1.17340682723019E15</c:v>
                </c:pt>
                <c:pt idx="13">
                  <c:v>1.11025830692752E15</c:v>
                </c:pt>
                <c:pt idx="14">
                  <c:v>1.04637261280289E15</c:v>
                </c:pt>
                <c:pt idx="15">
                  <c:v>1.01900822071945E15</c:v>
                </c:pt>
                <c:pt idx="16">
                  <c:v>9.12040823621555E14</c:v>
                </c:pt>
                <c:pt idx="17">
                  <c:v>8.60099676407158E14</c:v>
                </c:pt>
                <c:pt idx="18">
                  <c:v>8.19439122659995E14</c:v>
                </c:pt>
                <c:pt idx="19">
                  <c:v>7.83659976461808E14</c:v>
                </c:pt>
                <c:pt idx="20">
                  <c:v>7.4211344878132E14</c:v>
                </c:pt>
                <c:pt idx="21">
                  <c:v>7.15799177174741E14</c:v>
                </c:pt>
                <c:pt idx="22">
                  <c:v>6.86405758438871E14</c:v>
                </c:pt>
                <c:pt idx="23">
                  <c:v>6.58845193726164E14</c:v>
                </c:pt>
                <c:pt idx="24">
                  <c:v>6.31350750014434E14</c:v>
                </c:pt>
                <c:pt idx="25">
                  <c:v>6.12337418052862E14</c:v>
                </c:pt>
                <c:pt idx="26">
                  <c:v>5.88277334754785E14</c:v>
                </c:pt>
                <c:pt idx="27">
                  <c:v>5.65447849654878E14</c:v>
                </c:pt>
                <c:pt idx="28">
                  <c:v>5.38541158594966E14</c:v>
                </c:pt>
                <c:pt idx="29">
                  <c:v>4.91890995643103E14</c:v>
                </c:pt>
                <c:pt idx="30">
                  <c:v>4.73651451592859E14</c:v>
                </c:pt>
                <c:pt idx="31">
                  <c:v>4.24876489112037E14</c:v>
                </c:pt>
                <c:pt idx="32">
                  <c:v>4.09033122644637E14</c:v>
                </c:pt>
                <c:pt idx="33">
                  <c:v>3.4505137143161E14</c:v>
                </c:pt>
                <c:pt idx="34">
                  <c:v>3.2199062852025E14</c:v>
                </c:pt>
                <c:pt idx="35">
                  <c:v>2.95674057671545E14</c:v>
                </c:pt>
                <c:pt idx="36">
                  <c:v>2.60777992150355E14</c:v>
                </c:pt>
                <c:pt idx="37">
                  <c:v>2.39754759023945E14</c:v>
                </c:pt>
                <c:pt idx="38">
                  <c:v>2.15167683884228E14</c:v>
                </c:pt>
                <c:pt idx="39">
                  <c:v>2.01222359695536E14</c:v>
                </c:pt>
                <c:pt idx="40">
                  <c:v>1.88571908812575E14</c:v>
                </c:pt>
                <c:pt idx="41">
                  <c:v>1.76743252042124E14</c:v>
                </c:pt>
                <c:pt idx="42">
                  <c:v>1.42616638411346E14</c:v>
                </c:pt>
                <c:pt idx="43">
                  <c:v>1.39518130594131E14</c:v>
                </c:pt>
                <c:pt idx="44">
                  <c:v>1.32581802643036E14</c:v>
                </c:pt>
                <c:pt idx="45">
                  <c:v>1.27981776027663E14</c:v>
                </c:pt>
                <c:pt idx="46">
                  <c:v>1.13594771297386E14</c:v>
                </c:pt>
                <c:pt idx="47">
                  <c:v>1.10820738022087E14</c:v>
                </c:pt>
                <c:pt idx="48">
                  <c:v>1.0851179535602E14</c:v>
                </c:pt>
                <c:pt idx="49">
                  <c:v>9.11702938748098E13</c:v>
                </c:pt>
                <c:pt idx="50">
                  <c:v>8.80562398369206E13</c:v>
                </c:pt>
                <c:pt idx="51">
                  <c:v>8.68586499635442E13</c:v>
                </c:pt>
                <c:pt idx="52">
                  <c:v>8.36746072956808E13</c:v>
                </c:pt>
                <c:pt idx="53">
                  <c:v>7.95179919192526E13</c:v>
                </c:pt>
                <c:pt idx="54">
                  <c:v>5.56814623549254E13</c:v>
                </c:pt>
                <c:pt idx="55">
                  <c:v>5.2817123401882E13</c:v>
                </c:pt>
                <c:pt idx="56">
                  <c:v>3.47520627852314E13</c:v>
                </c:pt>
                <c:pt idx="57">
                  <c:v>2.82242986620378E13</c:v>
                </c:pt>
                <c:pt idx="58">
                  <c:v>4.2898392005224E12</c:v>
                </c:pt>
                <c:pt idx="59">
                  <c:v>3.5836476253914E12</c:v>
                </c:pt>
                <c:pt idx="60">
                  <c:v>3.3692427862016E12</c:v>
                </c:pt>
                <c:pt idx="61">
                  <c:v>2.9452143083216E12</c:v>
                </c:pt>
                <c:pt idx="62">
                  <c:v>5.283143921006E11</c:v>
                </c:pt>
                <c:pt idx="63">
                  <c:v>5.030700154648E11</c:v>
                </c:pt>
                <c:pt idx="64">
                  <c:v>4.98309104979E11</c:v>
                </c:pt>
                <c:pt idx="65">
                  <c:v>2.462675535236E11</c:v>
                </c:pt>
                <c:pt idx="66">
                  <c:v>2.294746132182E11</c:v>
                </c:pt>
                <c:pt idx="67">
                  <c:v>2.252140063894E11</c:v>
                </c:pt>
                <c:pt idx="68">
                  <c:v>2.149973187726E11</c:v>
                </c:pt>
                <c:pt idx="69">
                  <c:v>2.124305923376E11</c:v>
                </c:pt>
                <c:pt idx="70">
                  <c:v>2.062592444514E11</c:v>
                </c:pt>
                <c:pt idx="71">
                  <c:v>1.785274772652E11</c:v>
                </c:pt>
                <c:pt idx="72">
                  <c:v>2.09972458472E10</c:v>
                </c:pt>
                <c:pt idx="73">
                  <c:v>2.09164461618E10</c:v>
                </c:pt>
                <c:pt idx="74">
                  <c:v>1.08005111494E10</c:v>
                </c:pt>
                <c:pt idx="75">
                  <c:v>3.2301809176E9</c:v>
                </c:pt>
                <c:pt idx="76">
                  <c:v>1.9548025336E9</c:v>
                </c:pt>
                <c:pt idx="77">
                  <c:v>1.8611439252E9</c:v>
                </c:pt>
                <c:pt idx="78">
                  <c:v>3.448905264E8</c:v>
                </c:pt>
              </c:numCache>
            </c:numRef>
          </c:yVal>
          <c:smooth val="0"/>
        </c:ser>
        <c:ser>
          <c:idx val="2"/>
          <c:order val="2"/>
          <c:tx>
            <c:strRef>
              <c:f>combined2!$F$1</c:f>
              <c:strCache>
                <c:ptCount val="1"/>
                <c:pt idx="0">
                  <c:v>PRIDE</c:v>
                </c:pt>
              </c:strCache>
            </c:strRef>
          </c:tx>
          <c:spPr>
            <a:ln w="19050" cap="rnd">
              <a:solidFill>
                <a:srgbClr val="0070C0"/>
              </a:solidFill>
              <a:round/>
            </a:ln>
            <a:effectLst/>
          </c:spPr>
          <c:marker>
            <c:symbol val="triangle"/>
            <c:size val="8"/>
            <c:spPr>
              <a:solidFill>
                <a:srgbClr val="0070C0"/>
              </a:solidFill>
            </c:spPr>
          </c:marker>
          <c:xVal>
            <c:numRef>
              <c:f>combined2!$E$2:$E$11</c:f>
              <c:numCache>
                <c:formatCode>0.000</c:formatCode>
                <c:ptCount val="10"/>
                <c:pt idx="0">
                  <c:v>2013.416666666667</c:v>
                </c:pt>
                <c:pt idx="1">
                  <c:v>2013.333333333333</c:v>
                </c:pt>
                <c:pt idx="2">
                  <c:v>2013.25</c:v>
                </c:pt>
                <c:pt idx="3">
                  <c:v>2013.166666666667</c:v>
                </c:pt>
                <c:pt idx="4">
                  <c:v>2013.083333333333</c:v>
                </c:pt>
                <c:pt idx="5">
                  <c:v>2013.0</c:v>
                </c:pt>
                <c:pt idx="6">
                  <c:v>2012.916666666667</c:v>
                </c:pt>
                <c:pt idx="7">
                  <c:v>2012.75</c:v>
                </c:pt>
                <c:pt idx="8">
                  <c:v>2012.666666666667</c:v>
                </c:pt>
                <c:pt idx="9">
                  <c:v>2012.583333333333</c:v>
                </c:pt>
              </c:numCache>
            </c:numRef>
          </c:xVal>
          <c:yVal>
            <c:numRef>
              <c:f>combined2!$F$2:$F$11</c:f>
              <c:numCache>
                <c:formatCode>General</c:formatCode>
                <c:ptCount val="10"/>
                <c:pt idx="0">
                  <c:v>1.3203E13</c:v>
                </c:pt>
                <c:pt idx="1">
                  <c:v>1.0703E13</c:v>
                </c:pt>
                <c:pt idx="2">
                  <c:v>9.103E12</c:v>
                </c:pt>
                <c:pt idx="3">
                  <c:v>8.003E12</c:v>
                </c:pt>
                <c:pt idx="4">
                  <c:v>6.103E12</c:v>
                </c:pt>
                <c:pt idx="5">
                  <c:v>4.903E12</c:v>
                </c:pt>
                <c:pt idx="6">
                  <c:v>4.041E12</c:v>
                </c:pt>
                <c:pt idx="7">
                  <c:v>1.207E12</c:v>
                </c:pt>
                <c:pt idx="8">
                  <c:v>1.011E12</c:v>
                </c:pt>
                <c:pt idx="9">
                  <c:v>2.16E11</c:v>
                </c:pt>
              </c:numCache>
            </c:numRef>
          </c:yVal>
          <c:smooth val="0"/>
        </c:ser>
        <c:ser>
          <c:idx val="3"/>
          <c:order val="3"/>
          <c:tx>
            <c:strRef>
              <c:f>combined2!$H$1</c:f>
              <c:strCache>
                <c:ptCount val="1"/>
                <c:pt idx="0">
                  <c:v>MetaboLights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combined2!$G$2:$G$37</c:f>
              <c:numCache>
                <c:formatCode>0.000</c:formatCode>
                <c:ptCount val="36"/>
                <c:pt idx="0">
                  <c:v>2013.535616438356</c:v>
                </c:pt>
                <c:pt idx="1">
                  <c:v>2013.532876712329</c:v>
                </c:pt>
                <c:pt idx="2">
                  <c:v>2013.532876712329</c:v>
                </c:pt>
                <c:pt idx="3">
                  <c:v>2013.530136986301</c:v>
                </c:pt>
                <c:pt idx="4">
                  <c:v>2013.530136986301</c:v>
                </c:pt>
                <c:pt idx="5">
                  <c:v>2013.513698630137</c:v>
                </c:pt>
                <c:pt idx="6">
                  <c:v>2013.49885844749</c:v>
                </c:pt>
                <c:pt idx="7">
                  <c:v>2013.493378995434</c:v>
                </c:pt>
                <c:pt idx="8">
                  <c:v>2013.444063926941</c:v>
                </c:pt>
                <c:pt idx="9">
                  <c:v>2013.441324200913</c:v>
                </c:pt>
                <c:pt idx="10">
                  <c:v>2013.441324200913</c:v>
                </c:pt>
                <c:pt idx="11">
                  <c:v>2013.441324200913</c:v>
                </c:pt>
                <c:pt idx="12">
                  <c:v>2013.441324200913</c:v>
                </c:pt>
                <c:pt idx="13">
                  <c:v>2013.419406392694</c:v>
                </c:pt>
                <c:pt idx="14">
                  <c:v>2013.401826484018</c:v>
                </c:pt>
                <c:pt idx="15">
                  <c:v>2013.374429223744</c:v>
                </c:pt>
                <c:pt idx="16">
                  <c:v>2013.366210045662</c:v>
                </c:pt>
                <c:pt idx="17">
                  <c:v>2013.360730593607</c:v>
                </c:pt>
                <c:pt idx="18">
                  <c:v>2013.355251141553</c:v>
                </c:pt>
                <c:pt idx="19">
                  <c:v>2013.326712328767</c:v>
                </c:pt>
                <c:pt idx="20">
                  <c:v>2013.132648401826</c:v>
                </c:pt>
                <c:pt idx="21">
                  <c:v>2013.091552511416</c:v>
                </c:pt>
                <c:pt idx="22">
                  <c:v>2013.032876712329</c:v>
                </c:pt>
                <c:pt idx="23">
                  <c:v>2012.95502283105</c:v>
                </c:pt>
                <c:pt idx="24">
                  <c:v>2012.890867579908</c:v>
                </c:pt>
                <c:pt idx="25">
                  <c:v>2012.807534246575</c:v>
                </c:pt>
                <c:pt idx="26">
                  <c:v>2012.732420091324</c:v>
                </c:pt>
                <c:pt idx="27">
                  <c:v>2012.70502283105</c:v>
                </c:pt>
                <c:pt idx="28">
                  <c:v>2012.683105022831</c:v>
                </c:pt>
                <c:pt idx="29">
                  <c:v>2012.546575342466</c:v>
                </c:pt>
                <c:pt idx="30">
                  <c:v>2012.47694063927</c:v>
                </c:pt>
                <c:pt idx="31">
                  <c:v>2012.385388127854</c:v>
                </c:pt>
                <c:pt idx="32">
                  <c:v>2012.329452054795</c:v>
                </c:pt>
                <c:pt idx="33">
                  <c:v>2012.329452054795</c:v>
                </c:pt>
                <c:pt idx="34">
                  <c:v>2012.32397260274</c:v>
                </c:pt>
                <c:pt idx="35">
                  <c:v>2012.20502283105</c:v>
                </c:pt>
              </c:numCache>
            </c:numRef>
          </c:xVal>
          <c:yVal>
            <c:numRef>
              <c:f>combined2!$H$2:$H$37</c:f>
              <c:numCache>
                <c:formatCode>0.0E+00</c:formatCode>
                <c:ptCount val="36"/>
                <c:pt idx="0">
                  <c:v>3.04383E11</c:v>
                </c:pt>
                <c:pt idx="1">
                  <c:v>3.03883E11</c:v>
                </c:pt>
                <c:pt idx="2">
                  <c:v>3.04133E11</c:v>
                </c:pt>
                <c:pt idx="3">
                  <c:v>2.92633E11</c:v>
                </c:pt>
                <c:pt idx="4">
                  <c:v>3.03633E11</c:v>
                </c:pt>
                <c:pt idx="5">
                  <c:v>2.58633E11</c:v>
                </c:pt>
                <c:pt idx="6">
                  <c:v>2.58383E11</c:v>
                </c:pt>
                <c:pt idx="7">
                  <c:v>2.51883E11</c:v>
                </c:pt>
                <c:pt idx="8">
                  <c:v>2.50783E11</c:v>
                </c:pt>
                <c:pt idx="9">
                  <c:v>2.4874E11</c:v>
                </c:pt>
                <c:pt idx="10">
                  <c:v>2.48905E11</c:v>
                </c:pt>
                <c:pt idx="11">
                  <c:v>2.48948E11</c:v>
                </c:pt>
                <c:pt idx="12">
                  <c:v>2.48983E11</c:v>
                </c:pt>
                <c:pt idx="13">
                  <c:v>2.48636E11</c:v>
                </c:pt>
                <c:pt idx="14">
                  <c:v>2.48105E11</c:v>
                </c:pt>
                <c:pt idx="15">
                  <c:v>9.2105E10</c:v>
                </c:pt>
                <c:pt idx="16">
                  <c:v>8.5905E10</c:v>
                </c:pt>
                <c:pt idx="17">
                  <c:v>8.5833E10</c:v>
                </c:pt>
                <c:pt idx="18">
                  <c:v>6.1833E10</c:v>
                </c:pt>
                <c:pt idx="19">
                  <c:v>6.1831E10</c:v>
                </c:pt>
                <c:pt idx="20">
                  <c:v>2.8831E10</c:v>
                </c:pt>
                <c:pt idx="21">
                  <c:v>2.8581E10</c:v>
                </c:pt>
                <c:pt idx="22">
                  <c:v>2.8536E10</c:v>
                </c:pt>
                <c:pt idx="23">
                  <c:v>2.7036E10</c:v>
                </c:pt>
                <c:pt idx="24">
                  <c:v>2.1536E10</c:v>
                </c:pt>
                <c:pt idx="25">
                  <c:v>2.1444E10</c:v>
                </c:pt>
                <c:pt idx="26">
                  <c:v>2.0344E10</c:v>
                </c:pt>
                <c:pt idx="27">
                  <c:v>2.0086E10</c:v>
                </c:pt>
                <c:pt idx="28">
                  <c:v>1.9869E10</c:v>
                </c:pt>
                <c:pt idx="29">
                  <c:v>1.4369E10</c:v>
                </c:pt>
                <c:pt idx="30">
                  <c:v>1.4119E10</c:v>
                </c:pt>
                <c:pt idx="31">
                  <c:v>1.1519E10</c:v>
                </c:pt>
                <c:pt idx="32">
                  <c:v>5.302E9</c:v>
                </c:pt>
                <c:pt idx="33">
                  <c:v>5.619E9</c:v>
                </c:pt>
                <c:pt idx="34">
                  <c:v>4.985E9</c:v>
                </c:pt>
                <c:pt idx="35">
                  <c:v>4.469E9</c:v>
                </c:pt>
              </c:numCache>
            </c:numRef>
          </c:yVal>
          <c:smooth val="0"/>
        </c:ser>
        <c:ser>
          <c:idx val="4"/>
          <c:order val="4"/>
          <c:tx>
            <c:strRef>
              <c:f>combined2!$J$1</c:f>
              <c:strCache>
                <c:ptCount val="1"/>
                <c:pt idx="0">
                  <c:v>ArrayExpress</c:v>
                </c:pt>
              </c:strCache>
            </c:strRef>
          </c:tx>
          <c:xVal>
            <c:numRef>
              <c:f>combined2!$I$2:$I$73</c:f>
              <c:numCache>
                <c:formatCode>General</c:formatCode>
                <c:ptCount val="72"/>
                <c:pt idx="0">
                  <c:v>2007.5</c:v>
                </c:pt>
                <c:pt idx="1">
                  <c:v>2007.583333333333</c:v>
                </c:pt>
                <c:pt idx="2">
                  <c:v>2007.666666666667</c:v>
                </c:pt>
                <c:pt idx="3">
                  <c:v>2007.75</c:v>
                </c:pt>
                <c:pt idx="4">
                  <c:v>2007.833333333333</c:v>
                </c:pt>
                <c:pt idx="5">
                  <c:v>2007.916666666667</c:v>
                </c:pt>
                <c:pt idx="6">
                  <c:v>2008.0</c:v>
                </c:pt>
                <c:pt idx="7">
                  <c:v>2008.083333333333</c:v>
                </c:pt>
                <c:pt idx="8">
                  <c:v>2008.166666666667</c:v>
                </c:pt>
                <c:pt idx="9">
                  <c:v>2008.25</c:v>
                </c:pt>
                <c:pt idx="10">
                  <c:v>2008.333333333333</c:v>
                </c:pt>
                <c:pt idx="11">
                  <c:v>2008.416666666667</c:v>
                </c:pt>
                <c:pt idx="12">
                  <c:v>2008.5</c:v>
                </c:pt>
                <c:pt idx="13">
                  <c:v>2008.583333333333</c:v>
                </c:pt>
                <c:pt idx="14">
                  <c:v>2008.666666666667</c:v>
                </c:pt>
                <c:pt idx="15">
                  <c:v>2008.75</c:v>
                </c:pt>
                <c:pt idx="16">
                  <c:v>2008.833333333333</c:v>
                </c:pt>
                <c:pt idx="17">
                  <c:v>2008.916666666667</c:v>
                </c:pt>
                <c:pt idx="18">
                  <c:v>2009.0</c:v>
                </c:pt>
                <c:pt idx="19">
                  <c:v>2009.083333333333</c:v>
                </c:pt>
                <c:pt idx="20">
                  <c:v>2009.166666666667</c:v>
                </c:pt>
                <c:pt idx="21">
                  <c:v>2009.25</c:v>
                </c:pt>
                <c:pt idx="22">
                  <c:v>2009.333333333333</c:v>
                </c:pt>
                <c:pt idx="23">
                  <c:v>2009.416666666667</c:v>
                </c:pt>
                <c:pt idx="24">
                  <c:v>2009.5</c:v>
                </c:pt>
                <c:pt idx="25">
                  <c:v>2009.583333333333</c:v>
                </c:pt>
                <c:pt idx="26">
                  <c:v>2009.666666666667</c:v>
                </c:pt>
                <c:pt idx="27">
                  <c:v>2009.75</c:v>
                </c:pt>
                <c:pt idx="28">
                  <c:v>2009.833333333333</c:v>
                </c:pt>
                <c:pt idx="29">
                  <c:v>2009.916666666667</c:v>
                </c:pt>
                <c:pt idx="30">
                  <c:v>2010.0</c:v>
                </c:pt>
                <c:pt idx="31">
                  <c:v>2010.083333333333</c:v>
                </c:pt>
                <c:pt idx="32">
                  <c:v>2010.166666666667</c:v>
                </c:pt>
                <c:pt idx="33">
                  <c:v>2010.25</c:v>
                </c:pt>
                <c:pt idx="34">
                  <c:v>2010.333333333333</c:v>
                </c:pt>
                <c:pt idx="35">
                  <c:v>2010.416666666667</c:v>
                </c:pt>
                <c:pt idx="36">
                  <c:v>2010.5</c:v>
                </c:pt>
                <c:pt idx="37">
                  <c:v>2010.583333333333</c:v>
                </c:pt>
                <c:pt idx="38">
                  <c:v>2010.666666666667</c:v>
                </c:pt>
                <c:pt idx="39">
                  <c:v>2010.75</c:v>
                </c:pt>
                <c:pt idx="40">
                  <c:v>2010.833333333333</c:v>
                </c:pt>
                <c:pt idx="41">
                  <c:v>2010.916666666667</c:v>
                </c:pt>
                <c:pt idx="42">
                  <c:v>2011.0</c:v>
                </c:pt>
                <c:pt idx="43">
                  <c:v>2011.083333333333</c:v>
                </c:pt>
                <c:pt idx="44">
                  <c:v>2011.166666666667</c:v>
                </c:pt>
                <c:pt idx="45">
                  <c:v>2011.25</c:v>
                </c:pt>
                <c:pt idx="46">
                  <c:v>2011.333333333333</c:v>
                </c:pt>
                <c:pt idx="47">
                  <c:v>2011.416666666667</c:v>
                </c:pt>
                <c:pt idx="48">
                  <c:v>2011.5</c:v>
                </c:pt>
                <c:pt idx="49">
                  <c:v>2011.583333333333</c:v>
                </c:pt>
                <c:pt idx="50">
                  <c:v>2011.666666666667</c:v>
                </c:pt>
                <c:pt idx="51">
                  <c:v>2011.75</c:v>
                </c:pt>
                <c:pt idx="52">
                  <c:v>2011.833333333333</c:v>
                </c:pt>
                <c:pt idx="53">
                  <c:v>2011.916666666667</c:v>
                </c:pt>
                <c:pt idx="54">
                  <c:v>2012.0</c:v>
                </c:pt>
                <c:pt idx="55">
                  <c:v>2012.083333333333</c:v>
                </c:pt>
                <c:pt idx="56">
                  <c:v>2012.166666666667</c:v>
                </c:pt>
                <c:pt idx="57">
                  <c:v>2012.25</c:v>
                </c:pt>
                <c:pt idx="58">
                  <c:v>2012.333333333333</c:v>
                </c:pt>
                <c:pt idx="59">
                  <c:v>2012.416666666667</c:v>
                </c:pt>
                <c:pt idx="60">
                  <c:v>2012.5</c:v>
                </c:pt>
                <c:pt idx="61">
                  <c:v>2012.583333333333</c:v>
                </c:pt>
                <c:pt idx="62">
                  <c:v>2012.666666666667</c:v>
                </c:pt>
                <c:pt idx="63">
                  <c:v>2012.75</c:v>
                </c:pt>
                <c:pt idx="64">
                  <c:v>2012.833333333333</c:v>
                </c:pt>
                <c:pt idx="65">
                  <c:v>2012.916666666667</c:v>
                </c:pt>
                <c:pt idx="66">
                  <c:v>2013.0</c:v>
                </c:pt>
                <c:pt idx="67">
                  <c:v>2013.083333333333</c:v>
                </c:pt>
                <c:pt idx="68">
                  <c:v>2013.166666666667</c:v>
                </c:pt>
                <c:pt idx="69">
                  <c:v>2013.25</c:v>
                </c:pt>
                <c:pt idx="70">
                  <c:v>2013.333333333333</c:v>
                </c:pt>
                <c:pt idx="71">
                  <c:v>2013.416666666667</c:v>
                </c:pt>
              </c:numCache>
            </c:numRef>
          </c:xVal>
          <c:yVal>
            <c:numRef>
              <c:f>combined2!$J$2:$J$73</c:f>
              <c:numCache>
                <c:formatCode>General</c:formatCode>
                <c:ptCount val="72"/>
                <c:pt idx="0">
                  <c:v>3.03453906E10</c:v>
                </c:pt>
                <c:pt idx="1">
                  <c:v>6.28659507E10</c:v>
                </c:pt>
                <c:pt idx="2">
                  <c:v>9.77142138E10</c:v>
                </c:pt>
                <c:pt idx="3">
                  <c:v>1.349265372E11</c:v>
                </c:pt>
                <c:pt idx="4">
                  <c:v>1.757282037E11</c:v>
                </c:pt>
                <c:pt idx="5">
                  <c:v>2.191062237E11</c:v>
                </c:pt>
                <c:pt idx="6">
                  <c:v>2.645010291E11</c:v>
                </c:pt>
                <c:pt idx="7">
                  <c:v>3.104503878E11</c:v>
                </c:pt>
                <c:pt idx="8">
                  <c:v>3.569542998E11</c:v>
                </c:pt>
                <c:pt idx="9">
                  <c:v>4.045631394E11</c:v>
                </c:pt>
                <c:pt idx="10">
                  <c:v>4.559063334E11</c:v>
                </c:pt>
                <c:pt idx="11">
                  <c:v>5.079411519E11</c:v>
                </c:pt>
                <c:pt idx="12">
                  <c:v>5.92185195E11</c:v>
                </c:pt>
                <c:pt idx="13">
                  <c:v>6.771505335E11</c:v>
                </c:pt>
                <c:pt idx="14">
                  <c:v>7.638179787E11</c:v>
                </c:pt>
                <c:pt idx="15">
                  <c:v>8.517203184E11</c:v>
                </c:pt>
                <c:pt idx="16">
                  <c:v>9.47187066E11</c:v>
                </c:pt>
                <c:pt idx="17">
                  <c:v>1.044632988E12</c:v>
                </c:pt>
                <c:pt idx="18">
                  <c:v>1.1427981159E12</c:v>
                </c:pt>
                <c:pt idx="19">
                  <c:v>1.2428442117E12</c:v>
                </c:pt>
                <c:pt idx="20">
                  <c:v>1.3448076327E12</c:v>
                </c:pt>
                <c:pt idx="21">
                  <c:v>1.4485153683E12</c:v>
                </c:pt>
                <c:pt idx="22">
                  <c:v>1.5561630651E12</c:v>
                </c:pt>
                <c:pt idx="23">
                  <c:v>1.6654994958E12</c:v>
                </c:pt>
                <c:pt idx="24">
                  <c:v>1.7767971312E12</c:v>
                </c:pt>
                <c:pt idx="25">
                  <c:v>1.8888051966E12</c:v>
                </c:pt>
                <c:pt idx="26">
                  <c:v>2.0033043639E12</c:v>
                </c:pt>
                <c:pt idx="27">
                  <c:v>2.1206264457E12</c:v>
                </c:pt>
                <c:pt idx="28">
                  <c:v>2.2404133017E12</c:v>
                </c:pt>
                <c:pt idx="29">
                  <c:v>2.3632031871E12</c:v>
                </c:pt>
                <c:pt idx="30">
                  <c:v>2.4878573244E12</c:v>
                </c:pt>
                <c:pt idx="31">
                  <c:v>2.6142683133E12</c:v>
                </c:pt>
                <c:pt idx="32">
                  <c:v>2.7428561433E12</c:v>
                </c:pt>
                <c:pt idx="33">
                  <c:v>2.8743780492E12</c:v>
                </c:pt>
                <c:pt idx="34">
                  <c:v>3.0109226952E12</c:v>
                </c:pt>
                <c:pt idx="35">
                  <c:v>3.1752042E12</c:v>
                </c:pt>
                <c:pt idx="36">
                  <c:v>3.3741697332E12</c:v>
                </c:pt>
                <c:pt idx="37">
                  <c:v>3.5766510591E12</c:v>
                </c:pt>
                <c:pt idx="38">
                  <c:v>3.7802210145E12</c:v>
                </c:pt>
                <c:pt idx="39">
                  <c:v>3.9868796688E12</c:v>
                </c:pt>
                <c:pt idx="40">
                  <c:v>4.1971059354E12</c:v>
                </c:pt>
                <c:pt idx="41">
                  <c:v>4.4114698299E12</c:v>
                </c:pt>
                <c:pt idx="42">
                  <c:v>4.6447591617E12</c:v>
                </c:pt>
                <c:pt idx="43">
                  <c:v>4.858639128E12</c:v>
                </c:pt>
                <c:pt idx="44">
                  <c:v>5.0723903811E12</c:v>
                </c:pt>
                <c:pt idx="45">
                  <c:v>5.2809463014E12</c:v>
                </c:pt>
                <c:pt idx="46">
                  <c:v>5.4894763119E12</c:v>
                </c:pt>
                <c:pt idx="47">
                  <c:v>5.7069619194E12</c:v>
                </c:pt>
                <c:pt idx="48">
                  <c:v>5.9695222209E12</c:v>
                </c:pt>
                <c:pt idx="49">
                  <c:v>6.2445004209E12</c:v>
                </c:pt>
                <c:pt idx="50">
                  <c:v>6.532504146E12</c:v>
                </c:pt>
                <c:pt idx="51">
                  <c:v>6.8377161573E12</c:v>
                </c:pt>
                <c:pt idx="52">
                  <c:v>7.1506192002E12</c:v>
                </c:pt>
                <c:pt idx="53">
                  <c:v>7.4701150335E12</c:v>
                </c:pt>
                <c:pt idx="54">
                  <c:v>7.7989016196E12</c:v>
                </c:pt>
                <c:pt idx="55">
                  <c:v>8.1323858196E12</c:v>
                </c:pt>
                <c:pt idx="56">
                  <c:v>8.4710791431E12</c:v>
                </c:pt>
                <c:pt idx="57">
                  <c:v>8.8162896171E12</c:v>
                </c:pt>
                <c:pt idx="58">
                  <c:v>9.1694644293E12</c:v>
                </c:pt>
                <c:pt idx="59">
                  <c:v>9.5336158029E12</c:v>
                </c:pt>
                <c:pt idx="60">
                  <c:v>9.9054745062E12</c:v>
                </c:pt>
                <c:pt idx="61">
                  <c:v>1.02810617133E13</c:v>
                </c:pt>
                <c:pt idx="62">
                  <c:v>1.06707542991E13</c:v>
                </c:pt>
                <c:pt idx="63">
                  <c:v>1.10663948556E13</c:v>
                </c:pt>
                <c:pt idx="64">
                  <c:v>1.14684865344E13</c:v>
                </c:pt>
                <c:pt idx="65">
                  <c:v>1.18811828436E13</c:v>
                </c:pt>
                <c:pt idx="66">
                  <c:v>1.22991275589E13</c:v>
                </c:pt>
                <c:pt idx="67">
                  <c:v>1.27400814303E13</c:v>
                </c:pt>
                <c:pt idx="68">
                  <c:v>1.31841532536E13</c:v>
                </c:pt>
                <c:pt idx="69">
                  <c:v>1.36361718633E13</c:v>
                </c:pt>
                <c:pt idx="70">
                  <c:v>1.41000893397E13</c:v>
                </c:pt>
                <c:pt idx="71">
                  <c:v>1.45694420235E13</c:v>
                </c:pt>
              </c:numCache>
            </c:numRef>
          </c:yVal>
          <c:smooth val="0"/>
        </c:ser>
        <c:ser>
          <c:idx val="5"/>
          <c:order val="5"/>
          <c:tx>
            <c:strRef>
              <c:f>combined2!$Y$1</c:f>
              <c:strCache>
                <c:ptCount val="1"/>
                <c:pt idx="0">
                  <c:v>12 month doubling</c:v>
                </c:pt>
              </c:strCache>
            </c:strRef>
          </c:tx>
          <c:spPr>
            <a:ln w="31750">
              <a:solidFill>
                <a:schemeClr val="tx1"/>
              </a:solidFill>
              <a:prstDash val="dash"/>
            </a:ln>
          </c:spPr>
          <c:marker>
            <c:symbol val="none"/>
          </c:marker>
          <c:dLbls>
            <c:dLbl>
              <c:idx val="10"/>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xVal>
            <c:numRef>
              <c:f>combined2!$X$2:$X$12</c:f>
              <c:numCache>
                <c:formatCode>General</c:formatCode>
                <c:ptCount val="11"/>
                <c:pt idx="0">
                  <c:v>2004.0</c:v>
                </c:pt>
                <c:pt idx="1">
                  <c:v>2005.0</c:v>
                </c:pt>
                <c:pt idx="2">
                  <c:v>2006.0</c:v>
                </c:pt>
                <c:pt idx="3">
                  <c:v>2007.0</c:v>
                </c:pt>
                <c:pt idx="4">
                  <c:v>2008.0</c:v>
                </c:pt>
                <c:pt idx="5">
                  <c:v>2009.0</c:v>
                </c:pt>
                <c:pt idx="6">
                  <c:v>2010.0</c:v>
                </c:pt>
                <c:pt idx="7">
                  <c:v>2011.0</c:v>
                </c:pt>
                <c:pt idx="8">
                  <c:v>2012.0</c:v>
                </c:pt>
                <c:pt idx="9">
                  <c:v>2013.0</c:v>
                </c:pt>
                <c:pt idx="10">
                  <c:v>2014.0</c:v>
                </c:pt>
              </c:numCache>
            </c:numRef>
          </c:xVal>
          <c:yVal>
            <c:numRef>
              <c:f>combined2!$Y$2:$Y$12</c:f>
              <c:numCache>
                <c:formatCode>General</c:formatCode>
                <c:ptCount val="11"/>
                <c:pt idx="0">
                  <c:v>2.0E12</c:v>
                </c:pt>
                <c:pt idx="1">
                  <c:v>4.0E12</c:v>
                </c:pt>
                <c:pt idx="2">
                  <c:v>8.0E12</c:v>
                </c:pt>
                <c:pt idx="3">
                  <c:v>1.6E13</c:v>
                </c:pt>
                <c:pt idx="4">
                  <c:v>3.2E13</c:v>
                </c:pt>
                <c:pt idx="5">
                  <c:v>6.4E13</c:v>
                </c:pt>
                <c:pt idx="6">
                  <c:v>1.28E14</c:v>
                </c:pt>
                <c:pt idx="7">
                  <c:v>2.56E14</c:v>
                </c:pt>
                <c:pt idx="8">
                  <c:v>5.12E14</c:v>
                </c:pt>
                <c:pt idx="9">
                  <c:v>1.024E15</c:v>
                </c:pt>
                <c:pt idx="10">
                  <c:v>2.048E15</c:v>
                </c:pt>
              </c:numCache>
            </c:numRef>
          </c:yVal>
          <c:smooth val="0"/>
        </c:ser>
        <c:ser>
          <c:idx val="7"/>
          <c:order val="6"/>
          <c:tx>
            <c:strRef>
              <c:f>combined2!$AC$1</c:f>
              <c:strCache>
                <c:ptCount val="1"/>
                <c:pt idx="0">
                  <c:v>18 month doubling</c:v>
                </c:pt>
              </c:strCache>
            </c:strRef>
          </c:tx>
          <c:spPr>
            <a:ln w="31750">
              <a:solidFill>
                <a:schemeClr val="tx1"/>
              </a:solidFill>
              <a:prstDash val="dash"/>
            </a:ln>
          </c:spPr>
          <c:marker>
            <c:symbol val="none"/>
          </c:marker>
          <c:dLbls>
            <c:dLbl>
              <c:idx val="7"/>
              <c:layout/>
              <c:dLblPos val="r"/>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tx1"/>
                    </a:solidFill>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1"/>
              </c:ext>
            </c:extLst>
          </c:dLbls>
          <c:xVal>
            <c:numRef>
              <c:f>combined2!$AB$2:$AB$9</c:f>
              <c:numCache>
                <c:formatCode>General</c:formatCode>
                <c:ptCount val="8"/>
                <c:pt idx="0">
                  <c:v>2004.0</c:v>
                </c:pt>
                <c:pt idx="1">
                  <c:v>2005.5</c:v>
                </c:pt>
                <c:pt idx="2">
                  <c:v>2007.0</c:v>
                </c:pt>
                <c:pt idx="3">
                  <c:v>2008.5</c:v>
                </c:pt>
                <c:pt idx="4">
                  <c:v>2010.0</c:v>
                </c:pt>
                <c:pt idx="5">
                  <c:v>2011.5</c:v>
                </c:pt>
                <c:pt idx="6">
                  <c:v>2013.0</c:v>
                </c:pt>
                <c:pt idx="7">
                  <c:v>2014.5</c:v>
                </c:pt>
              </c:numCache>
            </c:numRef>
          </c:xVal>
          <c:yVal>
            <c:numRef>
              <c:f>combined2!$AC$2:$AC$9</c:f>
              <c:numCache>
                <c:formatCode>General</c:formatCode>
                <c:ptCount val="8"/>
                <c:pt idx="0">
                  <c:v>2.5E11</c:v>
                </c:pt>
                <c:pt idx="1">
                  <c:v>5.0E11</c:v>
                </c:pt>
                <c:pt idx="2">
                  <c:v>1.0E12</c:v>
                </c:pt>
                <c:pt idx="3">
                  <c:v>2.0E12</c:v>
                </c:pt>
                <c:pt idx="4">
                  <c:v>4.0E12</c:v>
                </c:pt>
                <c:pt idx="5">
                  <c:v>8.0E12</c:v>
                </c:pt>
                <c:pt idx="6">
                  <c:v>1.6E13</c:v>
                </c:pt>
                <c:pt idx="7">
                  <c:v>3.2E13</c:v>
                </c:pt>
              </c:numCache>
            </c:numRef>
          </c:yVal>
          <c:smooth val="0"/>
        </c:ser>
        <c:ser>
          <c:idx val="8"/>
          <c:order val="7"/>
          <c:tx>
            <c:strRef>
              <c:f>combined2!$AE$1</c:f>
              <c:strCache>
                <c:ptCount val="1"/>
                <c:pt idx="0">
                  <c:v>4 month doubling</c:v>
                </c:pt>
              </c:strCache>
            </c:strRef>
          </c:tx>
          <c:spPr>
            <a:ln w="31750">
              <a:solidFill>
                <a:schemeClr val="tx1"/>
              </a:solidFill>
              <a:prstDash val="dash"/>
            </a:ln>
          </c:spPr>
          <c:marker>
            <c:symbol val="none"/>
          </c:marker>
          <c:dLbls>
            <c:dLbl>
              <c:idx val="9"/>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xVal>
            <c:numRef>
              <c:f>combined2!$AD$23:$AD$32</c:f>
              <c:numCache>
                <c:formatCode>General</c:formatCode>
                <c:ptCount val="10"/>
                <c:pt idx="0">
                  <c:v>2010.999993000001</c:v>
                </c:pt>
                <c:pt idx="1">
                  <c:v>2011.333326000001</c:v>
                </c:pt>
                <c:pt idx="2">
                  <c:v>2011.666659000001</c:v>
                </c:pt>
                <c:pt idx="3">
                  <c:v>2011.999992000001</c:v>
                </c:pt>
                <c:pt idx="4">
                  <c:v>2012.333325000001</c:v>
                </c:pt>
                <c:pt idx="5">
                  <c:v>2012.666658000001</c:v>
                </c:pt>
                <c:pt idx="6">
                  <c:v>2012.999991000001</c:v>
                </c:pt>
                <c:pt idx="7">
                  <c:v>2013.333324000001</c:v>
                </c:pt>
                <c:pt idx="8">
                  <c:v>2013.666657000001</c:v>
                </c:pt>
                <c:pt idx="9">
                  <c:v>2013.999990000001</c:v>
                </c:pt>
              </c:numCache>
            </c:numRef>
          </c:xVal>
          <c:yVal>
            <c:numRef>
              <c:f>combined2!$AE$23:$AE$32</c:f>
              <c:numCache>
                <c:formatCode>General</c:formatCode>
                <c:ptCount val="10"/>
                <c:pt idx="0">
                  <c:v>3.145728E10</c:v>
                </c:pt>
                <c:pt idx="1">
                  <c:v>6.291456E10</c:v>
                </c:pt>
                <c:pt idx="2">
                  <c:v>1.2582912E11</c:v>
                </c:pt>
                <c:pt idx="3">
                  <c:v>2.5165824E11</c:v>
                </c:pt>
                <c:pt idx="4">
                  <c:v>5.0331648E11</c:v>
                </c:pt>
                <c:pt idx="5">
                  <c:v>1.00663296E12</c:v>
                </c:pt>
                <c:pt idx="6">
                  <c:v>2.01326592E12</c:v>
                </c:pt>
                <c:pt idx="7">
                  <c:v>4.02653184E12</c:v>
                </c:pt>
                <c:pt idx="8">
                  <c:v>8.05306368E12</c:v>
                </c:pt>
                <c:pt idx="9">
                  <c:v>1.610612736E13</c:v>
                </c:pt>
              </c:numCache>
            </c:numRef>
          </c:yVal>
          <c:smooth val="0"/>
        </c:ser>
        <c:ser>
          <c:idx val="9"/>
          <c:order val="8"/>
          <c:tx>
            <c:strRef>
              <c:f>combined2!$AG$1</c:f>
              <c:strCache>
                <c:ptCount val="1"/>
                <c:pt idx="0">
                  <c:v>3 month doubling</c:v>
                </c:pt>
              </c:strCache>
            </c:strRef>
          </c:tx>
          <c:spPr>
            <a:ln w="31750">
              <a:solidFill>
                <a:schemeClr val="tx1"/>
              </a:solidFill>
              <a:prstDash val="dash"/>
            </a:ln>
          </c:spPr>
          <c:marker>
            <c:symbol val="none"/>
          </c:marker>
          <c:dLbls>
            <c:dLbl>
              <c:idx val="12"/>
              <c:layout/>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xVal>
            <c:numRef>
              <c:f>combined2!$AF$2:$AF$14</c:f>
              <c:numCache>
                <c:formatCode>General</c:formatCode>
                <c:ptCount val="13"/>
                <c:pt idx="0">
                  <c:v>2011.0</c:v>
                </c:pt>
                <c:pt idx="1">
                  <c:v>2011.25</c:v>
                </c:pt>
                <c:pt idx="2">
                  <c:v>2011.5</c:v>
                </c:pt>
                <c:pt idx="3">
                  <c:v>2011.75</c:v>
                </c:pt>
                <c:pt idx="4">
                  <c:v>2012.0</c:v>
                </c:pt>
                <c:pt idx="5">
                  <c:v>2012.25</c:v>
                </c:pt>
                <c:pt idx="6">
                  <c:v>2012.5</c:v>
                </c:pt>
                <c:pt idx="7">
                  <c:v>2012.75</c:v>
                </c:pt>
                <c:pt idx="8">
                  <c:v>2013.0</c:v>
                </c:pt>
                <c:pt idx="9">
                  <c:v>2013.25</c:v>
                </c:pt>
                <c:pt idx="10">
                  <c:v>2013.5</c:v>
                </c:pt>
                <c:pt idx="11">
                  <c:v>2013.75</c:v>
                </c:pt>
                <c:pt idx="12">
                  <c:v>2014.0</c:v>
                </c:pt>
              </c:numCache>
            </c:numRef>
          </c:xVal>
          <c:yVal>
            <c:numRef>
              <c:f>combined2!$AG$2:$AG$14</c:f>
              <c:numCache>
                <c:formatCode>General</c:formatCode>
                <c:ptCount val="13"/>
                <c:pt idx="0">
                  <c:v>5.36870912E8</c:v>
                </c:pt>
                <c:pt idx="1">
                  <c:v>1.073741824E9</c:v>
                </c:pt>
                <c:pt idx="2">
                  <c:v>2.147483648E9</c:v>
                </c:pt>
                <c:pt idx="3">
                  <c:v>4.294967296E9</c:v>
                </c:pt>
                <c:pt idx="4">
                  <c:v>8.589934592E9</c:v>
                </c:pt>
                <c:pt idx="5">
                  <c:v>1.7179869184E10</c:v>
                </c:pt>
                <c:pt idx="6">
                  <c:v>3.4359738368E10</c:v>
                </c:pt>
                <c:pt idx="7">
                  <c:v>6.8719476736E10</c:v>
                </c:pt>
                <c:pt idx="8">
                  <c:v>1.37438953472E11</c:v>
                </c:pt>
                <c:pt idx="9">
                  <c:v>2.74877906944E11</c:v>
                </c:pt>
                <c:pt idx="10">
                  <c:v>5.49755813888E11</c:v>
                </c:pt>
                <c:pt idx="11">
                  <c:v>1.099511627776E12</c:v>
                </c:pt>
                <c:pt idx="12">
                  <c:v>2.199023255552E12</c:v>
                </c:pt>
              </c:numCache>
            </c:numRef>
          </c:yVal>
          <c:smooth val="0"/>
        </c:ser>
        <c:ser>
          <c:idx val="10"/>
          <c:order val="9"/>
          <c:tx>
            <c:strRef>
              <c:f>combined2!$AE$1:$AE$22</c:f>
              <c:strCache>
                <c:ptCount val="22"/>
                <c:pt idx="0">
                  <c:v>4 month doubling</c:v>
                </c:pt>
                <c:pt idx="1">
                  <c:v>15000</c:v>
                </c:pt>
                <c:pt idx="2">
                  <c:v>30000</c:v>
                </c:pt>
                <c:pt idx="3">
                  <c:v>60000</c:v>
                </c:pt>
                <c:pt idx="4">
                  <c:v>120000</c:v>
                </c:pt>
                <c:pt idx="5">
                  <c:v>240000</c:v>
                </c:pt>
                <c:pt idx="6">
                  <c:v>480000</c:v>
                </c:pt>
                <c:pt idx="7">
                  <c:v>960000</c:v>
                </c:pt>
                <c:pt idx="8">
                  <c:v>1920000</c:v>
                </c:pt>
                <c:pt idx="9">
                  <c:v>3840000</c:v>
                </c:pt>
                <c:pt idx="10">
                  <c:v>7680000</c:v>
                </c:pt>
                <c:pt idx="11">
                  <c:v>15360000</c:v>
                </c:pt>
                <c:pt idx="12">
                  <c:v>30720000</c:v>
                </c:pt>
                <c:pt idx="13">
                  <c:v>61440000</c:v>
                </c:pt>
                <c:pt idx="14">
                  <c:v>122880000</c:v>
                </c:pt>
                <c:pt idx="15">
                  <c:v>245760000</c:v>
                </c:pt>
                <c:pt idx="16">
                  <c:v>491520000</c:v>
                </c:pt>
                <c:pt idx="17">
                  <c:v>983040000</c:v>
                </c:pt>
                <c:pt idx="18">
                  <c:v>1966080000</c:v>
                </c:pt>
                <c:pt idx="19">
                  <c:v>3932160000</c:v>
                </c:pt>
                <c:pt idx="20">
                  <c:v>7864320000</c:v>
                </c:pt>
                <c:pt idx="21">
                  <c:v>15728640000</c:v>
                </c:pt>
              </c:strCache>
            </c:strRef>
          </c:tx>
          <c:xVal>
            <c:numRef>
              <c:f>combined2!$AD$23:$AD$32</c:f>
              <c:numCache>
                <c:formatCode>General</c:formatCode>
                <c:ptCount val="10"/>
                <c:pt idx="0">
                  <c:v>2010.999993000001</c:v>
                </c:pt>
                <c:pt idx="1">
                  <c:v>2011.333326000001</c:v>
                </c:pt>
                <c:pt idx="2">
                  <c:v>2011.666659000001</c:v>
                </c:pt>
                <c:pt idx="3">
                  <c:v>2011.999992000001</c:v>
                </c:pt>
                <c:pt idx="4">
                  <c:v>2012.333325000001</c:v>
                </c:pt>
                <c:pt idx="5">
                  <c:v>2012.666658000001</c:v>
                </c:pt>
                <c:pt idx="6">
                  <c:v>2012.999991000001</c:v>
                </c:pt>
                <c:pt idx="7">
                  <c:v>2013.333324000001</c:v>
                </c:pt>
                <c:pt idx="8">
                  <c:v>2013.666657000001</c:v>
                </c:pt>
                <c:pt idx="9">
                  <c:v>2013.999990000001</c:v>
                </c:pt>
              </c:numCache>
            </c:numRef>
          </c:xVal>
          <c:yVal>
            <c:numRef>
              <c:f>combined2!$AE$2:$AE$32</c:f>
              <c:numCache>
                <c:formatCode>General</c:formatCode>
                <c:ptCount val="31"/>
                <c:pt idx="0">
                  <c:v>15000.0</c:v>
                </c:pt>
                <c:pt idx="1">
                  <c:v>30000.0</c:v>
                </c:pt>
                <c:pt idx="2">
                  <c:v>60000.0</c:v>
                </c:pt>
                <c:pt idx="3">
                  <c:v>120000.0</c:v>
                </c:pt>
                <c:pt idx="4">
                  <c:v>240000.0</c:v>
                </c:pt>
                <c:pt idx="5">
                  <c:v>480000.0</c:v>
                </c:pt>
                <c:pt idx="6">
                  <c:v>960000.0</c:v>
                </c:pt>
                <c:pt idx="7">
                  <c:v>1.92E6</c:v>
                </c:pt>
                <c:pt idx="8">
                  <c:v>3.84E6</c:v>
                </c:pt>
                <c:pt idx="9">
                  <c:v>7.68E6</c:v>
                </c:pt>
                <c:pt idx="10">
                  <c:v>1.536E7</c:v>
                </c:pt>
                <c:pt idx="11">
                  <c:v>3.072E7</c:v>
                </c:pt>
                <c:pt idx="12">
                  <c:v>6.144E7</c:v>
                </c:pt>
                <c:pt idx="13">
                  <c:v>1.2288E8</c:v>
                </c:pt>
                <c:pt idx="14">
                  <c:v>2.4576E8</c:v>
                </c:pt>
                <c:pt idx="15">
                  <c:v>4.9152E8</c:v>
                </c:pt>
                <c:pt idx="16">
                  <c:v>9.8304E8</c:v>
                </c:pt>
                <c:pt idx="17">
                  <c:v>1.96608E9</c:v>
                </c:pt>
                <c:pt idx="18">
                  <c:v>3.93216E9</c:v>
                </c:pt>
                <c:pt idx="19">
                  <c:v>7.86432E9</c:v>
                </c:pt>
                <c:pt idx="20">
                  <c:v>1.572864E10</c:v>
                </c:pt>
                <c:pt idx="21">
                  <c:v>3.145728E10</c:v>
                </c:pt>
                <c:pt idx="22">
                  <c:v>6.291456E10</c:v>
                </c:pt>
                <c:pt idx="23">
                  <c:v>1.2582912E11</c:v>
                </c:pt>
                <c:pt idx="24">
                  <c:v>2.5165824E11</c:v>
                </c:pt>
                <c:pt idx="25">
                  <c:v>5.0331648E11</c:v>
                </c:pt>
                <c:pt idx="26">
                  <c:v>1.00663296E12</c:v>
                </c:pt>
                <c:pt idx="27">
                  <c:v>2.01326592E12</c:v>
                </c:pt>
                <c:pt idx="28">
                  <c:v>4.02653184E12</c:v>
                </c:pt>
                <c:pt idx="29">
                  <c:v>8.05306368E12</c:v>
                </c:pt>
                <c:pt idx="30">
                  <c:v>1.610612736E13</c:v>
                </c:pt>
              </c:numCache>
            </c:numRef>
          </c:yVal>
          <c:smooth val="0"/>
        </c:ser>
        <c:dLbls>
          <c:showLegendKey val="0"/>
          <c:showVal val="0"/>
          <c:showCatName val="0"/>
          <c:showSerName val="0"/>
          <c:showPercent val="0"/>
          <c:showBubbleSize val="0"/>
        </c:dLbls>
        <c:axId val="2139918456"/>
        <c:axId val="2139925128"/>
      </c:scatterChart>
      <c:valAx>
        <c:axId val="2139918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date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n-US"/>
          </a:p>
        </c:txPr>
        <c:crossAx val="2139925128"/>
        <c:crosses val="autoZero"/>
        <c:crossBetween val="midCat"/>
      </c:valAx>
      <c:valAx>
        <c:axId val="2139925128"/>
        <c:scaling>
          <c:logBase val="10.0"/>
          <c:orientation val="minMax"/>
          <c:min val="1.0E8"/>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bytes</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9918456"/>
        <c:crosses val="autoZero"/>
        <c:crossBetween val="midCat"/>
      </c:valAx>
      <c:spPr>
        <a:noFill/>
        <a:ln w="25400">
          <a:noFill/>
        </a:ln>
      </c:spPr>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125723351688047"/>
          <c:y val="0.0303836641521163"/>
          <c:w val="0.256539671503556"/>
          <c:h val="0.305850134370881"/>
        </c:manualLayout>
      </c:layout>
      <c:overlay val="0"/>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3A1EEC-71D9-D741-BAC5-C38CAFB5D24F}" type="datetimeFigureOut">
              <a:rPr lang="en-US"/>
              <a:pPr>
                <a:defRPr/>
              </a:pPr>
              <a:t>08/10/15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9CFA5EB-8C47-3B41-8231-2967036D931B}" type="slidenum">
              <a:rPr lang="en-US"/>
              <a:pPr>
                <a:defRPr/>
              </a:pPr>
              <a:t>‹#›</a:t>
            </a:fld>
            <a:endParaRPr lang="en-US"/>
          </a:p>
        </p:txBody>
      </p:sp>
    </p:spTree>
    <p:extLst>
      <p:ext uri="{BB962C8B-B14F-4D97-AF65-F5344CB8AC3E}">
        <p14:creationId xmlns:p14="http://schemas.microsoft.com/office/powerpoint/2010/main" val="1681065754"/>
      </p:ext>
    </p:extLst>
  </p:cSld>
  <p:clrMap bg1="lt1" tx1="dk1" bg2="lt2" tx2="dk2" accent1="accent1" accent2="accent2" accent3="accent3" accent4="accent4" accent5="accent5" accent6="accent6" hlink="hlink" folHlink="folHlink"/>
  <p:notesStyle>
    <a:lvl1pPr algn="l" defTabSz="45715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53" algn="l" defTabSz="45715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305" algn="l" defTabSz="45715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458" algn="l" defTabSz="45715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610" algn="l" defTabSz="45715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about mapping percentage.</a:t>
            </a:r>
            <a:endParaRPr lang="en-US" dirty="0"/>
          </a:p>
        </p:txBody>
      </p:sp>
      <p:sp>
        <p:nvSpPr>
          <p:cNvPr id="4" name="Slide Number Placeholder 3"/>
          <p:cNvSpPr>
            <a:spLocks noGrp="1"/>
          </p:cNvSpPr>
          <p:nvPr>
            <p:ph type="sldNum" sz="quarter" idx="10"/>
          </p:nvPr>
        </p:nvSpPr>
        <p:spPr/>
        <p:txBody>
          <a:bodyPr/>
          <a:lstStyle/>
          <a:p>
            <a:pPr>
              <a:defRPr/>
            </a:pPr>
            <a:fld id="{29CFA5EB-8C47-3B41-8231-2967036D931B}" type="slidenum">
              <a:rPr lang="en-US" smtClean="0"/>
              <a:pPr>
                <a:defRPr/>
              </a:pPr>
              <a:t>3</a:t>
            </a:fld>
            <a:endParaRPr lang="en-US"/>
          </a:p>
        </p:txBody>
      </p:sp>
    </p:spTree>
    <p:extLst>
      <p:ext uri="{BB962C8B-B14F-4D97-AF65-F5344CB8AC3E}">
        <p14:creationId xmlns:p14="http://schemas.microsoft.com/office/powerpoint/2010/main" val="371867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 deep love </a:t>
            </a:r>
            <a:r>
              <a:rPr lang="en-US" baseline="0" dirty="0" smtClean="0"/>
              <a:t>of large and complex problems. I like to solve them myself and watch when others are faced with them and can solve them.</a:t>
            </a:r>
          </a:p>
          <a:p>
            <a:endParaRPr lang="en-US" baseline="0" dirty="0" smtClean="0"/>
          </a:p>
          <a:p>
            <a:pPr defTabSz="457146" fontAlgn="auto">
              <a:spcBef>
                <a:spcPts val="0"/>
              </a:spcBef>
              <a:spcAft>
                <a:spcPts val="0"/>
              </a:spcAft>
              <a:defRPr/>
            </a:pPr>
            <a:r>
              <a:rPr lang="en-US" dirty="0" smtClean="0"/>
              <a:t>The fastest</a:t>
            </a:r>
            <a:r>
              <a:rPr lang="en-US" baseline="0" dirty="0" smtClean="0"/>
              <a:t> cars is useless without roads</a:t>
            </a:r>
            <a:endParaRPr lang="en-US" dirty="0" smtClean="0"/>
          </a:p>
          <a:p>
            <a:endParaRPr lang="en-US" dirty="0"/>
          </a:p>
        </p:txBody>
      </p:sp>
      <p:sp>
        <p:nvSpPr>
          <p:cNvPr id="4" name="Slide Number Placeholder 3"/>
          <p:cNvSpPr>
            <a:spLocks noGrp="1"/>
          </p:cNvSpPr>
          <p:nvPr>
            <p:ph type="sldNum" sz="quarter" idx="10"/>
          </p:nvPr>
        </p:nvSpPr>
        <p:spPr/>
        <p:txBody>
          <a:bodyPr/>
          <a:lstStyle/>
          <a:p>
            <a:fld id="{D4DD1B83-6543-4EF4-9884-E7F1BE0001FD}" type="slidenum">
              <a:rPr lang="en-GB" smtClean="0">
                <a:solidFill>
                  <a:prstClr val="black"/>
                </a:solidFill>
                <a:latin typeface="Calibri"/>
              </a:rPr>
              <a:pPr/>
              <a:t>7</a:t>
            </a:fld>
            <a:endParaRPr lang="en-GB">
              <a:solidFill>
                <a:prstClr val="black"/>
              </a:solidFill>
              <a:latin typeface="Calibri"/>
            </a:endParaRPr>
          </a:p>
        </p:txBody>
      </p:sp>
    </p:spTree>
    <p:extLst>
      <p:ext uri="{BB962C8B-B14F-4D97-AF65-F5344CB8AC3E}">
        <p14:creationId xmlns:p14="http://schemas.microsoft.com/office/powerpoint/2010/main" val="190764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degrees are in physics and engineering.  Building infrastructures is fun.  Pushing what we have created to test the limits is fun.</a:t>
            </a:r>
            <a:endParaRPr lang="en-US" dirty="0"/>
          </a:p>
        </p:txBody>
      </p:sp>
      <p:sp>
        <p:nvSpPr>
          <p:cNvPr id="4" name="Slide Number Placeholder 3"/>
          <p:cNvSpPr>
            <a:spLocks noGrp="1"/>
          </p:cNvSpPr>
          <p:nvPr>
            <p:ph type="sldNum" sz="quarter" idx="10"/>
          </p:nvPr>
        </p:nvSpPr>
        <p:spPr/>
        <p:txBody>
          <a:bodyPr/>
          <a:lstStyle/>
          <a:p>
            <a:fld id="{D4DD1B83-6543-4EF4-9884-E7F1BE0001FD}" type="slidenum">
              <a:rPr lang="en-GB" smtClean="0">
                <a:solidFill>
                  <a:prstClr val="black"/>
                </a:solidFill>
                <a:latin typeface="Calibri"/>
              </a:rPr>
              <a:pPr/>
              <a:t>8</a:t>
            </a:fld>
            <a:endParaRPr lang="en-GB">
              <a:solidFill>
                <a:prstClr val="black"/>
              </a:solidFill>
              <a:latin typeface="Calibri"/>
            </a:endParaRPr>
          </a:p>
        </p:txBody>
      </p:sp>
    </p:spTree>
    <p:extLst>
      <p:ext uri="{BB962C8B-B14F-4D97-AF65-F5344CB8AC3E}">
        <p14:creationId xmlns:p14="http://schemas.microsoft.com/office/powerpoint/2010/main" val="183957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so, infrastructures</a:t>
            </a:r>
            <a:r>
              <a:rPr lang="en-US" baseline="0" dirty="0" smtClean="0"/>
              <a:t> are normally invisible.</a:t>
            </a:r>
            <a:endParaRPr lang="en-US" dirty="0"/>
          </a:p>
        </p:txBody>
      </p:sp>
      <p:sp>
        <p:nvSpPr>
          <p:cNvPr id="4" name="Slide Number Placeholder 3"/>
          <p:cNvSpPr>
            <a:spLocks noGrp="1"/>
          </p:cNvSpPr>
          <p:nvPr>
            <p:ph type="sldNum" sz="quarter" idx="10"/>
          </p:nvPr>
        </p:nvSpPr>
        <p:spPr/>
        <p:txBody>
          <a:bodyPr/>
          <a:lstStyle/>
          <a:p>
            <a:fld id="{D4DD1B83-6543-4EF4-9884-E7F1BE0001FD}" type="slidenum">
              <a:rPr lang="en-GB" smtClean="0">
                <a:solidFill>
                  <a:prstClr val="black"/>
                </a:solidFill>
                <a:latin typeface="Calibri"/>
              </a:rPr>
              <a:pPr/>
              <a:t>9</a:t>
            </a:fld>
            <a:endParaRPr lang="en-GB">
              <a:solidFill>
                <a:prstClr val="black"/>
              </a:solidFill>
              <a:latin typeface="Calibri"/>
            </a:endParaRPr>
          </a:p>
        </p:txBody>
      </p:sp>
    </p:spTree>
    <p:extLst>
      <p:ext uri="{BB962C8B-B14F-4D97-AF65-F5344CB8AC3E}">
        <p14:creationId xmlns:p14="http://schemas.microsoft.com/office/powerpoint/2010/main" val="407192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Funders have considerable influence in how raw and </a:t>
            </a:r>
            <a:r>
              <a:rPr lang="en-US" sz="1200" kern="1200" dirty="0" err="1" smtClean="0">
                <a:solidFill>
                  <a:schemeClr val="tx1"/>
                </a:solidFill>
                <a:effectLst/>
                <a:latin typeface="+mn-lt"/>
                <a:ea typeface="ＭＳ Ｐゴシック" charset="0"/>
                <a:cs typeface="ＭＳ Ｐゴシック" charset="0"/>
              </a:rPr>
              <a:t>analysed</a:t>
            </a:r>
            <a:r>
              <a:rPr lang="en-US" sz="1200" kern="1200" dirty="0" smtClean="0">
                <a:solidFill>
                  <a:schemeClr val="tx1"/>
                </a:solidFill>
                <a:effectLst/>
                <a:latin typeface="+mn-lt"/>
                <a:ea typeface="ＭＳ Ｐゴシック" charset="0"/>
                <a:cs typeface="ＭＳ Ｐゴシック" charset="0"/>
              </a:rPr>
              <a:t> data are released, and should design policies that maximize reuse. Early data-release policies focused on how data should be shared before </a:t>
            </a:r>
            <a:r>
              <a:rPr lang="en-US" sz="1200" kern="1200" dirty="0" err="1" smtClean="0">
                <a:solidFill>
                  <a:schemeClr val="tx1"/>
                </a:solidFill>
                <a:effectLst/>
                <a:latin typeface="+mn-lt"/>
                <a:ea typeface="ＭＳ Ｐゴシック" charset="0"/>
                <a:cs typeface="ＭＳ Ｐゴシック" charset="0"/>
              </a:rPr>
              <a:t>publi</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cation</a:t>
            </a:r>
            <a:r>
              <a:rPr lang="en-US" sz="1200" kern="1200" dirty="0" smtClean="0">
                <a:solidFill>
                  <a:schemeClr val="tx1"/>
                </a:solidFill>
                <a:effectLst/>
                <a:latin typeface="+mn-lt"/>
                <a:ea typeface="ＭＳ Ｐゴシック" charset="0"/>
                <a:cs typeface="ＭＳ Ｐゴシック" charset="0"/>
              </a:rPr>
              <a:t>, with clumsy etiquette-based </a:t>
            </a:r>
            <a:r>
              <a:rPr lang="en-US" sz="1200" kern="1200" dirty="0" err="1" smtClean="0">
                <a:solidFill>
                  <a:schemeClr val="tx1"/>
                </a:solidFill>
                <a:effectLst/>
                <a:latin typeface="+mn-lt"/>
                <a:ea typeface="ＭＳ Ｐゴシック" charset="0"/>
                <a:cs typeface="ＭＳ Ｐゴシック" charset="0"/>
              </a:rPr>
              <a:t>restric</a:t>
            </a:r>
            <a:r>
              <a:rPr lang="en-US" sz="1200" kern="1200" dirty="0" smtClean="0">
                <a:solidFill>
                  <a:schemeClr val="tx1"/>
                </a:solidFill>
                <a:effectLst/>
                <a:latin typeface="+mn-lt"/>
                <a:ea typeface="ＭＳ Ｐゴシック" charset="0"/>
                <a:cs typeface="ＭＳ Ｐゴシック" charset="0"/>
              </a:rPr>
              <a:t>- </a:t>
            </a:r>
            <a:r>
              <a:rPr lang="en-US" sz="1200" kern="1200" dirty="0" err="1" smtClean="0">
                <a:solidFill>
                  <a:schemeClr val="tx1"/>
                </a:solidFill>
                <a:effectLst/>
                <a:latin typeface="+mn-lt"/>
                <a:ea typeface="ＭＳ Ｐゴシック" charset="0"/>
                <a:cs typeface="ＭＳ Ｐゴシック" charset="0"/>
              </a:rPr>
              <a:t>tions</a:t>
            </a:r>
            <a:r>
              <a:rPr lang="en-US" sz="1200" kern="1200" dirty="0" smtClean="0">
                <a:solidFill>
                  <a:schemeClr val="tx1"/>
                </a:solidFill>
                <a:effectLst/>
                <a:latin typeface="+mn-lt"/>
                <a:ea typeface="ＭＳ Ｐゴシック" charset="0"/>
                <a:cs typeface="ＭＳ Ｐゴシック" charset="0"/>
              </a:rPr>
              <a:t> on the first publications of global analysis, such as waiting for the authors who generated the data to publish their analyses before others can publish on the entire data set. These agreements are start- </a:t>
            </a:r>
            <a:r>
              <a:rPr lang="en-US" sz="1200" kern="1200" dirty="0" err="1" smtClean="0">
                <a:solidFill>
                  <a:schemeClr val="tx1"/>
                </a:solidFill>
                <a:effectLst/>
                <a:latin typeface="+mn-lt"/>
                <a:ea typeface="ＭＳ Ｐゴシック" charset="0"/>
                <a:cs typeface="ＭＳ Ｐゴシック" charset="0"/>
              </a:rPr>
              <a:t>ing</a:t>
            </a:r>
            <a:r>
              <a:rPr lang="en-US" sz="1200" kern="1200" dirty="0" smtClean="0">
                <a:solidFill>
                  <a:schemeClr val="tx1"/>
                </a:solidFill>
                <a:effectLst/>
                <a:latin typeface="+mn-lt"/>
                <a:ea typeface="ＭＳ Ｐゴシック" charset="0"/>
                <a:cs typeface="ＭＳ Ｐゴシック" charset="0"/>
              </a:rPr>
              <a:t> to show their age and a lack of clarity. </a:t>
            </a:r>
            <a:endParaRPr lang="en-US" dirty="0" smtClean="0"/>
          </a:p>
          <a:p>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The new era of analysis calls for a rethink, with more focus on the release of intermediate analysis throughout the project, so that the community can use the resource more fully during the project; the 1000 Genomes consortium has done well in this regard.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9CFA5EB-8C47-3B41-8231-2967036D931B}" type="slidenum">
              <a:rPr lang="en-US" smtClean="0"/>
              <a:pPr>
                <a:defRPr/>
              </a:pPr>
              <a:t>26</a:t>
            </a:fld>
            <a:endParaRPr lang="en-US"/>
          </a:p>
        </p:txBody>
      </p:sp>
    </p:spTree>
    <p:extLst>
      <p:ext uri="{BB962C8B-B14F-4D97-AF65-F5344CB8AC3E}">
        <p14:creationId xmlns:p14="http://schemas.microsoft.com/office/powerpoint/2010/main" val="57345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Figure 2</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  Evolutionary changes in transcription factor binding cannot be explained purely by genetic changes in directly bound sequence motifs.</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 Decay of transcription factor binding and the underlying sequences. For five rodents and human, we compared how rapidly the transcription factor binding regions overlap with C57BL/6J (primary Y-axis, black) plotted against the estimated evolutionary distance to the nearest common ancestor (X-axis).  The </a:t>
            </a:r>
            <a:r>
              <a:rPr lang="en-GB" sz="1200" kern="1200" dirty="0" err="1" smtClean="0">
                <a:solidFill>
                  <a:schemeClr val="tx1"/>
                </a:solidFill>
                <a:effectLst/>
                <a:latin typeface="+mn-lt"/>
                <a:ea typeface="+mn-ea"/>
                <a:cs typeface="+mn-cs"/>
              </a:rPr>
              <a:t>datapoints</a:t>
            </a:r>
            <a:r>
              <a:rPr lang="en-GB" sz="1200" kern="1200" dirty="0" smtClean="0">
                <a:solidFill>
                  <a:schemeClr val="tx1"/>
                </a:solidFill>
                <a:effectLst/>
                <a:latin typeface="+mn-lt"/>
                <a:ea typeface="+mn-ea"/>
                <a:cs typeface="+mn-cs"/>
              </a:rPr>
              <a:t> are </a:t>
            </a:r>
            <a:r>
              <a:rPr lang="en-GB" sz="1200" kern="1200" dirty="0" err="1" smtClean="0">
                <a:solidFill>
                  <a:schemeClr val="tx1"/>
                </a:solidFill>
                <a:effectLst/>
                <a:latin typeface="+mn-lt"/>
                <a:ea typeface="+mn-ea"/>
                <a:cs typeface="+mn-cs"/>
              </a:rPr>
              <a:t>colored</a:t>
            </a:r>
            <a:r>
              <a:rPr lang="en-GB" sz="1200" kern="1200" dirty="0" smtClean="0">
                <a:solidFill>
                  <a:schemeClr val="tx1"/>
                </a:solidFill>
                <a:effectLst/>
                <a:latin typeface="+mn-lt"/>
                <a:ea typeface="+mn-ea"/>
                <a:cs typeface="+mn-cs"/>
              </a:rPr>
              <a:t> by the specific TF evaluated (red=CEBP</a:t>
            </a:r>
            <a:r>
              <a:rPr lang="en-US" sz="1200"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 Blue=HNF4</a:t>
            </a:r>
            <a:r>
              <a:rPr lang="en-US" sz="1200"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 Green=FOXA1).  On the secondary Y-axis (grey), we simultaneously plot how frequently the core 15 to 51 </a:t>
            </a:r>
            <a:r>
              <a:rPr lang="en-GB" sz="1200" kern="1200" dirty="0" err="1" smtClean="0">
                <a:solidFill>
                  <a:schemeClr val="tx1"/>
                </a:solidFill>
                <a:effectLst/>
                <a:latin typeface="+mn-lt"/>
                <a:ea typeface="+mn-ea"/>
                <a:cs typeface="+mn-cs"/>
              </a:rPr>
              <a:t>bp</a:t>
            </a:r>
            <a:r>
              <a:rPr lang="en-GB" sz="1200" kern="1200" dirty="0" smtClean="0">
                <a:solidFill>
                  <a:schemeClr val="tx1"/>
                </a:solidFill>
                <a:effectLst/>
                <a:latin typeface="+mn-lt"/>
                <a:ea typeface="+mn-ea"/>
                <a:cs typeface="+mn-cs"/>
              </a:rPr>
              <a:t> bases directly beneath the binding region summit for each transcription factor are perfectly matched in sequence between C57BL/6J and each second species.  The probability of larger sequences being identical between species is always lower; therefore, comparison of steadily increasing sizes of sequences creates a contour effect.</a:t>
            </a:r>
          </a:p>
          <a:p>
            <a:r>
              <a:rPr lang="en-GB" sz="1200" b="1" kern="1200" dirty="0" smtClean="0">
                <a:solidFill>
                  <a:schemeClr val="tx1"/>
                </a:solidFill>
                <a:effectLst/>
                <a:latin typeface="+mn-lt"/>
                <a:ea typeface="+mn-ea"/>
                <a:cs typeface="+mn-cs"/>
              </a:rPr>
              <a:t>(B)</a:t>
            </a:r>
            <a:r>
              <a:rPr lang="en-GB" sz="1200" kern="1200" dirty="0" smtClean="0">
                <a:solidFill>
                  <a:schemeClr val="tx1"/>
                </a:solidFill>
                <a:effectLst/>
                <a:latin typeface="+mn-lt"/>
                <a:ea typeface="+mn-ea"/>
                <a:cs typeface="+mn-cs"/>
              </a:rPr>
              <a:t> Most observed CEBP</a:t>
            </a:r>
            <a:r>
              <a:rPr lang="en-US" sz="1200" kern="1200" dirty="0" smtClean="0">
                <a:solidFill>
                  <a:schemeClr val="tx1"/>
                </a:solidFill>
                <a:effectLst/>
                <a:latin typeface="+mn-lt"/>
                <a:ea typeface="+mn-ea"/>
                <a:cs typeface="+mn-cs"/>
              </a:rPr>
              <a:t>a </a:t>
            </a:r>
            <a:r>
              <a:rPr lang="en-GB" sz="1200" kern="1200" dirty="0" smtClean="0">
                <a:solidFill>
                  <a:schemeClr val="tx1"/>
                </a:solidFill>
                <a:effectLst/>
                <a:latin typeface="+mn-lt"/>
                <a:ea typeface="+mn-ea"/>
                <a:cs typeface="+mn-cs"/>
              </a:rPr>
              <a:t>binding changes do not contain alterations in the bases of directly bound motifs (Methods).  We categorized binding events by whether they were unshared (top bar chart) or shared (bottom bar chart) between C57BL/6J and a second species.  We then identified whether the directly bound motif is identical (grey bar) or contains genetic variation (white bar).  Variation increased with evolutionary distance; unshared binding events had modestly greater changes in their bound genetic sequences (p &lt; 2.2 E</a:t>
            </a:r>
            <a:r>
              <a:rPr lang="en-GB" sz="1200" kern="1200" baseline="30000" dirty="0" smtClean="0">
                <a:solidFill>
                  <a:schemeClr val="tx1"/>
                </a:solidFill>
                <a:effectLst/>
                <a:latin typeface="+mn-lt"/>
                <a:ea typeface="+mn-ea"/>
                <a:cs typeface="+mn-cs"/>
              </a:rPr>
              <a:t>-16</a:t>
            </a:r>
            <a:r>
              <a:rPr lang="en-GB" sz="1200" kern="1200" dirty="0" smtClean="0">
                <a:solidFill>
                  <a:schemeClr val="tx1"/>
                </a:solidFill>
                <a:effectLst/>
                <a:latin typeface="+mn-lt"/>
                <a:ea typeface="+mn-ea"/>
                <a:cs typeface="+mn-cs"/>
              </a:rPr>
              <a:t> with Fisher exact test). The vast majority of peaks do not have genetic sequence changes within their directly bound motifs; importantly, this is true for unshared peaks where for instance less than a quarter of C57BL/6J peaks not found in </a:t>
            </a:r>
            <a:r>
              <a:rPr lang="en-GB" sz="1200" kern="1200" dirty="0" err="1" smtClean="0">
                <a:solidFill>
                  <a:schemeClr val="tx1"/>
                </a:solidFill>
                <a:effectLst/>
                <a:latin typeface="+mn-lt"/>
                <a:ea typeface="+mn-ea"/>
                <a:cs typeface="+mn-cs"/>
              </a:rPr>
              <a:t>Spretus</a:t>
            </a:r>
            <a:r>
              <a:rPr lang="en-GB" sz="1200" kern="1200" dirty="0" smtClean="0">
                <a:solidFill>
                  <a:schemeClr val="tx1"/>
                </a:solidFill>
                <a:effectLst/>
                <a:latin typeface="+mn-lt"/>
                <a:ea typeface="+mn-ea"/>
                <a:cs typeface="+mn-cs"/>
              </a:rPr>
              <a:t> have variation from the C57BL/6J reference. </a:t>
            </a:r>
          </a:p>
          <a:p>
            <a:r>
              <a:rPr lang="en-GB" sz="1200" kern="1200" dirty="0" smtClean="0">
                <a:solidFill>
                  <a:schemeClr val="tx1"/>
                </a:solidFill>
                <a:effectLst/>
                <a:latin typeface="+mn-lt"/>
                <a:ea typeface="+mn-ea"/>
                <a:cs typeface="+mn-cs"/>
              </a:rPr>
              <a:t> KS change legend</a:t>
            </a:r>
          </a:p>
          <a:p>
            <a:endParaRPr lang="en-US" dirty="0"/>
          </a:p>
        </p:txBody>
      </p:sp>
      <p:sp>
        <p:nvSpPr>
          <p:cNvPr id="4" name="Slide Number Placeholder 3"/>
          <p:cNvSpPr>
            <a:spLocks noGrp="1"/>
          </p:cNvSpPr>
          <p:nvPr>
            <p:ph type="sldNum" sz="quarter" idx="10"/>
          </p:nvPr>
        </p:nvSpPr>
        <p:spPr/>
        <p:txBody>
          <a:bodyPr/>
          <a:lstStyle/>
          <a:p>
            <a:fld id="{4937A9C3-7ACB-CF42-97A2-561898B9C0BE}" type="slidenum">
              <a:rPr lang="en-US" smtClean="0"/>
              <a:t>31</a:t>
            </a:fld>
            <a:endParaRPr lang="en-US"/>
          </a:p>
        </p:txBody>
      </p:sp>
    </p:spTree>
    <p:extLst>
      <p:ext uri="{BB962C8B-B14F-4D97-AF65-F5344CB8AC3E}">
        <p14:creationId xmlns:p14="http://schemas.microsoft.com/office/powerpoint/2010/main" val="291056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6E6E6"/>
        </a:solidFill>
        <a:effectLst/>
      </p:bgPr>
    </p:bg>
    <p:spTree>
      <p:nvGrpSpPr>
        <p:cNvPr id="1" name=""/>
        <p:cNvGrpSpPr/>
        <p:nvPr/>
      </p:nvGrpSpPr>
      <p:grpSpPr>
        <a:xfrm>
          <a:off x="0" y="0"/>
          <a:ext cx="0" cy="0"/>
          <a:chOff x="0" y="0"/>
          <a:chExt cx="0" cy="0"/>
        </a:xfrm>
      </p:grpSpPr>
      <p:pic>
        <p:nvPicPr>
          <p:cNvPr id="5" name="Picture 5" descr="EMBL_EBI_DNA_dark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67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758545261"/>
      </p:ext>
    </p:extLst>
  </p:cSld>
  <p:clrMapOvr>
    <a:masterClrMapping/>
  </p:clrMapOvr>
  <p:transition xmlns:p14="http://schemas.microsoft.com/office/powerpoint/2010/mai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x-none"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xfrm>
            <a:off x="533400" y="6375400"/>
            <a:ext cx="1676400" cy="228600"/>
          </a:xfrm>
          <a:prstGeom prst="rect">
            <a:avLst/>
          </a:prstGeom>
          <a:ln/>
        </p:spPr>
        <p:txBody>
          <a:bodyPr lIns="91430" tIns="45715" rIns="91430" bIns="45715"/>
          <a:lstStyle>
            <a:lvl1pPr>
              <a:defRPr/>
            </a:lvl1pPr>
          </a:lstStyle>
          <a:p>
            <a:pPr>
              <a:defRPr/>
            </a:pPr>
            <a:fld id="{C9D10634-0EEF-4286-AEFD-B443156CD81E}" type="datetimeFigureOut">
              <a:rPr lang="en-GB">
                <a:solidFill>
                  <a:srgbClr val="FFFFFF"/>
                </a:solidFill>
                <a:latin typeface="Arial"/>
                <a:ea typeface="ＭＳ Ｐゴシック"/>
                <a:cs typeface="ＭＳ Ｐゴシック"/>
              </a:rPr>
              <a:pPr>
                <a:defRPr/>
              </a:pPr>
              <a:t>08/10/15</a:t>
            </a:fld>
            <a:endParaRPr lang="en-GB">
              <a:solidFill>
                <a:srgbClr val="FFFFFF"/>
              </a:solidFill>
              <a:latin typeface="Arial"/>
              <a:ea typeface="ＭＳ Ｐゴシック"/>
              <a:cs typeface="ＭＳ Ｐゴシック"/>
            </a:endParaRPr>
          </a:p>
        </p:txBody>
      </p:sp>
      <p:sp>
        <p:nvSpPr>
          <p:cNvPr id="5" name="Date Placeholder 4"/>
          <p:cNvSpPr>
            <a:spLocks noGrp="1" noChangeArrowheads="1"/>
          </p:cNvSpPr>
          <p:nvPr>
            <p:ph type="dt" sz="half" idx="11"/>
          </p:nvPr>
        </p:nvSpPr>
        <p:spPr>
          <a:xfrm>
            <a:off x="533400" y="6375400"/>
            <a:ext cx="1676400" cy="228600"/>
          </a:xfrm>
          <a:prstGeom prst="rect">
            <a:avLst/>
          </a:prstGeom>
          <a:ln/>
        </p:spPr>
        <p:txBody>
          <a:bodyPr lIns="91430" tIns="45715" rIns="91430" bIns="45715"/>
          <a:lstStyle>
            <a:lvl1pPr>
              <a:defRPr/>
            </a:lvl1pPr>
          </a:lstStyle>
          <a:p>
            <a:pPr>
              <a:defRPr/>
            </a:pPr>
            <a:fld id="{8218B1A5-635C-4A23-8AC8-3B52D7DE0DEE}" type="datetimeFigureOut">
              <a:rPr lang="en-GB">
                <a:solidFill>
                  <a:srgbClr val="FFFFFF"/>
                </a:solidFill>
                <a:latin typeface="Arial"/>
                <a:ea typeface="ＭＳ Ｐゴシック"/>
                <a:cs typeface="ＭＳ Ｐゴシック"/>
              </a:rPr>
              <a:pPr>
                <a:defRPr/>
              </a:pPr>
              <a:t>08/10/15</a:t>
            </a:fld>
            <a:endParaRPr lang="en-GB">
              <a:solidFill>
                <a:srgbClr val="FFFFFF"/>
              </a:solidFill>
              <a:latin typeface="Arial"/>
              <a:ea typeface="ＭＳ Ｐゴシック"/>
              <a:cs typeface="ＭＳ Ｐゴシック"/>
            </a:endParaRPr>
          </a:p>
        </p:txBody>
      </p:sp>
      <p:sp>
        <p:nvSpPr>
          <p:cNvPr id="6" name="Footer Placeholder 5"/>
          <p:cNvSpPr>
            <a:spLocks noGrp="1" noChangeArrowheads="1"/>
          </p:cNvSpPr>
          <p:nvPr>
            <p:ph type="ftr" sz="quarter" idx="12"/>
          </p:nvPr>
        </p:nvSpPr>
        <p:spPr>
          <a:xfrm>
            <a:off x="2209800" y="6375400"/>
            <a:ext cx="2895600" cy="228600"/>
          </a:xfrm>
          <a:prstGeom prst="rect">
            <a:avLst/>
          </a:prstGeom>
          <a:ln/>
        </p:spPr>
        <p:txBody>
          <a:bodyPr lIns="91430" tIns="45715" rIns="91430" bIns="45715"/>
          <a:lstStyle>
            <a:lvl1pPr>
              <a:defRPr/>
            </a:lvl1pPr>
          </a:lstStyle>
          <a:p>
            <a:pPr>
              <a:defRPr/>
            </a:pPr>
            <a:endParaRPr lang="en-GB">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16503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419733709"/>
      </p:ext>
    </p:extLst>
  </p:cSld>
  <p:clrMapOvr>
    <a:masterClrMapping/>
  </p:clrMapOvr>
  <p:transition xmlns:p14="http://schemas.microsoft.com/office/powerpoint/2010/mai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55626096"/>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533400" y="1219200"/>
            <a:ext cx="38989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10"/>
          </p:nvPr>
        </p:nvSpPr>
        <p:spPr>
          <a:xfrm>
            <a:off x="4686301" y="1219200"/>
            <a:ext cx="40005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84140236"/>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5" descr="EMBL_EBI_DNA_dark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67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57200" y="1623970"/>
            <a:ext cx="8229600" cy="1127608"/>
          </a:xfrm>
        </p:spPr>
        <p:txBody>
          <a:bodyPr/>
          <a:lstStyle>
            <a:lvl1pPr algn="l">
              <a:defRPr/>
            </a:lvl1pPr>
          </a:lstStyle>
          <a:p>
            <a:r>
              <a:rPr lang="x-none" dirty="0" smtClean="0"/>
              <a:t>Click to edit Master title style</a:t>
            </a:r>
            <a:endParaRPr lang="en-US" dirty="0"/>
          </a:p>
        </p:txBody>
      </p:sp>
      <p:sp>
        <p:nvSpPr>
          <p:cNvPr id="21" name="Text Placeholder 20"/>
          <p:cNvSpPr>
            <a:spLocks noGrp="1"/>
          </p:cNvSpPr>
          <p:nvPr>
            <p:ph type="body" sz="quarter" idx="10"/>
          </p:nvPr>
        </p:nvSpPr>
        <p:spPr>
          <a:xfrm>
            <a:off x="457201" y="2972057"/>
            <a:ext cx="5478463" cy="952470"/>
          </a:xfrm>
        </p:spPr>
        <p:txBody>
          <a:bodyPr>
            <a:normAutofit/>
          </a:bodyPr>
          <a:lstStyle>
            <a:lvl1pPr marL="0" indent="0">
              <a:buNone/>
              <a:defRPr sz="2000">
                <a:solidFill>
                  <a:srgbClr val="FFFFFF"/>
                </a:solidFill>
              </a:defRPr>
            </a:lvl1pPr>
          </a:lstStyle>
          <a:p>
            <a:pPr lvl="0"/>
            <a:r>
              <a:rPr lang="x-none" dirty="0" smtClean="0"/>
              <a:t>Click to edit Master text styles</a:t>
            </a:r>
            <a:endParaRPr lang="en-US" dirty="0"/>
          </a:p>
        </p:txBody>
      </p:sp>
    </p:spTree>
    <p:extLst>
      <p:ext uri="{BB962C8B-B14F-4D97-AF65-F5344CB8AC3E}">
        <p14:creationId xmlns:p14="http://schemas.microsoft.com/office/powerpoint/2010/main" val="2939898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796768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18603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Click to edit Master title style</a:t>
            </a:r>
            <a:endParaRPr lang="en-US" dirty="0"/>
          </a:p>
        </p:txBody>
      </p:sp>
    </p:spTree>
    <p:extLst>
      <p:ext uri="{BB962C8B-B14F-4D97-AF65-F5344CB8AC3E}">
        <p14:creationId xmlns:p14="http://schemas.microsoft.com/office/powerpoint/2010/main" val="865364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85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D78F5F95-8D48-8345-8F04-8968243CC028}" type="datetimeFigureOut">
              <a:rPr lang="en-US" sz="1800">
                <a:solidFill>
                  <a:prstClr val="black"/>
                </a:solidFill>
                <a:latin typeface="Calibri"/>
                <a:ea typeface="ＭＳ Ｐゴシック" charset="-128"/>
                <a:cs typeface="+mn-cs"/>
              </a:rPr>
              <a:pPr defTabSz="914400"/>
              <a:t>08/10/15</a:t>
            </a:fld>
            <a:endParaRPr lang="en-US" sz="1800">
              <a:solidFill>
                <a:prstClr val="black"/>
              </a:solidFill>
              <a:latin typeface="Calibri"/>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sz="1800">
              <a:solidFill>
                <a:prstClr val="black"/>
              </a:solidFill>
              <a:latin typeface="Calibri"/>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CEC00AA-0997-9C48-A2B4-B932E39B719E}" type="slidenum">
              <a:rPr sz="1800">
                <a:solidFill>
                  <a:prstClr val="black"/>
                </a:solidFill>
                <a:latin typeface="Calibri"/>
                <a:ea typeface="ＭＳ Ｐゴシック" charset="-128"/>
                <a:cs typeface="+mn-cs"/>
              </a:rPr>
              <a:pPr defTabSz="914400"/>
              <a:t>‹#›</a:t>
            </a:fld>
            <a:endParaRPr lang="en-US" sz="1800">
              <a:solidFill>
                <a:prstClr val="black"/>
              </a:solidFill>
              <a:latin typeface="Calibri"/>
              <a:ea typeface="ＭＳ Ｐゴシック" charset="-128"/>
              <a:cs typeface="+mn-cs"/>
            </a:endParaRPr>
          </a:p>
        </p:txBody>
      </p:sp>
    </p:spTree>
    <p:extLst>
      <p:ext uri="{BB962C8B-B14F-4D97-AF65-F5344CB8AC3E}">
        <p14:creationId xmlns:p14="http://schemas.microsoft.com/office/powerpoint/2010/main" val="171533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E6E6E6"/>
        </a:solidFill>
        <a:effectLst/>
      </p:bgPr>
    </p:bg>
    <p:spTree>
      <p:nvGrpSpPr>
        <p:cNvPr id="1" name=""/>
        <p:cNvGrpSpPr/>
        <p:nvPr/>
      </p:nvGrpSpPr>
      <p:grpSpPr>
        <a:xfrm>
          <a:off x="0" y="0"/>
          <a:ext cx="0" cy="0"/>
          <a:chOff x="0" y="0"/>
          <a:chExt cx="0" cy="0"/>
        </a:xfrm>
      </p:grpSpPr>
      <p:pic>
        <p:nvPicPr>
          <p:cNvPr id="5" name="Picture 5" descr="EMBL_EBI_DNA_dark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67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3046595708"/>
      </p:ext>
    </p:extLst>
  </p:cSld>
  <p:clrMapOvr>
    <a:masterClrMapping/>
  </p:clrMapOvr>
  <p:transition xmlns:p14="http://schemas.microsoft.com/office/powerpoint/2010/mai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4167361047"/>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736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27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7008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518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6466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66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388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289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5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E6E6E6"/>
        </a:solidFill>
        <a:effectLst/>
      </p:bgPr>
    </p:bg>
    <p:spTree>
      <p:nvGrpSpPr>
        <p:cNvPr id="1" name=""/>
        <p:cNvGrpSpPr/>
        <p:nvPr/>
      </p:nvGrpSpPr>
      <p:grpSpPr>
        <a:xfrm>
          <a:off x="0" y="0"/>
          <a:ext cx="0" cy="0"/>
          <a:chOff x="0" y="0"/>
          <a:chExt cx="0" cy="0"/>
        </a:xfrm>
      </p:grpSpPr>
      <p:pic>
        <p:nvPicPr>
          <p:cNvPr id="5" name="Picture 5" descr="powerpont-slide-title_cell_dark4.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906975086"/>
      </p:ext>
    </p:extLst>
  </p:cSld>
  <p:clrMapOvr>
    <a:masterClrMapping/>
  </p:clrMapOvr>
  <p:transition xmlns:p14="http://schemas.microsoft.com/office/powerpoint/2010/mai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180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1D6C9BE-BFE3-0243-8EB6-A61B2A99A786}" type="datetimeFigureOut">
              <a:rPr lang="en-US" smtClean="0">
                <a:solidFill>
                  <a:prstClr val="black">
                    <a:tint val="75000"/>
                  </a:prstClr>
                </a:solidFill>
                <a:latin typeface="Calibri"/>
              </a:rPr>
              <a:pPr/>
              <a:t>08/10/15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A4CF8-7B86-C54F-8798-A697F12688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498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5" descr="EMBL_EBI_DNA_dark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67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57200" y="1623970"/>
            <a:ext cx="8229600" cy="1127608"/>
          </a:xfrm>
        </p:spPr>
        <p:txBody>
          <a:bodyPr/>
          <a:lstStyle>
            <a:lvl1pPr algn="l">
              <a:defRPr/>
            </a:lvl1pPr>
          </a:lstStyle>
          <a:p>
            <a:r>
              <a:rPr lang="x-none" dirty="0" smtClean="0"/>
              <a:t>Click to edit Master title style</a:t>
            </a:r>
            <a:endParaRPr lang="en-US" dirty="0"/>
          </a:p>
        </p:txBody>
      </p:sp>
      <p:sp>
        <p:nvSpPr>
          <p:cNvPr id="21" name="Text Placeholder 20"/>
          <p:cNvSpPr>
            <a:spLocks noGrp="1"/>
          </p:cNvSpPr>
          <p:nvPr>
            <p:ph type="body" sz="quarter" idx="10"/>
          </p:nvPr>
        </p:nvSpPr>
        <p:spPr>
          <a:xfrm>
            <a:off x="457201" y="2972057"/>
            <a:ext cx="5478463" cy="952470"/>
          </a:xfrm>
        </p:spPr>
        <p:txBody>
          <a:bodyPr>
            <a:normAutofit/>
          </a:bodyPr>
          <a:lstStyle>
            <a:lvl1pPr marL="0" indent="0">
              <a:buNone/>
              <a:defRPr sz="2000">
                <a:solidFill>
                  <a:srgbClr val="FFFFFF"/>
                </a:solidFill>
              </a:defRPr>
            </a:lvl1pPr>
          </a:lstStyle>
          <a:p>
            <a:pPr lvl="0"/>
            <a:r>
              <a:rPr lang="x-none" dirty="0" smtClean="0"/>
              <a:t>Click to edit Master text styles</a:t>
            </a:r>
            <a:endParaRPr lang="en-US" dirty="0"/>
          </a:p>
        </p:txBody>
      </p:sp>
    </p:spTree>
    <p:extLst>
      <p:ext uri="{BB962C8B-B14F-4D97-AF65-F5344CB8AC3E}">
        <p14:creationId xmlns:p14="http://schemas.microsoft.com/office/powerpoint/2010/main" val="2280846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565379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757602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Click to edit Master title style</a:t>
            </a:r>
            <a:endParaRPr lang="en-US" dirty="0"/>
          </a:p>
        </p:txBody>
      </p:sp>
    </p:spTree>
    <p:extLst>
      <p:ext uri="{BB962C8B-B14F-4D97-AF65-F5344CB8AC3E}">
        <p14:creationId xmlns:p14="http://schemas.microsoft.com/office/powerpoint/2010/main" val="3499702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28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5" descr="EMBL_EBI_DNA_dark2.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67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57200" y="1623970"/>
            <a:ext cx="8229600" cy="1127608"/>
          </a:xfrm>
        </p:spPr>
        <p:txBody>
          <a:bodyPr/>
          <a:lstStyle>
            <a:lvl1pPr algn="l">
              <a:defRPr/>
            </a:lvl1pPr>
          </a:lstStyle>
          <a:p>
            <a:r>
              <a:rPr lang="x-none" dirty="0" smtClean="0"/>
              <a:t>Click to edit Master title style</a:t>
            </a:r>
            <a:endParaRPr lang="en-US" dirty="0"/>
          </a:p>
        </p:txBody>
      </p:sp>
      <p:sp>
        <p:nvSpPr>
          <p:cNvPr id="21" name="Text Placeholder 20"/>
          <p:cNvSpPr>
            <a:spLocks noGrp="1"/>
          </p:cNvSpPr>
          <p:nvPr>
            <p:ph type="body" sz="quarter" idx="10"/>
          </p:nvPr>
        </p:nvSpPr>
        <p:spPr>
          <a:xfrm>
            <a:off x="457201" y="2972057"/>
            <a:ext cx="5478463" cy="952470"/>
          </a:xfrm>
        </p:spPr>
        <p:txBody>
          <a:bodyPr>
            <a:normAutofit/>
          </a:bodyPr>
          <a:lstStyle>
            <a:lvl1pPr marL="0" indent="0">
              <a:buNone/>
              <a:defRPr sz="2000">
                <a:solidFill>
                  <a:srgbClr val="FFFFFF"/>
                </a:solidFill>
              </a:defRPr>
            </a:lvl1pPr>
          </a:lstStyle>
          <a:p>
            <a:pPr lvl="0"/>
            <a:r>
              <a:rPr lang="x-none" dirty="0" smtClean="0"/>
              <a:t>Click to edit Master text styles</a:t>
            </a:r>
            <a:endParaRPr lang="en-US" dirty="0"/>
          </a:p>
        </p:txBody>
      </p:sp>
    </p:spTree>
    <p:extLst>
      <p:ext uri="{BB962C8B-B14F-4D97-AF65-F5344CB8AC3E}">
        <p14:creationId xmlns:p14="http://schemas.microsoft.com/office/powerpoint/2010/main" val="1192571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372342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49918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rgbClr val="E6E6E6"/>
        </a:solidFill>
        <a:effectLst/>
      </p:bgPr>
    </p:bg>
    <p:spTree>
      <p:nvGrpSpPr>
        <p:cNvPr id="1" name=""/>
        <p:cNvGrpSpPr/>
        <p:nvPr/>
      </p:nvGrpSpPr>
      <p:grpSpPr>
        <a:xfrm>
          <a:off x="0" y="0"/>
          <a:ext cx="0" cy="0"/>
          <a:chOff x="0" y="0"/>
          <a:chExt cx="0" cy="0"/>
        </a:xfrm>
      </p:grpSpPr>
      <p:pic>
        <p:nvPicPr>
          <p:cNvPr id="5" name="Picture 5" descr="EMBL_EBI_Chemistry-slide2-background.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1270269803"/>
      </p:ext>
    </p:extLst>
  </p:cSld>
  <p:clrMapOvr>
    <a:masterClrMapping/>
  </p:clrMapOvr>
  <p:transition xmlns:p14="http://schemas.microsoft.com/office/powerpoint/2010/mai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smtClean="0"/>
              <a:t>Click to edit Master title style</a:t>
            </a:r>
            <a:endParaRPr lang="en-US" dirty="0"/>
          </a:p>
        </p:txBody>
      </p:sp>
    </p:spTree>
    <p:extLst>
      <p:ext uri="{BB962C8B-B14F-4D97-AF65-F5344CB8AC3E}">
        <p14:creationId xmlns:p14="http://schemas.microsoft.com/office/powerpoint/2010/main" val="780392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619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x-none"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xfrm>
            <a:off x="2209800" y="6400800"/>
            <a:ext cx="1143000" cy="381000"/>
          </a:xfrm>
          <a:prstGeom prst="rect">
            <a:avLst/>
          </a:prstGeom>
          <a:ln/>
        </p:spPr>
        <p:txBody>
          <a:bodyPr/>
          <a:lstStyle>
            <a:lvl1pPr>
              <a:defRPr/>
            </a:lvl1pPr>
          </a:lstStyle>
          <a:p>
            <a:pPr>
              <a:defRPr/>
            </a:pPr>
            <a:fld id="{C9D10634-0EEF-4286-AEFD-B443156CD81E}" type="datetimeFigureOut">
              <a:rPr lang="en-GB">
                <a:solidFill>
                  <a:srgbClr val="FFFFFF"/>
                </a:solidFill>
                <a:latin typeface="Arial"/>
                <a:ea typeface="ＭＳ Ｐゴシック"/>
                <a:cs typeface="ＭＳ Ｐゴシック"/>
              </a:rPr>
              <a:pPr>
                <a:defRPr/>
              </a:pPr>
              <a:t>08/10/15</a:t>
            </a:fld>
            <a:endParaRPr lang="en-GB">
              <a:solidFill>
                <a:srgbClr val="FFFFFF"/>
              </a:solidFill>
              <a:latin typeface="Arial"/>
              <a:ea typeface="ＭＳ Ｐゴシック"/>
              <a:cs typeface="ＭＳ Ｐゴシック"/>
            </a:endParaRPr>
          </a:p>
        </p:txBody>
      </p:sp>
      <p:sp>
        <p:nvSpPr>
          <p:cNvPr id="5" name="Date Placeholder 4"/>
          <p:cNvSpPr>
            <a:spLocks noGrp="1" noChangeArrowheads="1"/>
          </p:cNvSpPr>
          <p:nvPr>
            <p:ph type="dt" sz="half" idx="11"/>
          </p:nvPr>
        </p:nvSpPr>
        <p:spPr>
          <a:xfrm>
            <a:off x="2209800" y="6400800"/>
            <a:ext cx="1143000" cy="381000"/>
          </a:xfrm>
          <a:prstGeom prst="rect">
            <a:avLst/>
          </a:prstGeom>
          <a:ln/>
        </p:spPr>
        <p:txBody>
          <a:bodyPr/>
          <a:lstStyle>
            <a:lvl1pPr>
              <a:defRPr/>
            </a:lvl1pPr>
          </a:lstStyle>
          <a:p>
            <a:pPr>
              <a:defRPr/>
            </a:pPr>
            <a:fld id="{8218B1A5-635C-4A23-8AC8-3B52D7DE0DEE}" type="datetimeFigureOut">
              <a:rPr lang="en-GB">
                <a:solidFill>
                  <a:srgbClr val="FFFFFF"/>
                </a:solidFill>
                <a:latin typeface="Arial"/>
                <a:ea typeface="ＭＳ Ｐゴシック"/>
                <a:cs typeface="ＭＳ Ｐゴシック"/>
              </a:rPr>
              <a:pPr>
                <a:defRPr/>
              </a:pPr>
              <a:t>08/10/15</a:t>
            </a:fld>
            <a:endParaRPr lang="en-GB">
              <a:solidFill>
                <a:srgbClr val="FFFFFF"/>
              </a:solidFill>
              <a:latin typeface="Arial"/>
              <a:ea typeface="ＭＳ Ｐゴシック"/>
              <a:cs typeface="ＭＳ Ｐゴシック"/>
            </a:endParaRPr>
          </a:p>
        </p:txBody>
      </p:sp>
      <p:sp>
        <p:nvSpPr>
          <p:cNvPr id="6" name="Footer Placeholder 5"/>
          <p:cNvSpPr>
            <a:spLocks noGrp="1" noChangeArrowheads="1"/>
          </p:cNvSpPr>
          <p:nvPr>
            <p:ph type="ftr" sz="quarter" idx="12"/>
          </p:nvPr>
        </p:nvSpPr>
        <p:spPr>
          <a:xfrm>
            <a:off x="6019800" y="6400800"/>
            <a:ext cx="1295400" cy="381000"/>
          </a:xfrm>
          <a:prstGeom prst="rect">
            <a:avLst/>
          </a:prstGeom>
          <a:ln/>
        </p:spPr>
        <p:txBody>
          <a:bodyPr/>
          <a:lstStyle>
            <a:lvl1pPr>
              <a:defRPr/>
            </a:lvl1pPr>
          </a:lstStyle>
          <a:p>
            <a:pPr>
              <a:defRPr/>
            </a:pPr>
            <a:endParaRPr lang="en-GB">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55894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D78F5F95-8D48-8345-8F04-8968243CC028}" type="datetimeFigureOut">
              <a:rPr lang="en-US" sz="1800">
                <a:solidFill>
                  <a:prstClr val="black"/>
                </a:solidFill>
                <a:latin typeface="Calibri"/>
                <a:ea typeface="ＭＳ Ｐゴシック" charset="-128"/>
                <a:cs typeface="+mn-cs"/>
              </a:rPr>
              <a:pPr defTabSz="914400"/>
              <a:t>08/10/15</a:t>
            </a:fld>
            <a:endParaRPr lang="en-US" sz="1800">
              <a:solidFill>
                <a:prstClr val="black"/>
              </a:solidFill>
              <a:latin typeface="Calibri"/>
              <a:ea typeface="ＭＳ Ｐゴシック" charset="-128"/>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sz="1800">
              <a:solidFill>
                <a:prstClr val="black"/>
              </a:solidFill>
              <a:latin typeface="Calibri"/>
              <a:ea typeface="ＭＳ Ｐゴシック"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CEC00AA-0997-9C48-A2B4-B932E39B719E}" type="slidenum">
              <a:rPr sz="1800">
                <a:solidFill>
                  <a:prstClr val="black"/>
                </a:solidFill>
                <a:latin typeface="Calibri"/>
                <a:ea typeface="ＭＳ Ｐゴシック" charset="-128"/>
                <a:cs typeface="+mn-cs"/>
              </a:rPr>
              <a:pPr defTabSz="914400"/>
              <a:t>‹#›</a:t>
            </a:fld>
            <a:endParaRPr lang="en-US" sz="1800">
              <a:solidFill>
                <a:prstClr val="black"/>
              </a:solidFill>
              <a:latin typeface="Calibri"/>
              <a:ea typeface="ＭＳ Ｐゴシック" charset="-128"/>
              <a:cs typeface="+mn-cs"/>
            </a:endParaRPr>
          </a:p>
        </p:txBody>
      </p:sp>
    </p:spTree>
    <p:extLst>
      <p:ext uri="{BB962C8B-B14F-4D97-AF65-F5344CB8AC3E}">
        <p14:creationId xmlns:p14="http://schemas.microsoft.com/office/powerpoint/2010/main" val="2041104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981673785"/>
      </p:ext>
    </p:extLst>
  </p:cSld>
  <p:clrMapOvr>
    <a:masterClrMapping/>
  </p:clrMapOvr>
  <p:transition xmlns:p14="http://schemas.microsoft.com/office/powerpoint/2010/mai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rgbClr val="E6E6E6"/>
        </a:solidFill>
        <a:effectLst/>
      </p:bgPr>
    </p:bg>
    <p:spTree>
      <p:nvGrpSpPr>
        <p:cNvPr id="1" name=""/>
        <p:cNvGrpSpPr/>
        <p:nvPr/>
      </p:nvGrpSpPr>
      <p:grpSpPr>
        <a:xfrm>
          <a:off x="0" y="0"/>
          <a:ext cx="0" cy="0"/>
          <a:chOff x="0" y="0"/>
          <a:chExt cx="0" cy="0"/>
        </a:xfrm>
      </p:grpSpPr>
      <p:pic>
        <p:nvPicPr>
          <p:cNvPr id="2" name="Picture 1" descr="EMBL_EBI_Chem slide background4.tif"/>
          <p:cNvPicPr>
            <a:picLocks noChangeAspect="1"/>
          </p:cNvPicPr>
          <p:nvPr userDrawn="1"/>
        </p:nvPicPr>
        <p:blipFill rotWithShape="1">
          <a:blip r:embed="rId2" cstate="screen">
            <a:extLst>
              <a:ext uri="{28A0092B-C50C-407E-A947-70E740481C1C}">
                <a14:useLocalDpi xmlns:a14="http://schemas.microsoft.com/office/drawing/2010/main"/>
              </a:ext>
            </a:extLst>
          </a:blip>
          <a:srcRect l="865" t="3106"/>
          <a:stretch/>
        </p:blipFill>
        <p:spPr>
          <a:xfrm>
            <a:off x="0" y="1"/>
            <a:ext cx="9155545" cy="6869545"/>
          </a:xfrm>
          <a:prstGeom prst="rect">
            <a:avLst/>
          </a:prstGeom>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2887929993"/>
      </p:ext>
    </p:extLst>
  </p:cSld>
  <p:clrMapOvr>
    <a:masterClrMapping/>
  </p:clrMapOvr>
  <p:transition xmlns:p14="http://schemas.microsoft.com/office/powerpoint/2010/mai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rgbClr val="E6E6E6"/>
        </a:solidFill>
        <a:effectLst/>
      </p:bgPr>
    </p:bg>
    <p:spTree>
      <p:nvGrpSpPr>
        <p:cNvPr id="1" name=""/>
        <p:cNvGrpSpPr/>
        <p:nvPr/>
      </p:nvGrpSpPr>
      <p:grpSpPr>
        <a:xfrm>
          <a:off x="0" y="0"/>
          <a:ext cx="0" cy="0"/>
          <a:chOff x="0" y="0"/>
          <a:chExt cx="0" cy="0"/>
        </a:xfrm>
      </p:grpSpPr>
      <p:pic>
        <p:nvPicPr>
          <p:cNvPr id="5" name="Picture 5" descr="EMBL_EBI_PDBE-slide-background6.png"/>
          <p:cNvPicPr>
            <a:picLocks noChangeAspect="1"/>
          </p:cNvPicPr>
          <p:nvPr userDrawn="1"/>
        </p:nvPicPr>
        <p:blipFill>
          <a:blip r:embed="rId2" cstate="screen">
            <a:extLst>
              <a:ext uri="{28A0092B-C50C-407E-A947-70E740481C1C}">
                <a14:useLocalDpi xmlns:a14="http://schemas.microsoft.com/office/drawing/2010/main"/>
              </a:ext>
            </a:extLst>
          </a:blip>
          <a:srcRect t="-2167"/>
          <a:stretch>
            <a:fillRect/>
          </a:stretch>
        </p:blipFill>
        <p:spPr bwMode="auto">
          <a:xfrm>
            <a:off x="0" y="-149224"/>
            <a:ext cx="91567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MBL_EBI_RGB_InversedUpdate.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7"/>
          <p:cNvSpPr>
            <a:spLocks noGrp="1" noChangeArrowheads="1"/>
          </p:cNvSpPr>
          <p:nvPr>
            <p:ph type="subTitle" idx="1"/>
          </p:nvPr>
        </p:nvSpPr>
        <p:spPr>
          <a:xfrm>
            <a:off x="532554" y="1797030"/>
            <a:ext cx="6400800" cy="610284"/>
          </a:xfrm>
        </p:spPr>
        <p:txBody>
          <a:bodyPr/>
          <a:lstStyle>
            <a:lvl1pPr marL="0" indent="0">
              <a:buFontTx/>
              <a:buNone/>
              <a:defRPr sz="2600" b="0" i="0">
                <a:solidFill>
                  <a:srgbClr val="FFFFFF"/>
                </a:solidFill>
                <a:latin typeface="HelveticaNeueLT Pro 45 Lt"/>
                <a:cs typeface="HelveticaNeueLT Pro 45 Lt"/>
              </a:defRPr>
            </a:lvl1pPr>
          </a:lstStyle>
          <a:p>
            <a:r>
              <a:rPr lang="en-GB" smtClean="0"/>
              <a:t>Click to edit Master subtitle style</a:t>
            </a:r>
            <a:endParaRPr lang="en-US" dirty="0"/>
          </a:p>
        </p:txBody>
      </p:sp>
      <p:sp>
        <p:nvSpPr>
          <p:cNvPr id="3074" name="Rectangle 2"/>
          <p:cNvSpPr>
            <a:spLocks noGrp="1" noChangeArrowheads="1"/>
          </p:cNvSpPr>
          <p:nvPr>
            <p:ph type="ctrTitle"/>
          </p:nvPr>
        </p:nvSpPr>
        <p:spPr>
          <a:xfrm>
            <a:off x="533402" y="1040419"/>
            <a:ext cx="7772400" cy="685718"/>
          </a:xfrm>
          <a:effectLst>
            <a:outerShdw blurRad="50800" dist="38100" dir="5400000" algn="t" rotWithShape="0">
              <a:prstClr val="black">
                <a:alpha val="40000"/>
              </a:prstClr>
            </a:outerShdw>
          </a:effectLst>
        </p:spPr>
        <p:txBody>
          <a:bodyPr/>
          <a:lstStyle>
            <a:lvl1pPr>
              <a:defRPr sz="3500" b="0" i="0">
                <a:solidFill>
                  <a:srgbClr val="FFFFFF"/>
                </a:solidFill>
                <a:latin typeface="HelveticaNeueLT Pro 45 Lt"/>
                <a:cs typeface="HelveticaNeueLT Pro 45 Lt"/>
              </a:defRPr>
            </a:lvl1pPr>
          </a:lstStyle>
          <a:p>
            <a:r>
              <a:rPr lang="en-GB" smtClean="0"/>
              <a:t>Click to edit Master title style</a:t>
            </a:r>
            <a:endParaRPr lang="de-DE" dirty="0"/>
          </a:p>
        </p:txBody>
      </p:sp>
      <p:sp>
        <p:nvSpPr>
          <p:cNvPr id="7" name="Text Placeholder 6"/>
          <p:cNvSpPr>
            <a:spLocks noGrp="1"/>
          </p:cNvSpPr>
          <p:nvPr>
            <p:ph type="body" sz="quarter" idx="10"/>
          </p:nvPr>
        </p:nvSpPr>
        <p:spPr>
          <a:xfrm>
            <a:off x="533401" y="3851276"/>
            <a:ext cx="4487863" cy="614363"/>
          </a:xfrm>
        </p:spPr>
        <p:txBody>
          <a:bodyPr/>
          <a:lstStyle>
            <a:lvl1pPr marL="0" indent="0">
              <a:buNone/>
              <a:defRPr b="0" i="0">
                <a:solidFill>
                  <a:schemeClr val="bg1"/>
                </a:solidFill>
                <a:latin typeface="HelveticaNeueLT Pro 35 Th"/>
                <a:cs typeface="HelveticaNeueLT Pro 35 Th"/>
              </a:defRPr>
            </a:lvl1pPr>
          </a:lstStyle>
          <a:p>
            <a:pPr lvl="0"/>
            <a:r>
              <a:rPr lang="en-GB" smtClean="0"/>
              <a:t>Click to edit Master text styles</a:t>
            </a:r>
          </a:p>
        </p:txBody>
      </p:sp>
    </p:spTree>
    <p:extLst>
      <p:ext uri="{BB962C8B-B14F-4D97-AF65-F5344CB8AC3E}">
        <p14:creationId xmlns:p14="http://schemas.microsoft.com/office/powerpoint/2010/main" val="1712065442"/>
      </p:ext>
    </p:extLst>
  </p:cSld>
  <p:clrMapOvr>
    <a:masterClrMapping/>
  </p:clrMapOvr>
  <p:transition xmlns:p14="http://schemas.microsoft.com/office/powerpoint/2010/mai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364571725"/>
      </p:ext>
    </p:extLst>
  </p:cSld>
  <p:clrMapOvr>
    <a:masterClrMapping/>
  </p:clrMapOvr>
  <p:transition xmlns:p14="http://schemas.microsoft.com/office/powerpoint/2010/mai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2pPr>
              <a:buClr>
                <a:schemeClr val="accent1"/>
              </a:buClr>
              <a:defRPr/>
            </a:lvl2pPr>
            <a:lvl3pPr>
              <a:buClr>
                <a:schemeClr val="accent1"/>
              </a:buCl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18575684"/>
      </p:ext>
    </p:extLst>
  </p:cSld>
  <p:clrMapOvr>
    <a:masterClrMapping/>
  </p:clrMapOvr>
  <p:transition xmlns:p14="http://schemas.microsoft.com/office/powerpoint/2010/mai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533400" y="1219200"/>
            <a:ext cx="38989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10"/>
          </p:nvPr>
        </p:nvSpPr>
        <p:spPr>
          <a:xfrm>
            <a:off x="4686301" y="1219200"/>
            <a:ext cx="40005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493927178"/>
      </p:ext>
    </p:extLst>
  </p:cSld>
  <p:clrMapOvr>
    <a:masterClrMapping/>
  </p:clrMapOvr>
  <p:transition xmlns:p14="http://schemas.microsoft.com/office/powerpoint/2010/main">
    <p:cut/>
  </p:transition>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theme" Target="../theme/theme3.xml"/><Relationship Id="rId9"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theme" Target="../theme/theme5.xml"/><Relationship Id="rId7" Type="http://schemas.openxmlformats.org/officeDocument/2006/relationships/image" Target="../media/image7.png"/><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theme" Target="../theme/theme6.xml"/><Relationship Id="rId10" Type="http://schemas.openxmlformats.org/officeDocument/2006/relationships/image" Target="../media/image7.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flipH="1">
            <a:off x="0" y="6210301"/>
            <a:ext cx="9144000" cy="647700"/>
          </a:xfrm>
          <a:prstGeom prst="rect">
            <a:avLst/>
          </a:prstGeom>
          <a:solidFill>
            <a:srgbClr val="0043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4110" tIns="22062" rIns="44110" bIns="22062" anchor="ctr"/>
          <a:lstStyle/>
          <a:p>
            <a:pPr eaLnBrk="0" hangingPunct="0"/>
            <a:endParaRPr lang="en-GB" sz="1800"/>
          </a:p>
        </p:txBody>
      </p:sp>
      <p:sp>
        <p:nvSpPr>
          <p:cNvPr id="1027" name="Rectangle 2"/>
          <p:cNvSpPr>
            <a:spLocks noGrp="1" noChangeArrowheads="1"/>
          </p:cNvSpPr>
          <p:nvPr>
            <p:ph type="title"/>
          </p:nvPr>
        </p:nvSpPr>
        <p:spPr bwMode="auto">
          <a:xfrm>
            <a:off x="533401" y="3048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Click to edit Master title style</a:t>
            </a:r>
          </a:p>
        </p:txBody>
      </p:sp>
      <p:sp>
        <p:nvSpPr>
          <p:cNvPr id="1028" name="Rectangle 3"/>
          <p:cNvSpPr>
            <a:spLocks noGrp="1" noChangeArrowheads="1"/>
          </p:cNvSpPr>
          <p:nvPr>
            <p:ph type="body" idx="1"/>
          </p:nvPr>
        </p:nvSpPr>
        <p:spPr bwMode="auto">
          <a:xfrm>
            <a:off x="533401" y="1219200"/>
            <a:ext cx="81534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dirty="0"/>
              <a:t>Click to edit Master text styles</a:t>
            </a:r>
          </a:p>
          <a:p>
            <a:pPr lvl="1"/>
            <a:r>
              <a:rPr lang="de-DE" dirty="0"/>
              <a:t>Second level</a:t>
            </a:r>
          </a:p>
          <a:p>
            <a:pPr lvl="2"/>
            <a:r>
              <a:rPr lang="de-DE" dirty="0"/>
              <a:t>Third level</a:t>
            </a:r>
          </a:p>
          <a:p>
            <a:pPr lvl="3"/>
            <a:r>
              <a:rPr lang="de-DE" dirty="0"/>
              <a:t>Fourth level</a:t>
            </a:r>
          </a:p>
          <a:p>
            <a:pPr lvl="4"/>
            <a:r>
              <a:rPr lang="de-DE" dirty="0"/>
              <a:t>Fifth level</a:t>
            </a:r>
          </a:p>
        </p:txBody>
      </p:sp>
      <p:pic>
        <p:nvPicPr>
          <p:cNvPr id="1029" name="Picture 2" descr="EMBL_EBI_RGB_InversedUpdate.png"/>
          <p:cNvPicPr>
            <a:picLocks noChangeAspect="1"/>
          </p:cNvPicPr>
          <p:nvPr userDrawn="1"/>
        </p:nvPicPr>
        <p:blipFill>
          <a:blip r:embed="rId12">
            <a:extLst>
              <a:ext uri="{28A0092B-C50C-407E-A947-70E740481C1C}">
                <a14:useLocalDpi xmlns:a14="http://schemas.microsoft.com/office/drawing/2010/main"/>
              </a:ext>
            </a:extLst>
          </a:blip>
          <a:srcRect/>
          <a:stretch>
            <a:fillRect/>
          </a:stretch>
        </p:blipFill>
        <p:spPr bwMode="auto">
          <a:xfrm>
            <a:off x="7364413" y="6310313"/>
            <a:ext cx="145891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6" r:id="rId5"/>
    <p:sldLayoutId id="2147483765" r:id="rId6"/>
    <p:sldLayoutId id="2147483755" r:id="rId7"/>
    <p:sldLayoutId id="2147483756" r:id="rId8"/>
    <p:sldLayoutId id="2147483757" r:id="rId9"/>
    <p:sldLayoutId id="2147483768" r:id="rId10"/>
  </p:sldLayoutIdLst>
  <p:transition xmlns:p14="http://schemas.microsoft.com/office/powerpoint/2010/main">
    <p:cut/>
  </p:transition>
  <p:timing>
    <p:tnLst>
      <p:par>
        <p:cTn xmlns:p14="http://schemas.microsoft.com/office/powerpoint/2010/main" id="1" dur="indefinite" restart="never" nodeType="tmRoot"/>
      </p:par>
    </p:tnLst>
  </p:timing>
  <p:hf hdr="0" ftr="0"/>
  <p:txStyles>
    <p:titleStyle>
      <a:lvl1pPr algn="l" defTabSz="952401"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76" algn="l" defTabSz="955795" rtl="0" fontAlgn="base">
        <a:spcBef>
          <a:spcPct val="0"/>
        </a:spcBef>
        <a:spcAft>
          <a:spcPct val="0"/>
        </a:spcAft>
        <a:defRPr sz="3300">
          <a:solidFill>
            <a:schemeClr val="accent1"/>
          </a:solidFill>
          <a:latin typeface="Arial" charset="0"/>
        </a:defRPr>
      </a:lvl6pPr>
      <a:lvl7pPr marL="441130" algn="l" defTabSz="955795" rtl="0" fontAlgn="base">
        <a:spcBef>
          <a:spcPct val="0"/>
        </a:spcBef>
        <a:spcAft>
          <a:spcPct val="0"/>
        </a:spcAft>
        <a:defRPr sz="3300">
          <a:solidFill>
            <a:schemeClr val="accent1"/>
          </a:solidFill>
          <a:latin typeface="Arial" charset="0"/>
        </a:defRPr>
      </a:lvl7pPr>
      <a:lvl8pPr marL="661701" algn="l" defTabSz="955795" rtl="0" fontAlgn="base">
        <a:spcBef>
          <a:spcPct val="0"/>
        </a:spcBef>
        <a:spcAft>
          <a:spcPct val="0"/>
        </a:spcAft>
        <a:defRPr sz="3300">
          <a:solidFill>
            <a:schemeClr val="accent1"/>
          </a:solidFill>
          <a:latin typeface="Arial" charset="0"/>
        </a:defRPr>
      </a:lvl8pPr>
      <a:lvl9pPr marL="882278" algn="l" defTabSz="955795" rtl="0" fontAlgn="base">
        <a:spcBef>
          <a:spcPct val="0"/>
        </a:spcBef>
        <a:spcAft>
          <a:spcPct val="0"/>
        </a:spcAft>
        <a:defRPr sz="3300">
          <a:solidFill>
            <a:schemeClr val="accent1"/>
          </a:solidFill>
          <a:latin typeface="Arial" charset="0"/>
        </a:defRPr>
      </a:lvl9pPr>
    </p:titleStyle>
    <p:bodyStyle>
      <a:lvl1pPr marL="353977" indent="-353977" algn="l" defTabSz="952401" rtl="0" eaLnBrk="0" fontAlgn="base" hangingPunct="0">
        <a:spcBef>
          <a:spcPct val="20000"/>
        </a:spcBef>
        <a:spcAft>
          <a:spcPts val="575"/>
        </a:spcAft>
        <a:buClr>
          <a:schemeClr val="accent1"/>
        </a:buClr>
        <a:buSzPct val="120000"/>
        <a:buFont typeface="Arial" charset="0"/>
        <a:buChar char="•"/>
        <a:defRPr sz="2400">
          <a:solidFill>
            <a:schemeClr val="tx1"/>
          </a:solidFill>
          <a:latin typeface="HelveticaNeueLT Pro 45 Lt"/>
          <a:ea typeface="ＭＳ Ｐゴシック" charset="0"/>
          <a:cs typeface="HelveticaNeueLT Pro 45 Lt"/>
        </a:defRPr>
      </a:lvl1pPr>
      <a:lvl2pPr marL="631760" indent="-276197" algn="l" defTabSz="952401" rtl="0" eaLnBrk="0" fontAlgn="base" hangingPunct="0">
        <a:spcBef>
          <a:spcPts val="328"/>
        </a:spcBef>
        <a:spcAft>
          <a:spcPts val="375"/>
        </a:spcAft>
        <a:buClr>
          <a:srgbClr val="FF8C9A"/>
        </a:buClr>
        <a:buSzPct val="100000"/>
        <a:buFont typeface="Arial" charset="0"/>
        <a:buChar char="•"/>
        <a:defRPr sz="2200">
          <a:solidFill>
            <a:schemeClr val="tx1"/>
          </a:solidFill>
          <a:latin typeface="HelveticaNeueLT Pro 45 Lt"/>
          <a:ea typeface="ＭＳ Ｐゴシック" charset="0"/>
          <a:cs typeface="HelveticaNeueLT Pro 45 Lt"/>
        </a:defRPr>
      </a:lvl2pPr>
      <a:lvl3pPr marL="895257" indent="-234925" algn="l" defTabSz="952401" rtl="0" eaLnBrk="0" fontAlgn="base" hangingPunct="0">
        <a:spcBef>
          <a:spcPts val="280"/>
        </a:spcBef>
        <a:spcAft>
          <a:spcPts val="375"/>
        </a:spcAft>
        <a:buClr>
          <a:srgbClr val="FF8C9A"/>
        </a:buClr>
        <a:buFont typeface="Times" charset="0"/>
        <a:buChar char="•"/>
        <a:defRPr sz="2000">
          <a:solidFill>
            <a:schemeClr val="tx1"/>
          </a:solidFill>
          <a:latin typeface="HelveticaNeueLT Pro 45 Lt"/>
          <a:ea typeface="ＭＳ Ｐゴシック" charset="0"/>
          <a:cs typeface="HelveticaNeueLT Pro 45 Lt"/>
        </a:defRPr>
      </a:lvl3pPr>
      <a:lvl4pPr marL="1147644" indent="-234925" algn="l" defTabSz="952401" rtl="0" eaLnBrk="0" fontAlgn="base" hangingPunct="0">
        <a:spcBef>
          <a:spcPts val="280"/>
        </a:spcBef>
        <a:spcAft>
          <a:spcPts val="3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4pPr>
      <a:lvl5pPr marL="1400030" indent="-234925" algn="l" defTabSz="952401" rtl="0" eaLnBrk="0" fontAlgn="base" hangingPunct="0">
        <a:spcBef>
          <a:spcPts val="280"/>
        </a:spcBef>
        <a:spcAft>
          <a:spcPts val="3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5pPr>
      <a:lvl6pPr marL="2371100"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6pPr>
      <a:lvl7pPr marL="2591676"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7pPr>
      <a:lvl8pPr marL="2812230"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8pPr>
      <a:lvl9pPr marL="3032803"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9pPr>
    </p:bodyStyle>
    <p:otherStyle>
      <a:defPPr>
        <a:defRPr lang="en-US"/>
      </a:defPPr>
      <a:lvl1pPr marL="0" algn="l" defTabSz="441130" rtl="0" eaLnBrk="1" latinLnBrk="0" hangingPunct="1">
        <a:defRPr sz="800" kern="1200">
          <a:solidFill>
            <a:schemeClr val="tx1"/>
          </a:solidFill>
          <a:latin typeface="+mn-lt"/>
          <a:ea typeface="+mn-ea"/>
          <a:cs typeface="+mn-cs"/>
        </a:defRPr>
      </a:lvl1pPr>
      <a:lvl2pPr marL="220576" algn="l" defTabSz="441130" rtl="0" eaLnBrk="1" latinLnBrk="0" hangingPunct="1">
        <a:defRPr sz="800" kern="1200">
          <a:solidFill>
            <a:schemeClr val="tx1"/>
          </a:solidFill>
          <a:latin typeface="+mn-lt"/>
          <a:ea typeface="+mn-ea"/>
          <a:cs typeface="+mn-cs"/>
        </a:defRPr>
      </a:lvl2pPr>
      <a:lvl3pPr marL="441130" algn="l" defTabSz="441130" rtl="0" eaLnBrk="1" latinLnBrk="0" hangingPunct="1">
        <a:defRPr sz="800" kern="1200">
          <a:solidFill>
            <a:schemeClr val="tx1"/>
          </a:solidFill>
          <a:latin typeface="+mn-lt"/>
          <a:ea typeface="+mn-ea"/>
          <a:cs typeface="+mn-cs"/>
        </a:defRPr>
      </a:lvl3pPr>
      <a:lvl4pPr marL="661701" algn="l" defTabSz="441130" rtl="0" eaLnBrk="1" latinLnBrk="0" hangingPunct="1">
        <a:defRPr sz="800" kern="1200">
          <a:solidFill>
            <a:schemeClr val="tx1"/>
          </a:solidFill>
          <a:latin typeface="+mn-lt"/>
          <a:ea typeface="+mn-ea"/>
          <a:cs typeface="+mn-cs"/>
        </a:defRPr>
      </a:lvl4pPr>
      <a:lvl5pPr marL="882278" algn="l" defTabSz="441130" rtl="0" eaLnBrk="1" latinLnBrk="0" hangingPunct="1">
        <a:defRPr sz="800" kern="1200">
          <a:solidFill>
            <a:schemeClr val="tx1"/>
          </a:solidFill>
          <a:latin typeface="+mn-lt"/>
          <a:ea typeface="+mn-ea"/>
          <a:cs typeface="+mn-cs"/>
        </a:defRPr>
      </a:lvl5pPr>
      <a:lvl6pPr marL="1102829" algn="l" defTabSz="441130" rtl="0" eaLnBrk="1" latinLnBrk="0" hangingPunct="1">
        <a:defRPr sz="800" kern="1200">
          <a:solidFill>
            <a:schemeClr val="tx1"/>
          </a:solidFill>
          <a:latin typeface="+mn-lt"/>
          <a:ea typeface="+mn-ea"/>
          <a:cs typeface="+mn-cs"/>
        </a:defRPr>
      </a:lvl6pPr>
      <a:lvl7pPr marL="1323404" algn="l" defTabSz="441130" rtl="0" eaLnBrk="1" latinLnBrk="0" hangingPunct="1">
        <a:defRPr sz="800" kern="1200">
          <a:solidFill>
            <a:schemeClr val="tx1"/>
          </a:solidFill>
          <a:latin typeface="+mn-lt"/>
          <a:ea typeface="+mn-ea"/>
          <a:cs typeface="+mn-cs"/>
        </a:defRPr>
      </a:lvl7pPr>
      <a:lvl8pPr marL="1543980" algn="l" defTabSz="441130" rtl="0" eaLnBrk="1" latinLnBrk="0" hangingPunct="1">
        <a:defRPr sz="800" kern="1200">
          <a:solidFill>
            <a:schemeClr val="tx1"/>
          </a:solidFill>
          <a:latin typeface="+mn-lt"/>
          <a:ea typeface="+mn-ea"/>
          <a:cs typeface="+mn-cs"/>
        </a:defRPr>
      </a:lvl8pPr>
      <a:lvl9pPr marL="1764550" algn="l" defTabSz="441130"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3401" y="3048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Click to edit Master title style</a:t>
            </a:r>
          </a:p>
        </p:txBody>
      </p:sp>
      <p:sp>
        <p:nvSpPr>
          <p:cNvPr id="7171" name="Rectangle 3"/>
          <p:cNvSpPr>
            <a:spLocks noGrp="1" noChangeArrowheads="1"/>
          </p:cNvSpPr>
          <p:nvPr>
            <p:ph type="body" idx="1"/>
          </p:nvPr>
        </p:nvSpPr>
        <p:spPr bwMode="auto">
          <a:xfrm>
            <a:off x="533401" y="1219200"/>
            <a:ext cx="81534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ransition xmlns:p14="http://schemas.microsoft.com/office/powerpoint/2010/main">
    <p:cut/>
  </p:transition>
  <p:timing>
    <p:tnLst>
      <p:par>
        <p:cTn xmlns:p14="http://schemas.microsoft.com/office/powerpoint/2010/main" id="1" dur="indefinite" restart="never" nodeType="tmRoot"/>
      </p:par>
    </p:tnLst>
  </p:timing>
  <p:hf hdr="0" ftr="0"/>
  <p:txStyles>
    <p:titleStyle>
      <a:lvl1pPr algn="l" defTabSz="952401" rtl="0" eaLnBrk="0" fontAlgn="base" hangingPunct="0">
        <a:spcBef>
          <a:spcPct val="0"/>
        </a:spcBef>
        <a:spcAft>
          <a:spcPct val="0"/>
        </a:spcAft>
        <a:defRPr sz="3200">
          <a:solidFill>
            <a:schemeClr val="accent1"/>
          </a:solidFill>
          <a:latin typeface="HelveticaNeueLT Pro 45 Lt"/>
          <a:ea typeface="ＭＳ Ｐゴシック" charset="0"/>
          <a:cs typeface="HelveticaNeueLT Pro 45 Lt"/>
        </a:defRPr>
      </a:lvl1pPr>
      <a:lvl2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2pPr>
      <a:lvl3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3pPr>
      <a:lvl4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4pPr>
      <a:lvl5pPr algn="l" defTabSz="952401" rtl="0" eaLnBrk="0" fontAlgn="base" hangingPunct="0">
        <a:spcBef>
          <a:spcPct val="0"/>
        </a:spcBef>
        <a:spcAft>
          <a:spcPct val="0"/>
        </a:spcAft>
        <a:defRPr sz="3200">
          <a:solidFill>
            <a:schemeClr val="accent1"/>
          </a:solidFill>
          <a:latin typeface="HelveticaNeueLT Pro 45 Lt" charset="0"/>
          <a:ea typeface="ＭＳ Ｐゴシック" charset="0"/>
          <a:cs typeface="HelveticaNeueLT Pro 45 Lt" charset="0"/>
        </a:defRPr>
      </a:lvl5pPr>
      <a:lvl6pPr marL="220576" algn="l" defTabSz="955795" rtl="0" fontAlgn="base">
        <a:spcBef>
          <a:spcPct val="0"/>
        </a:spcBef>
        <a:spcAft>
          <a:spcPct val="0"/>
        </a:spcAft>
        <a:defRPr sz="3300">
          <a:solidFill>
            <a:schemeClr val="accent1"/>
          </a:solidFill>
          <a:latin typeface="Arial" charset="0"/>
        </a:defRPr>
      </a:lvl6pPr>
      <a:lvl7pPr marL="441130" algn="l" defTabSz="955795" rtl="0" fontAlgn="base">
        <a:spcBef>
          <a:spcPct val="0"/>
        </a:spcBef>
        <a:spcAft>
          <a:spcPct val="0"/>
        </a:spcAft>
        <a:defRPr sz="3300">
          <a:solidFill>
            <a:schemeClr val="accent1"/>
          </a:solidFill>
          <a:latin typeface="Arial" charset="0"/>
        </a:defRPr>
      </a:lvl7pPr>
      <a:lvl8pPr marL="661701" algn="l" defTabSz="955795" rtl="0" fontAlgn="base">
        <a:spcBef>
          <a:spcPct val="0"/>
        </a:spcBef>
        <a:spcAft>
          <a:spcPct val="0"/>
        </a:spcAft>
        <a:defRPr sz="3300">
          <a:solidFill>
            <a:schemeClr val="accent1"/>
          </a:solidFill>
          <a:latin typeface="Arial" charset="0"/>
        </a:defRPr>
      </a:lvl8pPr>
      <a:lvl9pPr marL="882278" algn="l" defTabSz="955795" rtl="0" fontAlgn="base">
        <a:spcBef>
          <a:spcPct val="0"/>
        </a:spcBef>
        <a:spcAft>
          <a:spcPct val="0"/>
        </a:spcAft>
        <a:defRPr sz="3300">
          <a:solidFill>
            <a:schemeClr val="accent1"/>
          </a:solidFill>
          <a:latin typeface="Arial" charset="0"/>
        </a:defRPr>
      </a:lvl9pPr>
    </p:titleStyle>
    <p:bodyStyle>
      <a:lvl1pPr marL="353977" indent="-353977" algn="l" defTabSz="952401" rtl="0" eaLnBrk="0" fontAlgn="base" hangingPunct="0">
        <a:spcBef>
          <a:spcPct val="20000"/>
        </a:spcBef>
        <a:spcAft>
          <a:spcPts val="575"/>
        </a:spcAft>
        <a:buClr>
          <a:schemeClr val="accent1"/>
        </a:buClr>
        <a:buSzPct val="120000"/>
        <a:buFont typeface="Arial" charset="0"/>
        <a:buChar char="•"/>
        <a:defRPr sz="2400">
          <a:solidFill>
            <a:schemeClr val="tx1"/>
          </a:solidFill>
          <a:latin typeface="HelveticaNeueLT Pro 45 Lt"/>
          <a:ea typeface="ＭＳ Ｐゴシック" charset="0"/>
          <a:cs typeface="HelveticaNeueLT Pro 45 Lt"/>
        </a:defRPr>
      </a:lvl1pPr>
      <a:lvl2pPr marL="631760" indent="-276197" algn="l" defTabSz="952401" rtl="0" eaLnBrk="0" fontAlgn="base" hangingPunct="0">
        <a:spcBef>
          <a:spcPct val="20000"/>
        </a:spcBef>
        <a:spcAft>
          <a:spcPts val="575"/>
        </a:spcAft>
        <a:buClr>
          <a:schemeClr val="accent1"/>
        </a:buClr>
        <a:buSzPct val="100000"/>
        <a:buFont typeface="Arial" charset="0"/>
        <a:buChar char="•"/>
        <a:defRPr sz="2200">
          <a:solidFill>
            <a:schemeClr val="tx1"/>
          </a:solidFill>
          <a:latin typeface="HelveticaNeueLT Pro 45 Lt"/>
          <a:ea typeface="ＭＳ Ｐゴシック" charset="0"/>
          <a:cs typeface="HelveticaNeueLT Pro 45 Lt"/>
        </a:defRPr>
      </a:lvl2pPr>
      <a:lvl3pPr marL="895257" indent="-234925" algn="l" defTabSz="952401" rtl="0" eaLnBrk="0" fontAlgn="base" hangingPunct="0">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3pPr>
      <a:lvl4pPr marL="1147644" indent="-234925" algn="l" defTabSz="952401" rtl="0" eaLnBrk="0" fontAlgn="base" hangingPunct="0">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4pPr>
      <a:lvl5pPr marL="1400030" indent="-234925" algn="l" defTabSz="952401" rtl="0" eaLnBrk="0" fontAlgn="base" hangingPunct="0">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5pPr>
      <a:lvl6pPr marL="2371100"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6pPr>
      <a:lvl7pPr marL="2591676"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7pPr>
      <a:lvl8pPr marL="2812230"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8pPr>
      <a:lvl9pPr marL="3032803" indent="-238946" algn="l" defTabSz="955795" rtl="0" fontAlgn="base">
        <a:spcBef>
          <a:spcPct val="20000"/>
        </a:spcBef>
        <a:spcAft>
          <a:spcPct val="0"/>
        </a:spcAft>
        <a:buClr>
          <a:schemeClr val="accent1"/>
        </a:buClr>
        <a:buFont typeface="Times" pitchFamily="48" charset="0"/>
        <a:buChar char="•"/>
        <a:defRPr sz="2100">
          <a:solidFill>
            <a:schemeClr val="tx1"/>
          </a:solidFill>
          <a:latin typeface="+mn-lt"/>
        </a:defRPr>
      </a:lvl9pPr>
    </p:bodyStyle>
    <p:otherStyle>
      <a:defPPr>
        <a:defRPr lang="en-US"/>
      </a:defPPr>
      <a:lvl1pPr marL="0" algn="l" defTabSz="441130" rtl="0" eaLnBrk="1" latinLnBrk="0" hangingPunct="1">
        <a:defRPr sz="800" kern="1200">
          <a:solidFill>
            <a:schemeClr val="tx1"/>
          </a:solidFill>
          <a:latin typeface="+mn-lt"/>
          <a:ea typeface="+mn-ea"/>
          <a:cs typeface="+mn-cs"/>
        </a:defRPr>
      </a:lvl1pPr>
      <a:lvl2pPr marL="220576" algn="l" defTabSz="441130" rtl="0" eaLnBrk="1" latinLnBrk="0" hangingPunct="1">
        <a:defRPr sz="800" kern="1200">
          <a:solidFill>
            <a:schemeClr val="tx1"/>
          </a:solidFill>
          <a:latin typeface="+mn-lt"/>
          <a:ea typeface="+mn-ea"/>
          <a:cs typeface="+mn-cs"/>
        </a:defRPr>
      </a:lvl2pPr>
      <a:lvl3pPr marL="441130" algn="l" defTabSz="441130" rtl="0" eaLnBrk="1" latinLnBrk="0" hangingPunct="1">
        <a:defRPr sz="800" kern="1200">
          <a:solidFill>
            <a:schemeClr val="tx1"/>
          </a:solidFill>
          <a:latin typeface="+mn-lt"/>
          <a:ea typeface="+mn-ea"/>
          <a:cs typeface="+mn-cs"/>
        </a:defRPr>
      </a:lvl3pPr>
      <a:lvl4pPr marL="661701" algn="l" defTabSz="441130" rtl="0" eaLnBrk="1" latinLnBrk="0" hangingPunct="1">
        <a:defRPr sz="800" kern="1200">
          <a:solidFill>
            <a:schemeClr val="tx1"/>
          </a:solidFill>
          <a:latin typeface="+mn-lt"/>
          <a:ea typeface="+mn-ea"/>
          <a:cs typeface="+mn-cs"/>
        </a:defRPr>
      </a:lvl4pPr>
      <a:lvl5pPr marL="882278" algn="l" defTabSz="441130" rtl="0" eaLnBrk="1" latinLnBrk="0" hangingPunct="1">
        <a:defRPr sz="800" kern="1200">
          <a:solidFill>
            <a:schemeClr val="tx1"/>
          </a:solidFill>
          <a:latin typeface="+mn-lt"/>
          <a:ea typeface="+mn-ea"/>
          <a:cs typeface="+mn-cs"/>
        </a:defRPr>
      </a:lvl5pPr>
      <a:lvl6pPr marL="1102829" algn="l" defTabSz="441130" rtl="0" eaLnBrk="1" latinLnBrk="0" hangingPunct="1">
        <a:defRPr sz="800" kern="1200">
          <a:solidFill>
            <a:schemeClr val="tx1"/>
          </a:solidFill>
          <a:latin typeface="+mn-lt"/>
          <a:ea typeface="+mn-ea"/>
          <a:cs typeface="+mn-cs"/>
        </a:defRPr>
      </a:lvl6pPr>
      <a:lvl7pPr marL="1323404" algn="l" defTabSz="441130" rtl="0" eaLnBrk="1" latinLnBrk="0" hangingPunct="1">
        <a:defRPr sz="800" kern="1200">
          <a:solidFill>
            <a:schemeClr val="tx1"/>
          </a:solidFill>
          <a:latin typeface="+mn-lt"/>
          <a:ea typeface="+mn-ea"/>
          <a:cs typeface="+mn-cs"/>
        </a:defRPr>
      </a:lvl7pPr>
      <a:lvl8pPr marL="1543980" algn="l" defTabSz="441130" rtl="0" eaLnBrk="1" latinLnBrk="0" hangingPunct="1">
        <a:defRPr sz="800" kern="1200">
          <a:solidFill>
            <a:schemeClr val="tx1"/>
          </a:solidFill>
          <a:latin typeface="+mn-lt"/>
          <a:ea typeface="+mn-ea"/>
          <a:cs typeface="+mn-cs"/>
        </a:defRPr>
      </a:lvl8pPr>
      <a:lvl9pPr marL="1764550" algn="l" defTabSz="441130"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9"/>
          <p:cNvSpPr>
            <a:spLocks noChangeArrowheads="1"/>
          </p:cNvSpPr>
          <p:nvPr userDrawn="1"/>
        </p:nvSpPr>
        <p:spPr bwMode="auto">
          <a:xfrm flipH="1">
            <a:off x="1920240" y="6364227"/>
            <a:ext cx="5476240" cy="355713"/>
          </a:xfrm>
          <a:prstGeom prst="rect">
            <a:avLst/>
          </a:prstGeom>
          <a:solidFill>
            <a:srgbClr val="0043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4110" tIns="22062" rIns="44110" bIns="22062" anchor="ctr"/>
          <a:lstStyle/>
          <a:p>
            <a:pPr eaLnBrk="0" fontAlgn="auto" hangingPunct="0">
              <a:spcBef>
                <a:spcPts val="0"/>
              </a:spcBef>
              <a:spcAft>
                <a:spcPts val="0"/>
              </a:spcAft>
            </a:pPr>
            <a:endParaRPr lang="en-GB" sz="1800">
              <a:solidFill>
                <a:prstClr val="black"/>
              </a:solidFill>
              <a:latin typeface="Calibri"/>
              <a:ea typeface="+mn-ea"/>
              <a:cs typeface="+mn-cs"/>
            </a:endParaRPr>
          </a:p>
        </p:txBody>
      </p:sp>
      <p:sp>
        <p:nvSpPr>
          <p:cNvPr id="2" name="Title Placeholder 1"/>
          <p:cNvSpPr>
            <a:spLocks noGrp="1"/>
          </p:cNvSpPr>
          <p:nvPr>
            <p:ph type="title"/>
          </p:nvPr>
        </p:nvSpPr>
        <p:spPr>
          <a:xfrm>
            <a:off x="457200" y="274639"/>
            <a:ext cx="8229600" cy="554363"/>
          </a:xfrm>
          <a:prstGeom prst="rect">
            <a:avLst/>
          </a:prstGeom>
        </p:spPr>
        <p:txBody>
          <a:bodyPr vert="horz" lIns="91430" tIns="45715" rIns="91430" bIns="45715" rtlCol="0" anchor="ctr">
            <a:no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de-DE" dirty="0" smtClean="0"/>
              <a:t>Click to edit Master text styles</a:t>
            </a:r>
          </a:p>
          <a:p>
            <a:pPr lvl="1"/>
            <a:r>
              <a:rPr lang="de-DE" dirty="0" smtClean="0"/>
              <a:t>Second level</a:t>
            </a:r>
          </a:p>
          <a:p>
            <a:pPr lvl="2"/>
            <a:r>
              <a:rPr lang="de-DE" dirty="0" smtClean="0"/>
              <a:t>Third level</a:t>
            </a:r>
          </a:p>
          <a:p>
            <a:pPr lvl="3"/>
            <a:r>
              <a:rPr lang="de-DE" dirty="0" smtClean="0"/>
              <a:t>Fourth level</a:t>
            </a:r>
          </a:p>
          <a:p>
            <a:pPr lvl="4"/>
            <a:r>
              <a:rPr lang="de-DE" dirty="0" smtClean="0"/>
              <a:t>Fifth level</a:t>
            </a:r>
            <a:endParaRPr lang="de-DE" dirty="0"/>
          </a:p>
        </p:txBody>
      </p:sp>
      <p:pic>
        <p:nvPicPr>
          <p:cNvPr id="7" name="Picture 6" descr="EMBL_logo.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21023" y="6253629"/>
            <a:ext cx="1294315" cy="548619"/>
          </a:xfrm>
          <a:prstGeom prst="rect">
            <a:avLst/>
          </a:prstGeom>
        </p:spPr>
      </p:pic>
      <p:sp>
        <p:nvSpPr>
          <p:cNvPr id="11" name="TextBox 10"/>
          <p:cNvSpPr txBox="1"/>
          <p:nvPr userDrawn="1"/>
        </p:nvSpPr>
        <p:spPr>
          <a:xfrm>
            <a:off x="2802476" y="6331849"/>
            <a:ext cx="3571974" cy="369332"/>
          </a:xfrm>
          <a:prstGeom prst="rect">
            <a:avLst/>
          </a:prstGeom>
          <a:noFill/>
        </p:spPr>
        <p:txBody>
          <a:bodyPr wrap="none" lIns="91430" tIns="45715" rIns="91430" bIns="45715" rtlCol="0">
            <a:spAutoFit/>
          </a:bodyPr>
          <a:lstStyle/>
          <a:p>
            <a:pPr fontAlgn="auto">
              <a:spcBef>
                <a:spcPts val="0"/>
              </a:spcBef>
              <a:spcAft>
                <a:spcPts val="0"/>
              </a:spcAft>
            </a:pPr>
            <a:r>
              <a:rPr lang="en-US" sz="1800" dirty="0" smtClean="0">
                <a:solidFill>
                  <a:prstClr val="white"/>
                </a:solidFill>
                <a:latin typeface="Arial"/>
                <a:ea typeface="+mn-ea"/>
                <a:cs typeface="Arial"/>
              </a:rPr>
              <a:t>European Bioinformatics Institute</a:t>
            </a:r>
            <a:endParaRPr lang="en-US" sz="1800" dirty="0">
              <a:solidFill>
                <a:prstClr val="white"/>
              </a:solidFill>
              <a:latin typeface="Arial"/>
              <a:ea typeface="+mn-ea"/>
              <a:cs typeface="Arial"/>
            </a:endParaRPr>
          </a:p>
        </p:txBody>
      </p:sp>
    </p:spTree>
    <p:extLst>
      <p:ext uri="{BB962C8B-B14F-4D97-AF65-F5344CB8AC3E}">
        <p14:creationId xmlns:p14="http://schemas.microsoft.com/office/powerpoint/2010/main" val="8667036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96" r:id="rId6"/>
    <p:sldLayoutId id="2147483806" r:id="rId7"/>
  </p:sldLayoutIdLst>
  <p:txStyles>
    <p:titleStyle>
      <a:lvl1pPr algn="ctr" defTabSz="457153" rtl="0" eaLnBrk="1" latinLnBrk="0" hangingPunct="1">
        <a:spcBef>
          <a:spcPct val="0"/>
        </a:spcBef>
        <a:buNone/>
        <a:defRPr sz="3200" kern="1200">
          <a:solidFill>
            <a:schemeClr val="tx1"/>
          </a:solidFill>
          <a:latin typeface="Helvetica Neue"/>
          <a:ea typeface="+mj-ea"/>
          <a:cs typeface="Helvetica Neue"/>
        </a:defRPr>
      </a:lvl1pPr>
    </p:titleStyle>
    <p:bodyStyle>
      <a:lvl1pPr marL="342865" indent="-342865" algn="l" defTabSz="457153"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873" indent="-285720" algn="l" defTabSz="457153" rtl="0" eaLnBrk="1" latinLnBrk="0" hangingPunct="1">
        <a:spcBef>
          <a:spcPct val="20000"/>
        </a:spcBef>
        <a:buFont typeface="Arial"/>
        <a:buChar char="–"/>
        <a:defRPr sz="2000" kern="1200">
          <a:solidFill>
            <a:schemeClr val="tx1"/>
          </a:solidFill>
          <a:latin typeface="Helvetica Neue"/>
          <a:ea typeface="+mn-ea"/>
          <a:cs typeface="Helvetica Neue"/>
        </a:defRPr>
      </a:lvl2pPr>
      <a:lvl3pPr marL="1142882" indent="-228577" algn="l" defTabSz="457153" rtl="0" eaLnBrk="1" latinLnBrk="0" hangingPunct="1">
        <a:spcBef>
          <a:spcPct val="20000"/>
        </a:spcBef>
        <a:buFont typeface="Arial"/>
        <a:buChar char="•"/>
        <a:defRPr sz="1800" kern="1200">
          <a:solidFill>
            <a:schemeClr val="tx1"/>
          </a:solidFill>
          <a:latin typeface="Helvetica Neue"/>
          <a:ea typeface="+mn-ea"/>
          <a:cs typeface="Helvetica Neue"/>
        </a:defRPr>
      </a:lvl3pPr>
      <a:lvl4pPr marL="1600034"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4pPr>
      <a:lvl5pPr marL="2057187"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1D6C9BE-BFE3-0243-8EB6-A61B2A99A786}" type="datetimeFigureOut">
              <a:rPr lang="en-US" smtClean="0">
                <a:solidFill>
                  <a:prstClr val="black">
                    <a:tint val="75000"/>
                  </a:prstClr>
                </a:solidFill>
                <a:latin typeface="Calibri"/>
                <a:ea typeface="ヒラギノ角ゴ Pro W3" charset="0"/>
                <a:cs typeface="ヒラギノ角ゴ Pro W3" charset="0"/>
              </a:rPr>
              <a:pPr defTabSz="457200" fontAlgn="auto">
                <a:spcBef>
                  <a:spcPts val="0"/>
                </a:spcBef>
                <a:spcAft>
                  <a:spcPts val="0"/>
                </a:spcAft>
              </a:pPr>
              <a:t>08/10/15</a:t>
            </a:fld>
            <a:endParaRPr lang="en-US">
              <a:solidFill>
                <a:prstClr val="black">
                  <a:tint val="75000"/>
                </a:prstClr>
              </a:solidFill>
              <a:latin typeface="Calibri"/>
              <a:ea typeface="ヒラギノ角ゴ Pro W3" charset="0"/>
              <a:cs typeface="ヒラギノ角ゴ Pro W3"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ヒラギノ角ゴ Pro W3" charset="0"/>
              <a:cs typeface="ヒラギノ角ゴ Pro W3"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DDA4CF8-7B86-C54F-8798-A697F126885F}" type="slidenum">
              <a:rPr lang="en-US" smtClean="0">
                <a:solidFill>
                  <a:prstClr val="black">
                    <a:tint val="75000"/>
                  </a:prstClr>
                </a:solidFill>
                <a:latin typeface="Calibri"/>
                <a:ea typeface="ヒラギノ角ゴ Pro W3" charset="0"/>
                <a:cs typeface="ヒラギノ角ゴ Pro W3" charset="0"/>
              </a:rPr>
              <a:pPr defTabSz="457200" fontAlgn="auto">
                <a:spcBef>
                  <a:spcPts val="0"/>
                </a:spcBef>
                <a:spcAft>
                  <a:spcPts val="0"/>
                </a:spcAft>
              </a:pPr>
              <a:t>‹#›</a:t>
            </a:fld>
            <a:endParaRPr lang="en-US">
              <a:solidFill>
                <a:prstClr val="black">
                  <a:tint val="75000"/>
                </a:prstClr>
              </a:solidFill>
              <a:latin typeface="Calibri"/>
              <a:ea typeface="ヒラギノ角ゴ Pro W3" charset="0"/>
              <a:cs typeface="ヒラギノ角ゴ Pro W3" charset="0"/>
            </a:endParaRPr>
          </a:p>
        </p:txBody>
      </p:sp>
    </p:spTree>
    <p:extLst>
      <p:ext uri="{BB962C8B-B14F-4D97-AF65-F5344CB8AC3E}">
        <p14:creationId xmlns:p14="http://schemas.microsoft.com/office/powerpoint/2010/main" val="40721790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9"/>
          <p:cNvSpPr>
            <a:spLocks noChangeArrowheads="1"/>
          </p:cNvSpPr>
          <p:nvPr userDrawn="1"/>
        </p:nvSpPr>
        <p:spPr bwMode="auto">
          <a:xfrm flipH="1">
            <a:off x="1920240" y="6364227"/>
            <a:ext cx="5476240" cy="355713"/>
          </a:xfrm>
          <a:prstGeom prst="rect">
            <a:avLst/>
          </a:prstGeom>
          <a:solidFill>
            <a:srgbClr val="0043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4110" tIns="22062" rIns="44110" bIns="22062" anchor="ctr"/>
          <a:lstStyle/>
          <a:p>
            <a:pPr eaLnBrk="0" fontAlgn="auto" hangingPunct="0">
              <a:spcBef>
                <a:spcPts val="0"/>
              </a:spcBef>
              <a:spcAft>
                <a:spcPts val="0"/>
              </a:spcAft>
            </a:pPr>
            <a:endParaRPr lang="en-GB" sz="1800">
              <a:solidFill>
                <a:prstClr val="black"/>
              </a:solidFill>
              <a:latin typeface="Calibri"/>
            </a:endParaRPr>
          </a:p>
        </p:txBody>
      </p:sp>
      <p:sp>
        <p:nvSpPr>
          <p:cNvPr id="2" name="Title Placeholder 1"/>
          <p:cNvSpPr>
            <a:spLocks noGrp="1"/>
          </p:cNvSpPr>
          <p:nvPr>
            <p:ph type="title"/>
          </p:nvPr>
        </p:nvSpPr>
        <p:spPr>
          <a:xfrm>
            <a:off x="457200" y="274639"/>
            <a:ext cx="8229600" cy="554363"/>
          </a:xfrm>
          <a:prstGeom prst="rect">
            <a:avLst/>
          </a:prstGeom>
        </p:spPr>
        <p:txBody>
          <a:bodyPr vert="horz" lIns="91430" tIns="45715" rIns="91430" bIns="45715" rtlCol="0" anchor="ctr">
            <a:no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de-DE" dirty="0" smtClean="0"/>
              <a:t>Click to edit Master text styles</a:t>
            </a:r>
          </a:p>
          <a:p>
            <a:pPr lvl="1"/>
            <a:r>
              <a:rPr lang="de-DE" dirty="0" smtClean="0"/>
              <a:t>Second level</a:t>
            </a:r>
          </a:p>
          <a:p>
            <a:pPr lvl="2"/>
            <a:r>
              <a:rPr lang="de-DE" dirty="0" smtClean="0"/>
              <a:t>Third level</a:t>
            </a:r>
          </a:p>
          <a:p>
            <a:pPr lvl="3"/>
            <a:r>
              <a:rPr lang="de-DE" dirty="0" smtClean="0"/>
              <a:t>Fourth level</a:t>
            </a:r>
          </a:p>
          <a:p>
            <a:pPr lvl="4"/>
            <a:r>
              <a:rPr lang="de-DE" dirty="0" smtClean="0"/>
              <a:t>Fifth level</a:t>
            </a:r>
            <a:endParaRPr lang="de-DE" dirty="0"/>
          </a:p>
        </p:txBody>
      </p:sp>
      <p:pic>
        <p:nvPicPr>
          <p:cNvPr id="7" name="Picture 6" descr="EMBL_logo.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21023" y="6253629"/>
            <a:ext cx="1294315" cy="548619"/>
          </a:xfrm>
          <a:prstGeom prst="rect">
            <a:avLst/>
          </a:prstGeom>
        </p:spPr>
      </p:pic>
      <p:sp>
        <p:nvSpPr>
          <p:cNvPr id="11" name="TextBox 10"/>
          <p:cNvSpPr txBox="1"/>
          <p:nvPr userDrawn="1"/>
        </p:nvSpPr>
        <p:spPr>
          <a:xfrm>
            <a:off x="2802476" y="6331849"/>
            <a:ext cx="3571974" cy="369332"/>
          </a:xfrm>
          <a:prstGeom prst="rect">
            <a:avLst/>
          </a:prstGeom>
          <a:noFill/>
        </p:spPr>
        <p:txBody>
          <a:bodyPr wrap="none" lIns="91430" tIns="45715" rIns="91430" bIns="45715" rtlCol="0">
            <a:spAutoFit/>
          </a:bodyPr>
          <a:lstStyle/>
          <a:p>
            <a:pPr fontAlgn="auto">
              <a:spcBef>
                <a:spcPts val="0"/>
              </a:spcBef>
              <a:spcAft>
                <a:spcPts val="0"/>
              </a:spcAft>
            </a:pPr>
            <a:r>
              <a:rPr lang="en-US" sz="1800" dirty="0">
                <a:solidFill>
                  <a:prstClr val="white"/>
                </a:solidFill>
                <a:latin typeface="Arial"/>
                <a:cs typeface="Arial"/>
              </a:rPr>
              <a:t>European Bioinformatics Institute</a:t>
            </a:r>
          </a:p>
        </p:txBody>
      </p:sp>
    </p:spTree>
    <p:extLst>
      <p:ext uri="{BB962C8B-B14F-4D97-AF65-F5344CB8AC3E}">
        <p14:creationId xmlns:p14="http://schemas.microsoft.com/office/powerpoint/2010/main" val="406332679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Lst>
  <p:txStyles>
    <p:titleStyle>
      <a:lvl1pPr algn="ctr" defTabSz="457153" rtl="0" eaLnBrk="1" latinLnBrk="0" hangingPunct="1">
        <a:spcBef>
          <a:spcPct val="0"/>
        </a:spcBef>
        <a:buNone/>
        <a:defRPr sz="3200" kern="1200">
          <a:solidFill>
            <a:schemeClr val="tx1"/>
          </a:solidFill>
          <a:latin typeface="Helvetica Neue"/>
          <a:ea typeface="+mj-ea"/>
          <a:cs typeface="Helvetica Neue"/>
        </a:defRPr>
      </a:lvl1pPr>
    </p:titleStyle>
    <p:bodyStyle>
      <a:lvl1pPr marL="342865" indent="-342865" algn="l" defTabSz="457153"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873" indent="-285720" algn="l" defTabSz="457153" rtl="0" eaLnBrk="1" latinLnBrk="0" hangingPunct="1">
        <a:spcBef>
          <a:spcPct val="20000"/>
        </a:spcBef>
        <a:buFont typeface="Arial"/>
        <a:buChar char="–"/>
        <a:defRPr sz="2000" kern="1200">
          <a:solidFill>
            <a:schemeClr val="tx1"/>
          </a:solidFill>
          <a:latin typeface="Helvetica Neue"/>
          <a:ea typeface="+mn-ea"/>
          <a:cs typeface="Helvetica Neue"/>
        </a:defRPr>
      </a:lvl2pPr>
      <a:lvl3pPr marL="1142882" indent="-228577" algn="l" defTabSz="457153" rtl="0" eaLnBrk="1" latinLnBrk="0" hangingPunct="1">
        <a:spcBef>
          <a:spcPct val="20000"/>
        </a:spcBef>
        <a:buFont typeface="Arial"/>
        <a:buChar char="•"/>
        <a:defRPr sz="1800" kern="1200">
          <a:solidFill>
            <a:schemeClr val="tx1"/>
          </a:solidFill>
          <a:latin typeface="Helvetica Neue"/>
          <a:ea typeface="+mn-ea"/>
          <a:cs typeface="Helvetica Neue"/>
        </a:defRPr>
      </a:lvl3pPr>
      <a:lvl4pPr marL="1600034"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4pPr>
      <a:lvl5pPr marL="2057187"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9"/>
          <p:cNvSpPr>
            <a:spLocks noChangeArrowheads="1"/>
          </p:cNvSpPr>
          <p:nvPr userDrawn="1"/>
        </p:nvSpPr>
        <p:spPr bwMode="auto">
          <a:xfrm flipH="1">
            <a:off x="1920240" y="6364227"/>
            <a:ext cx="5476240" cy="355713"/>
          </a:xfrm>
          <a:prstGeom prst="rect">
            <a:avLst/>
          </a:prstGeom>
          <a:solidFill>
            <a:srgbClr val="0043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4110" tIns="22062" rIns="44110" bIns="22062" anchor="ctr"/>
          <a:lstStyle/>
          <a:p>
            <a:pPr eaLnBrk="0" fontAlgn="auto" hangingPunct="0">
              <a:spcBef>
                <a:spcPts val="0"/>
              </a:spcBef>
              <a:spcAft>
                <a:spcPts val="0"/>
              </a:spcAft>
            </a:pPr>
            <a:endParaRPr lang="en-GB" sz="1800">
              <a:solidFill>
                <a:prstClr val="black"/>
              </a:solidFill>
              <a:latin typeface="Calibri"/>
            </a:endParaRPr>
          </a:p>
        </p:txBody>
      </p:sp>
      <p:sp>
        <p:nvSpPr>
          <p:cNvPr id="2" name="Title Placeholder 1"/>
          <p:cNvSpPr>
            <a:spLocks noGrp="1"/>
          </p:cNvSpPr>
          <p:nvPr>
            <p:ph type="title"/>
          </p:nvPr>
        </p:nvSpPr>
        <p:spPr>
          <a:xfrm>
            <a:off x="457200" y="274639"/>
            <a:ext cx="8229600" cy="554363"/>
          </a:xfrm>
          <a:prstGeom prst="rect">
            <a:avLst/>
          </a:prstGeom>
        </p:spPr>
        <p:txBody>
          <a:bodyPr vert="horz" lIns="91430" tIns="45715" rIns="91430" bIns="45715" rtlCol="0" anchor="ctr">
            <a:no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de-DE" dirty="0" smtClean="0"/>
              <a:t>Click to edit Master text styles</a:t>
            </a:r>
          </a:p>
          <a:p>
            <a:pPr lvl="1"/>
            <a:r>
              <a:rPr lang="de-DE" dirty="0" smtClean="0"/>
              <a:t>Second level</a:t>
            </a:r>
          </a:p>
          <a:p>
            <a:pPr lvl="2"/>
            <a:r>
              <a:rPr lang="de-DE" dirty="0" smtClean="0"/>
              <a:t>Third level</a:t>
            </a:r>
          </a:p>
          <a:p>
            <a:pPr lvl="3"/>
            <a:r>
              <a:rPr lang="de-DE" dirty="0" smtClean="0"/>
              <a:t>Fourth level</a:t>
            </a:r>
          </a:p>
          <a:p>
            <a:pPr lvl="4"/>
            <a:r>
              <a:rPr lang="de-DE" dirty="0" smtClean="0"/>
              <a:t>Fifth level</a:t>
            </a:r>
            <a:endParaRPr lang="de-DE" dirty="0"/>
          </a:p>
        </p:txBody>
      </p:sp>
      <p:pic>
        <p:nvPicPr>
          <p:cNvPr id="7" name="Picture 6" descr="EMBL_logo.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21023" y="6253629"/>
            <a:ext cx="1294315" cy="548619"/>
          </a:xfrm>
          <a:prstGeom prst="rect">
            <a:avLst/>
          </a:prstGeom>
        </p:spPr>
      </p:pic>
      <p:sp>
        <p:nvSpPr>
          <p:cNvPr id="11" name="TextBox 10"/>
          <p:cNvSpPr txBox="1"/>
          <p:nvPr userDrawn="1"/>
        </p:nvSpPr>
        <p:spPr>
          <a:xfrm>
            <a:off x="2802476" y="6331849"/>
            <a:ext cx="3571974" cy="369332"/>
          </a:xfrm>
          <a:prstGeom prst="rect">
            <a:avLst/>
          </a:prstGeom>
          <a:noFill/>
        </p:spPr>
        <p:txBody>
          <a:bodyPr wrap="none" lIns="91430" tIns="45715" rIns="91430" bIns="45715" rtlCol="0">
            <a:spAutoFit/>
          </a:bodyPr>
          <a:lstStyle/>
          <a:p>
            <a:pPr fontAlgn="auto">
              <a:spcBef>
                <a:spcPts val="0"/>
              </a:spcBef>
              <a:spcAft>
                <a:spcPts val="0"/>
              </a:spcAft>
            </a:pPr>
            <a:r>
              <a:rPr lang="en-US" sz="1800" dirty="0" smtClean="0">
                <a:solidFill>
                  <a:prstClr val="white"/>
                </a:solidFill>
                <a:latin typeface="Arial"/>
                <a:cs typeface="Arial"/>
              </a:rPr>
              <a:t>European Bioinformatics Institute</a:t>
            </a:r>
            <a:endParaRPr lang="en-US" sz="1800" dirty="0">
              <a:solidFill>
                <a:prstClr val="white"/>
              </a:solidFill>
              <a:latin typeface="Arial"/>
              <a:cs typeface="Arial"/>
            </a:endParaRPr>
          </a:p>
        </p:txBody>
      </p:sp>
    </p:spTree>
    <p:extLst>
      <p:ext uri="{BB962C8B-B14F-4D97-AF65-F5344CB8AC3E}">
        <p14:creationId xmlns:p14="http://schemas.microsoft.com/office/powerpoint/2010/main" val="358447494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txStyles>
    <p:titleStyle>
      <a:lvl1pPr algn="ctr" defTabSz="457153" rtl="0" eaLnBrk="1" latinLnBrk="0" hangingPunct="1">
        <a:spcBef>
          <a:spcPct val="0"/>
        </a:spcBef>
        <a:buNone/>
        <a:defRPr sz="3200" kern="1200">
          <a:solidFill>
            <a:schemeClr val="tx1"/>
          </a:solidFill>
          <a:latin typeface="Helvetica Neue"/>
          <a:ea typeface="+mj-ea"/>
          <a:cs typeface="Helvetica Neue"/>
        </a:defRPr>
      </a:lvl1pPr>
    </p:titleStyle>
    <p:bodyStyle>
      <a:lvl1pPr marL="342865" indent="-342865" algn="l" defTabSz="457153"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873" indent="-285720" algn="l" defTabSz="457153" rtl="0" eaLnBrk="1" latinLnBrk="0" hangingPunct="1">
        <a:spcBef>
          <a:spcPct val="20000"/>
        </a:spcBef>
        <a:buFont typeface="Arial"/>
        <a:buChar char="–"/>
        <a:defRPr sz="2000" kern="1200">
          <a:solidFill>
            <a:schemeClr val="tx1"/>
          </a:solidFill>
          <a:latin typeface="Helvetica Neue"/>
          <a:ea typeface="+mn-ea"/>
          <a:cs typeface="Helvetica Neue"/>
        </a:defRPr>
      </a:lvl2pPr>
      <a:lvl3pPr marL="1142882" indent="-228577" algn="l" defTabSz="457153" rtl="0" eaLnBrk="1" latinLnBrk="0" hangingPunct="1">
        <a:spcBef>
          <a:spcPct val="20000"/>
        </a:spcBef>
        <a:buFont typeface="Arial"/>
        <a:buChar char="•"/>
        <a:defRPr sz="1800" kern="1200">
          <a:solidFill>
            <a:schemeClr val="tx1"/>
          </a:solidFill>
          <a:latin typeface="Helvetica Neue"/>
          <a:ea typeface="+mn-ea"/>
          <a:cs typeface="Helvetica Neue"/>
        </a:defRPr>
      </a:lvl3pPr>
      <a:lvl4pPr marL="1600034"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4pPr>
      <a:lvl5pPr marL="2057187"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png"/><Relationship Id="rId1" Type="http://schemas.openxmlformats.org/officeDocument/2006/relationships/slideLayout" Target="../slideLayouts/slideLayout17.xml"/><Relationship Id="rId2"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jpg"/><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jpg"/><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0.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5" Type="http://schemas.openxmlformats.org/officeDocument/2006/relationships/image" Target="../media/image47.png"/><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1" Type="http://schemas.openxmlformats.org/officeDocument/2006/relationships/slideLayout" Target="../slideLayouts/slideLayout15.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g"/><Relationship Id="rId7"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emf"/><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533401" y="2937621"/>
            <a:ext cx="6400800" cy="610284"/>
          </a:xfrm>
        </p:spPr>
        <p:txBody>
          <a:bodyPr/>
          <a:lstStyle/>
          <a:p>
            <a:pPr>
              <a:spcAft>
                <a:spcPts val="0"/>
              </a:spcAft>
            </a:pPr>
            <a:r>
              <a:rPr lang="en-US" dirty="0" smtClean="0"/>
              <a:t>Paul Flicek</a:t>
            </a:r>
          </a:p>
          <a:p>
            <a:pPr>
              <a:spcAft>
                <a:spcPts val="0"/>
              </a:spcAft>
            </a:pPr>
            <a:r>
              <a:rPr lang="en-US" sz="2000" dirty="0"/>
              <a:t>Vertebrate Genomics, European Bioinformatics Institute</a:t>
            </a:r>
          </a:p>
          <a:p>
            <a:pPr>
              <a:spcAft>
                <a:spcPts val="0"/>
              </a:spcAft>
            </a:pPr>
            <a:r>
              <a:rPr lang="en-US" sz="2000" dirty="0"/>
              <a:t>European Molecular Biology Laboratory</a:t>
            </a:r>
          </a:p>
          <a:p>
            <a:pPr>
              <a:spcAft>
                <a:spcPts val="0"/>
              </a:spcAft>
            </a:pPr>
            <a:r>
              <a:rPr lang="en-US" sz="2000" dirty="0" err="1"/>
              <a:t>Wellcome</a:t>
            </a:r>
            <a:r>
              <a:rPr lang="en-US" sz="2000" dirty="0"/>
              <a:t> Trust Sanger Institute</a:t>
            </a:r>
          </a:p>
          <a:p>
            <a:r>
              <a:rPr lang="en-US" sz="2000" dirty="0"/>
              <a:t> </a:t>
            </a:r>
          </a:p>
        </p:txBody>
      </p:sp>
      <p:sp>
        <p:nvSpPr>
          <p:cNvPr id="6146" name="Title 4"/>
          <p:cNvSpPr>
            <a:spLocks noGrp="1"/>
          </p:cNvSpPr>
          <p:nvPr>
            <p:ph type="ctrTitle"/>
          </p:nvPr>
        </p:nvSpPr>
        <p:spPr/>
        <p:txBody>
          <a:bodyPr/>
          <a:lstStyle/>
          <a:p>
            <a:r>
              <a:rPr lang="en-US" sz="3200" dirty="0" smtClean="0">
                <a:latin typeface="Arial" charset="0"/>
                <a:cs typeface="ＭＳ Ｐゴシック" charset="0"/>
              </a:rPr>
              <a:t>Data infrastructure for analysis and discovery</a:t>
            </a:r>
            <a:endParaRPr lang="en-US" sz="3200" dirty="0">
              <a:latin typeface="Arial" charset="0"/>
              <a:cs typeface="ＭＳ Ｐゴシック" charset="0"/>
            </a:endParaRPr>
          </a:p>
        </p:txBody>
      </p:sp>
      <p:pic>
        <p:nvPicPr>
          <p:cNvPr id="6" name="Picture 5" descr="Campus-Panorama_782x142px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9274"/>
            <a:ext cx="9144000" cy="1660419"/>
          </a:xfrm>
          <a:prstGeom prst="rect">
            <a:avLst/>
          </a:prstGeom>
        </p:spPr>
      </p:pic>
    </p:spTree>
    <p:extLst>
      <p:ext uri="{BB962C8B-B14F-4D97-AF65-F5344CB8AC3E}">
        <p14:creationId xmlns:p14="http://schemas.microsoft.com/office/powerpoint/2010/main" val="695960327"/>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Informatics is Infrastructure: </a:t>
            </a:r>
            <a:br>
              <a:rPr lang="en-US" sz="3600" dirty="0" smtClean="0"/>
            </a:br>
            <a:r>
              <a:rPr lang="en-US" sz="3600" dirty="0" smtClean="0"/>
              <a:t/>
            </a:r>
            <a:br>
              <a:rPr lang="en-US" sz="3600" dirty="0" smtClean="0"/>
            </a:br>
            <a:r>
              <a:rPr lang="en-US" sz="3600" dirty="0" smtClean="0"/>
              <a:t>Data </a:t>
            </a:r>
            <a:r>
              <a:rPr lang="en-US" sz="3600" dirty="0" smtClean="0"/>
              <a:t>Archives and Standards</a:t>
            </a:r>
            <a:r>
              <a:rPr lang="en-US" sz="3600" dirty="0" smtClean="0"/>
              <a:t/>
            </a:r>
            <a:br>
              <a:rPr lang="en-US" sz="3600" dirty="0" smtClean="0"/>
            </a:br>
            <a:r>
              <a:rPr lang="en-US" sz="3600" dirty="0" smtClean="0"/>
              <a:t>Data Coordination and Analysis</a:t>
            </a:r>
            <a:br>
              <a:rPr lang="en-US" sz="3600" dirty="0" smtClean="0"/>
            </a:br>
            <a:r>
              <a:rPr lang="en-US" sz="3600" dirty="0" smtClean="0"/>
              <a:t>Expectations and Ambition</a:t>
            </a:r>
            <a:endParaRPr lang="en-US" sz="3600" dirty="0"/>
          </a:p>
        </p:txBody>
      </p:sp>
    </p:spTree>
    <p:extLst>
      <p:ext uri="{BB962C8B-B14F-4D97-AF65-F5344CB8AC3E}">
        <p14:creationId xmlns:p14="http://schemas.microsoft.com/office/powerpoint/2010/main" val="57464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33350"/>
            <a:ext cx="8153400" cy="762000"/>
          </a:xfrm>
        </p:spPr>
        <p:txBody>
          <a:bodyPr/>
          <a:lstStyle/>
          <a:p>
            <a:r>
              <a:rPr lang="en-GB" sz="2800" dirty="0" smtClean="0"/>
              <a:t>Data growth</a:t>
            </a:r>
            <a:endParaRPr lang="en-GB" sz="2800" dirty="0"/>
          </a:p>
        </p:txBody>
      </p:sp>
      <p:graphicFrame>
        <p:nvGraphicFramePr>
          <p:cNvPr id="5" name="Chart 4"/>
          <p:cNvGraphicFramePr>
            <a:graphicFrameLocks/>
          </p:cNvGraphicFramePr>
          <p:nvPr>
            <p:extLst>
              <p:ext uri="{D42A27DB-BD31-4B8C-83A1-F6EECF244321}">
                <p14:modId xmlns:p14="http://schemas.microsoft.com/office/powerpoint/2010/main" val="636085097"/>
              </p:ext>
            </p:extLst>
          </p:nvPr>
        </p:nvGraphicFramePr>
        <p:xfrm>
          <a:off x="317814" y="746546"/>
          <a:ext cx="8388036" cy="54338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77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407px-Amanita_muscaria_(fly_agaric).jp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65" y="2692332"/>
            <a:ext cx="1223038" cy="1800000"/>
          </a:xfrm>
          <a:prstGeom prst="rect">
            <a:avLst/>
          </a:prstGeom>
        </p:spPr>
      </p:pic>
      <p:pic>
        <p:nvPicPr>
          <p:cNvPr id="11" name="Picture 10" descr="163px-Amanita_muscaria_(fly_agaric).jpg"/>
          <p:cNvPicPr>
            <a:picLocks noChangeAspect="1"/>
          </p:cNvPicPr>
          <p:nvPr/>
        </p:nvPicPr>
        <p:blipFill rotWithShape="1">
          <a:blip r:embed="rId3">
            <a:extLst>
              <a:ext uri="{28A0092B-C50C-407E-A947-70E740481C1C}">
                <a14:useLocalDpi xmlns:a14="http://schemas.microsoft.com/office/drawing/2010/main" val="0"/>
              </a:ext>
            </a:extLst>
          </a:blip>
          <a:srcRect l="45375" t="46937" r="32550" b="42023"/>
          <a:stretch/>
        </p:blipFill>
        <p:spPr>
          <a:xfrm>
            <a:off x="2057662" y="4402695"/>
            <a:ext cx="1806981" cy="1330561"/>
          </a:xfrm>
          <a:prstGeom prst="rect">
            <a:avLst/>
          </a:prstGeom>
        </p:spPr>
      </p:pic>
      <p:pic>
        <p:nvPicPr>
          <p:cNvPr id="12" name="Picture 11" descr="407px-Amanita_muscaria_(fly_agaric).jpg"/>
          <p:cNvPicPr>
            <a:picLocks noChangeAspect="1"/>
          </p:cNvPicPr>
          <p:nvPr/>
        </p:nvPicPr>
        <p:blipFill rotWithShape="1">
          <a:blip r:embed="rId2">
            <a:extLst>
              <a:ext uri="{28A0092B-C50C-407E-A947-70E740481C1C}">
                <a14:useLocalDpi xmlns:a14="http://schemas.microsoft.com/office/drawing/2010/main" val="0"/>
              </a:ext>
            </a:extLst>
          </a:blip>
          <a:srcRect l="45355" t="46937" r="32579" b="42023"/>
          <a:stretch/>
        </p:blipFill>
        <p:spPr>
          <a:xfrm>
            <a:off x="2057662" y="2919734"/>
            <a:ext cx="1806981" cy="1330561"/>
          </a:xfrm>
          <a:prstGeom prst="rect">
            <a:avLst/>
          </a:prstGeom>
        </p:spPr>
      </p:pic>
      <p:pic>
        <p:nvPicPr>
          <p:cNvPr id="13" name="Picture 12" descr="695px-Amanita_muscaria_(fly_agaric).jpg"/>
          <p:cNvPicPr>
            <a:picLocks noChangeAspect="1"/>
          </p:cNvPicPr>
          <p:nvPr/>
        </p:nvPicPr>
        <p:blipFill rotWithShape="1">
          <a:blip r:embed="rId4">
            <a:extLst>
              <a:ext uri="{28A0092B-C50C-407E-A947-70E740481C1C}">
                <a14:useLocalDpi xmlns:a14="http://schemas.microsoft.com/office/drawing/2010/main" val="0"/>
              </a:ext>
            </a:extLst>
          </a:blip>
          <a:srcRect l="45392" t="46937" r="32539" b="42023"/>
          <a:stretch/>
        </p:blipFill>
        <p:spPr>
          <a:xfrm>
            <a:off x="2057662" y="1436773"/>
            <a:ext cx="1806981" cy="1330561"/>
          </a:xfrm>
          <a:prstGeom prst="rect">
            <a:avLst/>
          </a:prstGeom>
        </p:spPr>
      </p:pic>
      <p:cxnSp>
        <p:nvCxnSpPr>
          <p:cNvPr id="18" name="Straight Connector 17"/>
          <p:cNvCxnSpPr/>
          <p:nvPr/>
        </p:nvCxnSpPr>
        <p:spPr>
          <a:xfrm flipV="1">
            <a:off x="1174552" y="1436773"/>
            <a:ext cx="883110" cy="2079248"/>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174552" y="3734987"/>
            <a:ext cx="879678" cy="1967547"/>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972228" y="3503321"/>
            <a:ext cx="201448" cy="218966"/>
          </a:xfrm>
          <a:prstGeom prst="rect">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6" name="Down Arrow 35"/>
          <p:cNvSpPr/>
          <p:nvPr/>
        </p:nvSpPr>
        <p:spPr>
          <a:xfrm>
            <a:off x="2938293" y="2769862"/>
            <a:ext cx="45719" cy="152400"/>
          </a:xfrm>
          <a:prstGeom prst="down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7" name="Down Arrow 36"/>
          <p:cNvSpPr/>
          <p:nvPr/>
        </p:nvSpPr>
        <p:spPr>
          <a:xfrm>
            <a:off x="2938293" y="4252823"/>
            <a:ext cx="45719" cy="152400"/>
          </a:xfrm>
          <a:prstGeom prst="downArrow">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p:txBody>
          <a:bodyPr/>
          <a:lstStyle/>
          <a:p>
            <a:r>
              <a:rPr lang="en-US" dirty="0" smtClean="0"/>
              <a:t>Data compression: horizontal and vertical</a:t>
            </a:r>
            <a:endParaRPr lang="en-US" dirty="0"/>
          </a:p>
        </p:txBody>
      </p:sp>
      <p:sp>
        <p:nvSpPr>
          <p:cNvPr id="4" name="TextBox 3"/>
          <p:cNvSpPr txBox="1"/>
          <p:nvPr/>
        </p:nvSpPr>
        <p:spPr>
          <a:xfrm>
            <a:off x="0" y="5733256"/>
            <a:ext cx="2257584" cy="830997"/>
          </a:xfrm>
          <a:prstGeom prst="rect">
            <a:avLst/>
          </a:prstGeom>
          <a:noFill/>
        </p:spPr>
        <p:txBody>
          <a:bodyPr wrap="square" rtlCol="0">
            <a:spAutoFit/>
          </a:bodyPr>
          <a:lstStyle/>
          <a:p>
            <a:pPr defTabSz="457200" fontAlgn="auto">
              <a:spcBef>
                <a:spcPts val="0"/>
              </a:spcBef>
              <a:spcAft>
                <a:spcPts val="0"/>
              </a:spcAft>
            </a:pPr>
            <a:r>
              <a:rPr lang="en-US" sz="1200" dirty="0">
                <a:solidFill>
                  <a:srgbClr val="000000"/>
                </a:solidFill>
                <a:latin typeface="Calibri"/>
                <a:ea typeface="ＭＳ Ｐゴシック" charset="-128"/>
                <a:cs typeface="+mn-cs"/>
              </a:rPr>
              <a:t>Photograph from </a:t>
            </a:r>
            <a:r>
              <a:rPr lang="en-US" sz="1200" dirty="0" err="1">
                <a:solidFill>
                  <a:srgbClr val="000000"/>
                </a:solidFill>
                <a:latin typeface="Calibri"/>
                <a:ea typeface="ＭＳ Ｐゴシック" charset="-128"/>
                <a:cs typeface="+mn-cs"/>
              </a:rPr>
              <a:t>MichaelMaggs</a:t>
            </a:r>
            <a:r>
              <a:rPr lang="en-US" sz="1200" dirty="0">
                <a:solidFill>
                  <a:srgbClr val="000000"/>
                </a:solidFill>
                <a:latin typeface="Calibri"/>
                <a:ea typeface="ＭＳ Ｐゴシック" charset="-128"/>
                <a:cs typeface="+mn-cs"/>
              </a:rPr>
              <a:t>, http://</a:t>
            </a:r>
            <a:r>
              <a:rPr lang="en-US" sz="1200" dirty="0" err="1">
                <a:solidFill>
                  <a:srgbClr val="000000"/>
                </a:solidFill>
                <a:latin typeface="Calibri"/>
                <a:ea typeface="ＭＳ Ｐゴシック" charset="-128"/>
                <a:cs typeface="+mn-cs"/>
              </a:rPr>
              <a:t>en.wikipedia.org</a:t>
            </a:r>
            <a:r>
              <a:rPr lang="en-US" sz="1200" dirty="0">
                <a:solidFill>
                  <a:srgbClr val="000000"/>
                </a:solidFill>
                <a:latin typeface="Calibri"/>
                <a:ea typeface="ＭＳ Ｐゴシック" charset="-128"/>
                <a:cs typeface="+mn-cs"/>
              </a:rPr>
              <a:t>/wiki/</a:t>
            </a:r>
            <a:r>
              <a:rPr lang="en-US" sz="1200" dirty="0" err="1">
                <a:solidFill>
                  <a:srgbClr val="000000"/>
                </a:solidFill>
                <a:latin typeface="Calibri"/>
                <a:ea typeface="ＭＳ Ｐゴシック" charset="-128"/>
                <a:cs typeface="+mn-cs"/>
              </a:rPr>
              <a:t>File:Amanita_muscaria</a:t>
            </a:r>
            <a:r>
              <a:rPr lang="en-US" sz="1200" dirty="0">
                <a:solidFill>
                  <a:srgbClr val="000000"/>
                </a:solidFill>
                <a:latin typeface="Calibri"/>
                <a:ea typeface="ＭＳ Ｐゴシック" charset="-128"/>
                <a:cs typeface="+mn-cs"/>
              </a:rPr>
              <a:t>_(</a:t>
            </a:r>
            <a:r>
              <a:rPr lang="en-US" sz="1200" dirty="0" err="1">
                <a:solidFill>
                  <a:srgbClr val="000000"/>
                </a:solidFill>
                <a:latin typeface="Calibri"/>
                <a:ea typeface="ＭＳ Ｐゴシック" charset="-128"/>
                <a:cs typeface="+mn-cs"/>
              </a:rPr>
              <a:t>fly_agaric</a:t>
            </a:r>
            <a:r>
              <a:rPr lang="en-US" sz="1200" dirty="0">
                <a:solidFill>
                  <a:srgbClr val="000000"/>
                </a:solidFill>
                <a:latin typeface="Calibri"/>
                <a:ea typeface="ＭＳ Ｐゴシック" charset="-128"/>
                <a:cs typeface="+mn-cs"/>
              </a:rPr>
              <a:t>).JPG</a:t>
            </a:r>
          </a:p>
        </p:txBody>
      </p:sp>
      <p:pic>
        <p:nvPicPr>
          <p:cNvPr id="14" name="Picture 13"/>
          <p:cNvPicPr>
            <a:picLocks noChangeAspect="1"/>
          </p:cNvPicPr>
          <p:nvPr/>
        </p:nvPicPr>
        <p:blipFill rotWithShape="1">
          <a:blip r:embed="rId5"/>
          <a:srcRect l="69375"/>
          <a:stretch/>
        </p:blipFill>
        <p:spPr>
          <a:xfrm>
            <a:off x="5389738" y="3579386"/>
            <a:ext cx="3115994" cy="2628000"/>
          </a:xfrm>
          <a:prstGeom prst="rect">
            <a:avLst/>
          </a:prstGeom>
        </p:spPr>
      </p:pic>
      <p:pic>
        <p:nvPicPr>
          <p:cNvPr id="15" name="Picture 14"/>
          <p:cNvPicPr>
            <a:picLocks noChangeAspect="1"/>
          </p:cNvPicPr>
          <p:nvPr/>
        </p:nvPicPr>
        <p:blipFill rotWithShape="1">
          <a:blip r:embed="rId5"/>
          <a:srcRect r="69514"/>
          <a:stretch/>
        </p:blipFill>
        <p:spPr>
          <a:xfrm>
            <a:off x="4289364" y="829002"/>
            <a:ext cx="3101862" cy="2628000"/>
          </a:xfrm>
          <a:prstGeom prst="rect">
            <a:avLst/>
          </a:prstGeom>
        </p:spPr>
      </p:pic>
      <p:sp>
        <p:nvSpPr>
          <p:cNvPr id="16" name="TextBox 15"/>
          <p:cNvSpPr txBox="1"/>
          <p:nvPr/>
        </p:nvSpPr>
        <p:spPr>
          <a:xfrm>
            <a:off x="7344192" y="886048"/>
            <a:ext cx="1909554" cy="830997"/>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ea typeface="ＭＳ Ｐゴシック" charset="-128"/>
                <a:cs typeface="+mn-cs"/>
              </a:rPr>
              <a:t>Jong-</a:t>
            </a:r>
            <a:r>
              <a:rPr lang="en-US" sz="1200" dirty="0" err="1">
                <a:solidFill>
                  <a:prstClr val="black"/>
                </a:solidFill>
                <a:latin typeface="Calibri"/>
                <a:ea typeface="ＭＳ Ｐゴシック" charset="-128"/>
                <a:cs typeface="+mn-cs"/>
              </a:rPr>
              <a:t>Seok</a:t>
            </a:r>
            <a:r>
              <a:rPr lang="en-US" sz="1200" dirty="0">
                <a:solidFill>
                  <a:prstClr val="black"/>
                </a:solidFill>
                <a:latin typeface="Calibri"/>
                <a:ea typeface="ＭＳ Ｐゴシック" charset="-128"/>
                <a:cs typeface="+mn-cs"/>
              </a:rPr>
              <a:t> Lee et al. (2009), http://</a:t>
            </a:r>
            <a:r>
              <a:rPr lang="en-US" sz="1200" dirty="0" err="1">
                <a:solidFill>
                  <a:prstClr val="black"/>
                </a:solidFill>
                <a:latin typeface="Calibri"/>
                <a:ea typeface="ＭＳ Ｐゴシック" charset="-128"/>
                <a:cs typeface="+mn-cs"/>
              </a:rPr>
              <a:t>mmspg.epfl.ch</a:t>
            </a:r>
            <a:r>
              <a:rPr lang="en-US" sz="1200" dirty="0">
                <a:solidFill>
                  <a:prstClr val="black"/>
                </a:solidFill>
                <a:latin typeface="Calibri"/>
                <a:ea typeface="ＭＳ Ｐゴシック" charset="-128"/>
                <a:cs typeface="+mn-cs"/>
              </a:rPr>
              <a:t>/files/content/sites/</a:t>
            </a:r>
            <a:r>
              <a:rPr lang="en-US" sz="1200" dirty="0" err="1">
                <a:solidFill>
                  <a:prstClr val="black"/>
                </a:solidFill>
                <a:latin typeface="Calibri"/>
                <a:ea typeface="ＭＳ Ｐゴシック" charset="-128"/>
                <a:cs typeface="+mn-cs"/>
              </a:rPr>
              <a:t>mmspl</a:t>
            </a:r>
            <a:r>
              <a:rPr lang="en-US" sz="1200" dirty="0">
                <a:solidFill>
                  <a:prstClr val="black"/>
                </a:solidFill>
                <a:latin typeface="Calibri"/>
                <a:ea typeface="ＭＳ Ｐゴシック" charset="-128"/>
                <a:cs typeface="+mn-cs"/>
              </a:rPr>
              <a:t>/files/shared/</a:t>
            </a:r>
            <a:r>
              <a:rPr lang="en-US" sz="1200" dirty="0" err="1">
                <a:solidFill>
                  <a:prstClr val="black"/>
                </a:solidFill>
                <a:latin typeface="Calibri"/>
                <a:ea typeface="ＭＳ Ｐゴシック" charset="-128"/>
                <a:cs typeface="+mn-cs"/>
              </a:rPr>
              <a:t>lee_icme.pdf</a:t>
            </a:r>
            <a:endParaRPr lang="en-US" sz="1200" dirty="0">
              <a:solidFill>
                <a:prstClr val="black"/>
              </a:solidFill>
              <a:latin typeface="Calibri"/>
              <a:ea typeface="ＭＳ Ｐゴシック" charset="-128"/>
              <a:cs typeface="+mn-cs"/>
            </a:endParaRPr>
          </a:p>
        </p:txBody>
      </p:sp>
    </p:spTree>
    <p:extLst>
      <p:ext uri="{BB962C8B-B14F-4D97-AF65-F5344CB8AC3E}">
        <p14:creationId xmlns:p14="http://schemas.microsoft.com/office/powerpoint/2010/main" val="14012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how many ways can you say “female”?</a:t>
            </a:r>
            <a:endParaRPr lang="en-US" dirty="0"/>
          </a:p>
        </p:txBody>
      </p:sp>
      <p:graphicFrame>
        <p:nvGraphicFramePr>
          <p:cNvPr id="3" name="Table 2"/>
          <p:cNvGraphicFramePr>
            <a:graphicFrameLocks noGrp="1"/>
          </p:cNvGraphicFramePr>
          <p:nvPr>
            <p:extLst/>
          </p:nvPr>
        </p:nvGraphicFramePr>
        <p:xfrm>
          <a:off x="533397" y="1066800"/>
          <a:ext cx="8153402" cy="4525654"/>
        </p:xfrm>
        <a:graphic>
          <a:graphicData uri="http://schemas.openxmlformats.org/drawingml/2006/table">
            <a:tbl>
              <a:tblPr/>
              <a:tblGrid>
                <a:gridCol w="1805520"/>
                <a:gridCol w="2159000"/>
                <a:gridCol w="2328333"/>
                <a:gridCol w="1860549"/>
              </a:tblGrid>
              <a:tr h="305770">
                <a:tc>
                  <a:txBody>
                    <a:bodyPr/>
                    <a:lstStyle/>
                    <a:p>
                      <a:pPr algn="l" fontAlgn="b"/>
                      <a:r>
                        <a:rPr lang="en-US" sz="1200" b="0" i="0" u="none" strike="noStrike" dirty="0">
                          <a:solidFill>
                            <a:srgbClr val="000000"/>
                          </a:solidFill>
                          <a:effectLst/>
                          <a:latin typeface="Calibri"/>
                        </a:rPr>
                        <a:t>18-day pregnant females</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(lactating)</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individual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worker caste (female)</a:t>
                      </a:r>
                    </a:p>
                  </a:txBody>
                  <a:tcPr marL="7129" marR="7129" marT="7129" marB="0" anchor="b">
                    <a:lnL>
                      <a:noFill/>
                    </a:lnL>
                    <a:lnR>
                      <a:noFill/>
                    </a:lnR>
                    <a:lnT>
                      <a:noFill/>
                    </a:lnT>
                    <a:lnB>
                      <a:noFill/>
                    </a:lnB>
                  </a:tcPr>
                </a:tc>
              </a:tr>
              <a:tr h="206068">
                <a:tc>
                  <a:txBody>
                    <a:bodyPr/>
                    <a:lstStyle/>
                    <a:p>
                      <a:pPr algn="l" fontAlgn="b"/>
                      <a:r>
                        <a:rPr lang="en-US" sz="1200" b="0" i="0" u="none" strike="noStrike" dirty="0">
                          <a:solidFill>
                            <a:srgbClr val="000000"/>
                          </a:solidFill>
                          <a:effectLst/>
                          <a:latin typeface="Calibri"/>
                        </a:rPr>
                        <a:t>2 </a:t>
                      </a:r>
                      <a:r>
                        <a:rPr lang="en-US" sz="1200" b="0" i="0" u="none" strike="noStrike" dirty="0" err="1">
                          <a:solidFill>
                            <a:srgbClr val="000000"/>
                          </a:solidFill>
                          <a:effectLst/>
                          <a:latin typeface="Calibri"/>
                        </a:rPr>
                        <a:t>yr</a:t>
                      </a:r>
                      <a:r>
                        <a:rPr lang="en-US" sz="1200" b="0" i="0" u="none" strike="noStrike" dirty="0">
                          <a:solidFill>
                            <a:srgbClr val="000000"/>
                          </a:solidFill>
                          <a:effectLst/>
                          <a:latin typeface="Calibri"/>
                        </a:rPr>
                        <a:t> old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(pregnant)</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lgb*cc females</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sex: female</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400 yr. old female </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(outbred)</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mare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other</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adult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parent</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(worker) </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child</a:t>
                      </a:r>
                    </a:p>
                  </a:txBody>
                  <a:tcPr marL="7129" marR="7129" marT="7129" marB="0" anchor="b">
                    <a:lnL>
                      <a:noFill/>
                    </a:lnL>
                    <a:lnR>
                      <a:noFill/>
                    </a:lnR>
                    <a:lnT>
                      <a:noFill/>
                    </a:lnT>
                    <a:lnB>
                      <a:noFill/>
                    </a:lnB>
                  </a:tcPr>
                </a:tc>
              </a:tr>
              <a:tr h="206068">
                <a:tc>
                  <a:txBody>
                    <a:bodyPr/>
                    <a:lstStyle/>
                    <a:p>
                      <a:pPr algn="l" fontAlgn="b"/>
                      <a:r>
                        <a:rPr lang="en-US" sz="1200" b="0" i="0" u="none" strike="noStrike" dirty="0">
                          <a:solidFill>
                            <a:srgbClr val="000000"/>
                          </a:solidFill>
                          <a:effectLst/>
                          <a:latin typeface="Calibri"/>
                        </a:rPr>
                        <a:t>asexual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plant</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monosex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castrate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with eggs</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ovigerous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3 female</a:t>
                      </a:r>
                    </a:p>
                  </a:txBody>
                  <a:tcPr marL="7129" marR="7129" marT="7129" marB="0" anchor="b">
                    <a:lnL>
                      <a:noFill/>
                    </a:lnL>
                    <a:lnR>
                      <a:noFill/>
                    </a:lnR>
                    <a:lnT>
                      <a:noFill/>
                    </a:lnT>
                    <a:lnB>
                      <a:noFill/>
                    </a:lnB>
                  </a:tcPr>
                </a:tc>
              </a:tr>
              <a:tr h="206068">
                <a:tc>
                  <a:txBody>
                    <a:bodyPr/>
                    <a:lstStyle/>
                    <a:p>
                      <a:pPr algn="l" fontAlgn="b"/>
                      <a:r>
                        <a:rPr lang="en-US" sz="1200" b="0" i="0" u="none" strike="noStrike" dirty="0" err="1">
                          <a:solidFill>
                            <a:srgbClr val="000000"/>
                          </a:solidFill>
                          <a:effectLst/>
                          <a:latin typeface="Calibri"/>
                        </a:rPr>
                        <a:t>cf.female</a:t>
                      </a:r>
                      <a:endParaRPr lang="en-US" sz="1200" b="0" i="0" u="none" strike="noStrike" dirty="0">
                        <a:solidFill>
                          <a:srgbClr val="000000"/>
                        </a:solidFill>
                        <a:effectLst/>
                        <a:latin typeface="Calibri"/>
                      </a:endParaRP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worker</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oviparous sexual females</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(phenotype)</a:t>
                      </a:r>
                    </a:p>
                  </a:txBody>
                  <a:tcPr marL="7129" marR="7129" marT="7129" marB="0" anchor="b">
                    <a:lnL>
                      <a:noFill/>
                    </a:lnL>
                    <a:lnR>
                      <a:noFill/>
                    </a:lnR>
                    <a:lnT>
                      <a:noFill/>
                    </a:lnT>
                    <a:lnB>
                      <a:noFill/>
                    </a:lnB>
                  </a:tcPr>
                </a:tc>
              </a:tr>
              <a:tr h="206068">
                <a:tc>
                  <a:txBody>
                    <a:bodyPr/>
                    <a:lstStyle/>
                    <a:p>
                      <a:pPr algn="l" fontAlgn="b"/>
                      <a:r>
                        <a:rPr lang="en-US" sz="1200" b="0" i="0" u="none" strike="noStrike" dirty="0" err="1">
                          <a:solidFill>
                            <a:srgbClr val="000000"/>
                          </a:solidFill>
                          <a:effectLst/>
                          <a:latin typeface="Calibri"/>
                        </a:rPr>
                        <a:t>cystocarpic</a:t>
                      </a:r>
                      <a:r>
                        <a:rPr lang="en-US" sz="1200" b="0" i="0" u="none" strike="noStrike" dirty="0">
                          <a:solidFill>
                            <a:srgbClr val="000000"/>
                          </a:solidFill>
                          <a:effectLst/>
                          <a:latin typeface="Calibri"/>
                        </a:rPr>
                        <a:t>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6-8 weeks old</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worker bee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mice</a:t>
                      </a:r>
                    </a:p>
                  </a:txBody>
                  <a:tcPr marL="7129" marR="7129" marT="7129" marB="0" anchor="b">
                    <a:lnL>
                      <a:noFill/>
                    </a:lnL>
                    <a:lnR>
                      <a:noFill/>
                    </a:lnR>
                    <a:lnT>
                      <a:noFill/>
                    </a:lnT>
                    <a:lnB>
                      <a:noFill/>
                    </a:lnB>
                  </a:tcPr>
                </a:tc>
              </a:tr>
              <a:tr h="206068">
                <a:tc>
                  <a:txBody>
                    <a:bodyPr/>
                    <a:lstStyle/>
                    <a:p>
                      <a:pPr algn="l" fontAlgn="b"/>
                      <a:r>
                        <a:rPr lang="en-US" sz="1200" b="0" i="0" u="none" strike="noStrike" dirty="0" err="1">
                          <a:solidFill>
                            <a:srgbClr val="000000"/>
                          </a:solidFill>
                          <a:effectLst/>
                          <a:latin typeface="Calibri"/>
                        </a:rPr>
                        <a:t>dikaryon</a:t>
                      </a:r>
                      <a:endParaRPr lang="en-US" sz="1200" b="0" i="0" u="none" strike="noStrike" dirty="0">
                        <a:solidFill>
                          <a:srgbClr val="000000"/>
                        </a:solidFill>
                        <a:effectLst/>
                        <a:latin typeface="Calibri"/>
                      </a:endParaRP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virgin</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enriched</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spayed</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dioecious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worker</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pseudohermaprhoditic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femlale</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diploid female</a:t>
                      </a:r>
                    </a:p>
                  </a:txBody>
                  <a:tcPr marL="7129" marR="7129" marT="7129"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female(</a:t>
                      </a:r>
                      <a:r>
                        <a:rPr lang="en-US" sz="1200" b="0" i="0" u="none" strike="noStrike" dirty="0" err="1">
                          <a:solidFill>
                            <a:srgbClr val="000000"/>
                          </a:solidFill>
                          <a:effectLst/>
                          <a:latin typeface="Calibri"/>
                        </a:rPr>
                        <a:t>gynoecious</a:t>
                      </a:r>
                      <a:r>
                        <a:rPr lang="en-US" sz="1200" b="0" i="0" u="none" strike="noStrike" dirty="0">
                          <a:solidFill>
                            <a:srgbClr val="000000"/>
                          </a:solidFill>
                          <a:effectLst/>
                          <a:latin typeface="Calibri"/>
                        </a:rPr>
                        <a:t>)</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remale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metafemale</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f</a:t>
                      </a:r>
                    </a:p>
                  </a:txBody>
                  <a:tcPr marL="7129" marR="7129" marT="7129" marB="0" anchor="b">
                    <a:lnL>
                      <a:noFill/>
                    </a:lnL>
                    <a:lnR>
                      <a:noFill/>
                    </a:lnR>
                    <a:lnT>
                      <a:noFill/>
                    </a:lnT>
                    <a:lnB>
                      <a:noFill/>
                    </a:lnB>
                  </a:tcPr>
                </a:tc>
                <a:tc>
                  <a:txBody>
                    <a:bodyPr/>
                    <a:lstStyle/>
                    <a:p>
                      <a:pPr algn="l" fontAlgn="b"/>
                      <a:r>
                        <a:rPr lang="en-US" sz="1200" b="0" i="0" u="none" strike="noStrike" dirty="0" err="1">
                          <a:solidFill>
                            <a:srgbClr val="000000"/>
                          </a:solidFill>
                          <a:effectLst/>
                          <a:latin typeface="Calibri"/>
                        </a:rPr>
                        <a:t>femele</a:t>
                      </a:r>
                      <a:endParaRPr lang="en-US" sz="1200" b="0" i="0" u="none" strike="noStrike" dirty="0">
                        <a:solidFill>
                          <a:srgbClr val="000000"/>
                        </a:solidFill>
                        <a:effectLst/>
                        <a:latin typeface="Calibri"/>
                      </a:endParaRP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semi-engorged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sterile female</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famale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pooled</a:t>
                      </a:r>
                    </a:p>
                  </a:txBody>
                  <a:tcPr marL="7129" marR="7129" marT="7129"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sexual oviparous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normal female</a:t>
                      </a:r>
                    </a:p>
                  </a:txBody>
                  <a:tcPr marL="7129" marR="7129" marT="7129" marB="0" anchor="b">
                    <a:lnL>
                      <a:noFill/>
                    </a:lnL>
                    <a:lnR>
                      <a:noFill/>
                    </a:lnR>
                    <a:lnT>
                      <a:noFill/>
                    </a:lnT>
                    <a:lnB>
                      <a:noFill/>
                    </a:lnB>
                  </a:tcPr>
                </a:tc>
              </a:tr>
              <a:tr h="165697">
                <a:tc>
                  <a:txBody>
                    <a:bodyPr/>
                    <a:lstStyle/>
                    <a:p>
                      <a:pPr algn="l" fontAlgn="b"/>
                      <a:r>
                        <a:rPr lang="en-US" sz="1200" b="0" i="0" u="none" strike="noStrike">
                          <a:solidFill>
                            <a:srgbClr val="000000"/>
                          </a:solidFill>
                          <a:effectLst/>
                          <a:latin typeface="Calibri"/>
                        </a:rPr>
                        <a:t>femail</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femalen</a:t>
                      </a:r>
                    </a:p>
                  </a:txBody>
                  <a:tcPr marL="7129" marR="7129" marT="7129"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sterile female worker</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sf</a:t>
                      </a:r>
                    </a:p>
                  </a:txBody>
                  <a:tcPr marL="7129" marR="7129" marT="7129" marB="0" anchor="b">
                    <a:lnL>
                      <a:noFill/>
                    </a:lnL>
                    <a:lnR>
                      <a:noFill/>
                    </a:lnR>
                    <a:lnT>
                      <a:noFill/>
                    </a:lnT>
                    <a:lnB>
                      <a:noFill/>
                    </a:lnB>
                  </a:tcPr>
                </a:tc>
              </a:tr>
              <a:tr h="219105">
                <a:tc>
                  <a:txBody>
                    <a:bodyPr/>
                    <a:lstStyle/>
                    <a:p>
                      <a:pPr algn="l" fontAlgn="b"/>
                      <a:r>
                        <a:rPr lang="en-US" sz="1200" b="0" i="0" u="none" strike="noStrike">
                          <a:solidFill>
                            <a:srgbClr val="000000"/>
                          </a:solidFill>
                          <a:effectLst/>
                          <a:latin typeface="Calibri"/>
                        </a:rPr>
                        <a:t>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females</a:t>
                      </a:r>
                    </a:p>
                  </a:txBody>
                  <a:tcPr marL="7129" marR="7129" marT="7129"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strictly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vitellogenic replete female</a:t>
                      </a:r>
                    </a:p>
                  </a:txBody>
                  <a:tcPr marL="7129" marR="7129" marT="7129" marB="0" anchor="b">
                    <a:lnL>
                      <a:noFill/>
                    </a:lnL>
                    <a:lnR>
                      <a:noFill/>
                    </a:lnR>
                    <a:lnT>
                      <a:noFill/>
                    </a:lnT>
                    <a:lnB>
                      <a:noFill/>
                    </a:lnB>
                  </a:tcPr>
                </a:tc>
              </a:tr>
              <a:tr h="206068">
                <a:tc>
                  <a:txBody>
                    <a:bodyPr/>
                    <a:lstStyle/>
                    <a:p>
                      <a:pPr algn="l" fontAlgn="b"/>
                      <a:r>
                        <a:rPr lang="en-US" sz="1200" b="0" i="0" u="none" strike="noStrike">
                          <a:solidFill>
                            <a:srgbClr val="000000"/>
                          </a:solidFill>
                          <a:effectLst/>
                          <a:latin typeface="Calibri"/>
                        </a:rPr>
                        <a:t>female - worker</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females only</a:t>
                      </a:r>
                    </a:p>
                  </a:txBody>
                  <a:tcPr marL="7129" marR="7129" marT="7129" marB="0" anchor="b">
                    <a:lnL>
                      <a:noFill/>
                    </a:lnL>
                    <a:lnR>
                      <a:noFill/>
                    </a:lnR>
                    <a:lnT>
                      <a:noFill/>
                    </a:lnT>
                    <a:lnB>
                      <a:noFill/>
                    </a:lnB>
                  </a:tcPr>
                </a:tc>
                <a:tc>
                  <a:txBody>
                    <a:bodyPr/>
                    <a:lstStyle/>
                    <a:p>
                      <a:pPr algn="l" fontAlgn="b"/>
                      <a:r>
                        <a:rPr lang="en-US" sz="1200" b="0" i="0" u="none" strike="noStrike" dirty="0" err="1">
                          <a:solidFill>
                            <a:srgbClr val="000000"/>
                          </a:solidFill>
                          <a:effectLst/>
                          <a:latin typeface="Calibri"/>
                        </a:rPr>
                        <a:t>tetraploid</a:t>
                      </a:r>
                      <a:r>
                        <a:rPr lang="en-US" sz="1200" b="0" i="0" u="none" strike="noStrike" dirty="0">
                          <a:solidFill>
                            <a:srgbClr val="000000"/>
                          </a:solidFill>
                          <a:effectLst/>
                          <a:latin typeface="Calibri"/>
                        </a:rPr>
                        <a:t>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worker</a:t>
                      </a:r>
                    </a:p>
                  </a:txBody>
                  <a:tcPr marL="7129" marR="7129" marT="7129" marB="0" anchor="b">
                    <a:lnL>
                      <a:noFill/>
                    </a:lnL>
                    <a:lnR>
                      <a:noFill/>
                    </a:lnR>
                    <a:lnT>
                      <a:noFill/>
                    </a:lnT>
                    <a:lnB>
                      <a:noFill/>
                    </a:lnB>
                  </a:tcPr>
                </a:tc>
              </a:tr>
              <a:tr h="196099">
                <a:tc>
                  <a:txBody>
                    <a:bodyPr/>
                    <a:lstStyle/>
                    <a:p>
                      <a:pPr algn="l" fontAlgn="b"/>
                      <a:r>
                        <a:rPr lang="en-US" sz="1200" b="0" i="0" u="none" strike="noStrike">
                          <a:solidFill>
                            <a:srgbClr val="000000"/>
                          </a:solidFill>
                          <a:effectLst/>
                          <a:latin typeface="Calibri"/>
                        </a:rPr>
                        <a:t>female (alate sexual)</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gynoecious</a:t>
                      </a:r>
                    </a:p>
                  </a:txBody>
                  <a:tcPr marL="7129" marR="7129" marT="7129" marB="0" anchor="b">
                    <a:lnL>
                      <a:noFill/>
                    </a:lnL>
                    <a:lnR>
                      <a:noFill/>
                    </a:lnR>
                    <a:lnT>
                      <a:noFill/>
                    </a:lnT>
                    <a:lnB>
                      <a:noFill/>
                    </a:lnB>
                  </a:tcPr>
                </a:tc>
                <a:tc>
                  <a:txBody>
                    <a:bodyPr/>
                    <a:lstStyle/>
                    <a:p>
                      <a:pPr algn="l" fontAlgn="b"/>
                      <a:r>
                        <a:rPr lang="en-US" sz="1200" b="0" i="0" u="none" strike="noStrike" dirty="0" err="1">
                          <a:solidFill>
                            <a:srgbClr val="000000"/>
                          </a:solidFill>
                          <a:effectLst/>
                          <a:latin typeface="Calibri"/>
                        </a:rPr>
                        <a:t>thelytoky</a:t>
                      </a:r>
                      <a:endParaRPr lang="en-US" sz="1200" b="0" i="0" u="none" strike="noStrike" dirty="0">
                        <a:solidFill>
                          <a:srgbClr val="000000"/>
                        </a:solidFill>
                        <a:effectLst/>
                        <a:latin typeface="Calibri"/>
                      </a:endParaRPr>
                    </a:p>
                  </a:txBody>
                  <a:tcPr marL="7129" marR="7129" marT="7129" marB="0" anchor="b">
                    <a:lnL>
                      <a:noFill/>
                    </a:lnL>
                    <a:lnR>
                      <a:noFill/>
                    </a:lnR>
                    <a:lnT>
                      <a:noFill/>
                    </a:lnT>
                    <a:lnB>
                      <a:noFill/>
                    </a:lnB>
                  </a:tcPr>
                </a:tc>
                <a:tc>
                  <a:txBody>
                    <a:bodyPr/>
                    <a:lstStyle/>
                    <a:p>
                      <a:pPr algn="l" fontAlgn="b"/>
                      <a:r>
                        <a:rPr lang="en-US" sz="1200" b="0" i="0" u="none" strike="noStrike" dirty="0" err="1">
                          <a:solidFill>
                            <a:srgbClr val="000000"/>
                          </a:solidFill>
                          <a:effectLst/>
                          <a:latin typeface="Calibri"/>
                        </a:rPr>
                        <a:t>hexaploid</a:t>
                      </a:r>
                      <a:r>
                        <a:rPr lang="en-US" sz="1200" b="0" i="0" u="none" strike="noStrike" dirty="0">
                          <a:solidFill>
                            <a:srgbClr val="000000"/>
                          </a:solidFill>
                          <a:effectLst/>
                          <a:latin typeface="Calibri"/>
                        </a:rPr>
                        <a:t> female</a:t>
                      </a:r>
                    </a:p>
                  </a:txBody>
                  <a:tcPr marL="7129" marR="7129" marT="7129" marB="0" anchor="b">
                    <a:lnL>
                      <a:noFill/>
                    </a:lnL>
                    <a:lnR>
                      <a:noFill/>
                    </a:lnR>
                    <a:lnT>
                      <a:noFill/>
                    </a:lnT>
                    <a:lnB>
                      <a:noFill/>
                    </a:lnB>
                  </a:tcPr>
                </a:tc>
              </a:tr>
              <a:tr h="130813">
                <a:tc>
                  <a:txBody>
                    <a:bodyPr/>
                    <a:lstStyle/>
                    <a:p>
                      <a:pPr algn="l" fontAlgn="b"/>
                      <a:r>
                        <a:rPr lang="en-US" sz="1200" b="0" i="0" u="none" strike="noStrike">
                          <a:solidFill>
                            <a:srgbClr val="000000"/>
                          </a:solidFill>
                          <a:effectLst/>
                          <a:latin typeface="Calibri"/>
                        </a:rPr>
                        <a:t>female (calf)</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healthy female</a:t>
                      </a:r>
                    </a:p>
                  </a:txBody>
                  <a:tcPr marL="7129" marR="7129" marT="712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female (gynoecious)</a:t>
                      </a:r>
                    </a:p>
                  </a:txBody>
                  <a:tcPr marL="7129" marR="7129" marT="7129" marB="0" anchor="b">
                    <a:lnL>
                      <a:noFill/>
                    </a:lnL>
                    <a:lnR>
                      <a:noFill/>
                    </a:lnR>
                    <a:lnT>
                      <a:noFill/>
                    </a:lnT>
                    <a:lnB>
                      <a:noFill/>
                    </a:lnB>
                  </a:tcPr>
                </a:tc>
                <a:tc>
                  <a:txBody>
                    <a:bodyPr/>
                    <a:lstStyle/>
                    <a:p>
                      <a:pPr algn="l" fontAlgn="b"/>
                      <a:r>
                        <a:rPr lang="en-US" sz="1200" b="0" i="0" u="none" strike="noStrike" dirty="0">
                          <a:solidFill>
                            <a:srgbClr val="000000"/>
                          </a:solidFill>
                          <a:effectLst/>
                          <a:latin typeface="Calibri"/>
                        </a:rPr>
                        <a:t>female (f-o) </a:t>
                      </a:r>
                    </a:p>
                  </a:txBody>
                  <a:tcPr marL="7129" marR="7129" marT="7129" marB="0" anchor="b">
                    <a:lnL>
                      <a:noFill/>
                    </a:lnL>
                    <a:lnR>
                      <a:noFill/>
                    </a:lnR>
                    <a:lnT>
                      <a:noFill/>
                    </a:lnT>
                    <a:lnB>
                      <a:noFill/>
                    </a:lnB>
                  </a:tcPr>
                </a:tc>
              </a:tr>
              <a:tr h="130813">
                <a:tc>
                  <a:txBody>
                    <a:bodyPr/>
                    <a:lstStyle/>
                    <a:p>
                      <a:pPr algn="l" fontAlgn="b"/>
                      <a:r>
                        <a:rPr lang="en-US" sz="1200" b="0" i="0" u="none" strike="noStrike">
                          <a:solidFill>
                            <a:srgbClr val="000000"/>
                          </a:solidFill>
                          <a:effectLst/>
                          <a:latin typeface="Calibri"/>
                        </a:rPr>
                        <a:t>hen</a:t>
                      </a:r>
                    </a:p>
                  </a:txBody>
                  <a:tcPr marL="7129" marR="7129" marT="7129" marB="0" anchor="b">
                    <a:lnL>
                      <a:noFill/>
                    </a:lnL>
                    <a:lnR>
                      <a:noFill/>
                    </a:lnR>
                    <a:lnT>
                      <a:noFill/>
                    </a:lnT>
                    <a:lnB>
                      <a:noFill/>
                    </a:lnB>
                  </a:tcPr>
                </a:tc>
                <a:tc gridSpan="2">
                  <a:txBody>
                    <a:bodyPr/>
                    <a:lstStyle/>
                    <a:p>
                      <a:pPr algn="l" fontAlgn="b"/>
                      <a:r>
                        <a:rPr lang="en-US" sz="1200" b="0" i="0" u="none" strike="noStrike">
                          <a:solidFill>
                            <a:srgbClr val="000000"/>
                          </a:solidFill>
                          <a:effectLst/>
                          <a:latin typeface="Calibri"/>
                        </a:rPr>
                        <a:t>probably female (based on morphology)</a:t>
                      </a:r>
                    </a:p>
                  </a:txBody>
                  <a:tcPr marL="7129" marR="7129" marT="7129"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a:endParaRPr>
                    </a:p>
                  </a:txBody>
                  <a:tcPr marL="7129" marR="7129" marT="7129" marB="0" anchor="b">
                    <a:lnL>
                      <a:noFill/>
                    </a:lnL>
                    <a:lnR>
                      <a:noFill/>
                    </a:lnR>
                    <a:lnT>
                      <a:noFill/>
                    </a:lnT>
                    <a:lnB>
                      <a:noFill/>
                    </a:lnB>
                  </a:tcPr>
                </a:tc>
              </a:tr>
              <a:tr h="405474">
                <a:tc gridSpan="4">
                  <a:txBody>
                    <a:bodyPr/>
                    <a:lstStyle/>
                    <a:p>
                      <a:pPr algn="l" fontAlgn="b"/>
                      <a:r>
                        <a:rPr lang="en-US" sz="1200" b="0" i="0" u="none" strike="noStrike" dirty="0">
                          <a:solidFill>
                            <a:srgbClr val="000000"/>
                          </a:solidFill>
                          <a:effectLst/>
                          <a:latin typeface="Calibri"/>
                        </a:rPr>
                        <a:t>female (note: this sample was originally provided as a \"male\" sample to us and therefore labeled this way in the </a:t>
                      </a:r>
                      <a:r>
                        <a:rPr lang="en-US" sz="1200" b="0" i="0" u="none" strike="noStrike" dirty="0" err="1">
                          <a:solidFill>
                            <a:srgbClr val="000000"/>
                          </a:solidFill>
                          <a:effectLst/>
                          <a:latin typeface="Calibri"/>
                        </a:rPr>
                        <a:t>brawand</a:t>
                      </a:r>
                      <a:r>
                        <a:rPr lang="en-US" sz="1200" b="0" i="0" u="none" strike="noStrike" dirty="0">
                          <a:solidFill>
                            <a:srgbClr val="000000"/>
                          </a:solidFill>
                          <a:effectLst/>
                          <a:latin typeface="Calibri"/>
                        </a:rPr>
                        <a:t> et al. paper and original geo submission; however, detailed data analyses carried out in the meantime clearly show that this sample stems from a female individual)",</a:t>
                      </a:r>
                    </a:p>
                  </a:txBody>
                  <a:tcPr marL="7129" marR="7129" marT="712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858859439"/>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CC_figur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346" y="829002"/>
            <a:ext cx="7242738" cy="5297385"/>
          </a:xfrm>
          <a:prstGeom prst="rect">
            <a:avLst/>
          </a:prstGeom>
        </p:spPr>
      </p:pic>
      <p:sp>
        <p:nvSpPr>
          <p:cNvPr id="4" name="Oval 3"/>
          <p:cNvSpPr/>
          <p:nvPr/>
        </p:nvSpPr>
        <p:spPr>
          <a:xfrm>
            <a:off x="2261316" y="1440529"/>
            <a:ext cx="5885616" cy="452294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011512"/>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ph type="title"/>
          </p:nvPr>
        </p:nvSpPr>
        <p:spPr>
          <a:ln/>
        </p:spPr>
        <p:txBody>
          <a:bodyPr/>
          <a:lstStyle/>
          <a:p>
            <a:r>
              <a:rPr lang="en-US" dirty="0"/>
              <a:t>Four stages </a:t>
            </a:r>
            <a:r>
              <a:rPr lang="en-US" dirty="0" smtClean="0"/>
              <a:t>of </a:t>
            </a:r>
            <a:r>
              <a:rPr lang="en-US" dirty="0"/>
              <a:t>project </a:t>
            </a:r>
            <a:r>
              <a:rPr lang="en-US" dirty="0" smtClean="0"/>
              <a:t>data coordination</a:t>
            </a:r>
            <a:endParaRPr lang="en-US" dirty="0"/>
          </a:p>
        </p:txBody>
      </p:sp>
      <p:sp>
        <p:nvSpPr>
          <p:cNvPr id="7170" name="Rectangle 2"/>
          <p:cNvSpPr>
            <a:spLocks noChangeArrowheads="1"/>
          </p:cNvSpPr>
          <p:nvPr>
            <p:ph type="body" idx="1"/>
          </p:nvPr>
        </p:nvSpPr>
        <p:spPr>
          <a:ln/>
        </p:spPr>
        <p:txBody>
          <a:bodyPr/>
          <a:lstStyle/>
          <a:p>
            <a:r>
              <a:rPr lang="en-US" dirty="0"/>
              <a:t>Stage 1: This can</a:t>
            </a:r>
            <a:r>
              <a:rPr lang="ja-JP" altLang="en-US" dirty="0">
                <a:latin typeface="Arial"/>
              </a:rPr>
              <a:t>’</a:t>
            </a:r>
            <a:r>
              <a:rPr lang="en-US" dirty="0"/>
              <a:t>t be so hard</a:t>
            </a:r>
          </a:p>
          <a:p>
            <a:endParaRPr lang="en-US" dirty="0"/>
          </a:p>
          <a:p>
            <a:pPr marL="742950" lvl="1"/>
            <a:r>
              <a:rPr lang="en-US" dirty="0" smtClean="0"/>
              <a:t>We</a:t>
            </a:r>
            <a:r>
              <a:rPr lang="en-US" altLang="ja-JP" dirty="0" smtClean="0">
                <a:latin typeface="Arial"/>
              </a:rPr>
              <a:t>’</a:t>
            </a:r>
            <a:r>
              <a:rPr lang="en-US" dirty="0" smtClean="0"/>
              <a:t>ll </a:t>
            </a:r>
            <a:r>
              <a:rPr lang="en-US" dirty="0"/>
              <a:t>just get a couple of undergraduates and some hard drives from Amazon</a:t>
            </a:r>
          </a:p>
          <a:p>
            <a:pPr marL="742950" lvl="1"/>
            <a:r>
              <a:rPr lang="en-US" dirty="0"/>
              <a:t>It </a:t>
            </a:r>
            <a:r>
              <a:rPr lang="en-US" dirty="0" smtClean="0"/>
              <a:t>cost</a:t>
            </a:r>
            <a:r>
              <a:rPr lang="en-US" altLang="ja-JP" dirty="0" smtClean="0">
                <a:latin typeface="Arial"/>
              </a:rPr>
              <a:t>’</a:t>
            </a:r>
            <a:r>
              <a:rPr lang="en-US" dirty="0" smtClean="0"/>
              <a:t>s </a:t>
            </a:r>
            <a:r>
              <a:rPr lang="en-US" dirty="0"/>
              <a:t>how much?</a:t>
            </a:r>
          </a:p>
          <a:p>
            <a:pPr marL="742950" lvl="1"/>
            <a:r>
              <a:rPr lang="en-US" dirty="0"/>
              <a:t>You can only do what?</a:t>
            </a:r>
          </a:p>
          <a:p>
            <a:pPr marL="742950" lvl="1"/>
            <a:endParaRPr lang="en-US" dirty="0"/>
          </a:p>
          <a:p>
            <a:pPr marL="742950" lvl="1"/>
            <a:r>
              <a:rPr lang="en-US" dirty="0"/>
              <a:t>Danger is unrealistic expectations</a:t>
            </a:r>
          </a:p>
        </p:txBody>
      </p:sp>
    </p:spTree>
    <p:extLst>
      <p:ext uri="{BB962C8B-B14F-4D97-AF65-F5344CB8AC3E}">
        <p14:creationId xmlns:p14="http://schemas.microsoft.com/office/powerpoint/2010/main" val="66726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ph type="title"/>
          </p:nvPr>
        </p:nvSpPr>
        <p:spPr>
          <a:ln/>
        </p:spPr>
        <p:txBody>
          <a:bodyPr/>
          <a:lstStyle/>
          <a:p>
            <a:r>
              <a:rPr lang="en-US" dirty="0"/>
              <a:t>Four stages </a:t>
            </a:r>
            <a:r>
              <a:rPr lang="en-US" dirty="0" smtClean="0"/>
              <a:t>of </a:t>
            </a:r>
            <a:r>
              <a:rPr lang="en-US" dirty="0"/>
              <a:t>project </a:t>
            </a:r>
            <a:r>
              <a:rPr lang="en-US" dirty="0" smtClean="0"/>
              <a:t>data coordination</a:t>
            </a:r>
            <a:endParaRPr lang="en-US" dirty="0"/>
          </a:p>
        </p:txBody>
      </p:sp>
      <p:sp>
        <p:nvSpPr>
          <p:cNvPr id="8194" name="Rectangle 2"/>
          <p:cNvSpPr>
            <a:spLocks noChangeArrowheads="1"/>
          </p:cNvSpPr>
          <p:nvPr>
            <p:ph type="body" idx="1"/>
          </p:nvPr>
        </p:nvSpPr>
        <p:spPr>
          <a:ln/>
        </p:spPr>
        <p:txBody>
          <a:bodyPr/>
          <a:lstStyle/>
          <a:p>
            <a:r>
              <a:rPr lang="en-US" dirty="0"/>
              <a:t>Stage 2: The source of all problems in the project</a:t>
            </a:r>
          </a:p>
          <a:p>
            <a:pPr marL="742950" lvl="1"/>
            <a:endParaRPr lang="en-US" dirty="0"/>
          </a:p>
          <a:p>
            <a:pPr marL="742950" lvl="1"/>
            <a:r>
              <a:rPr lang="en-US" dirty="0"/>
              <a:t>These people are idiots and in the way</a:t>
            </a:r>
          </a:p>
          <a:p>
            <a:pPr marL="742950" lvl="1"/>
            <a:r>
              <a:rPr lang="en-US" dirty="0"/>
              <a:t>Why </a:t>
            </a:r>
            <a:r>
              <a:rPr lang="en-US" dirty="0" smtClean="0"/>
              <a:t>aren</a:t>
            </a:r>
            <a:r>
              <a:rPr lang="en-US" altLang="ja-JP" dirty="0" smtClean="0">
                <a:latin typeface="Arial"/>
              </a:rPr>
              <a:t>’</a:t>
            </a:r>
            <a:r>
              <a:rPr lang="en-US" dirty="0" smtClean="0"/>
              <a:t>t </a:t>
            </a:r>
            <a:r>
              <a:rPr lang="en-US" dirty="0"/>
              <a:t>they doing X, Y, Z and not A,B,C?</a:t>
            </a:r>
          </a:p>
          <a:p>
            <a:pPr marL="742950" lvl="1"/>
            <a:r>
              <a:rPr lang="en-US" dirty="0"/>
              <a:t>How come you </a:t>
            </a:r>
            <a:r>
              <a:rPr lang="en-US" dirty="0" smtClean="0"/>
              <a:t>didn</a:t>
            </a:r>
            <a:r>
              <a:rPr lang="en-US" altLang="ja-JP" dirty="0" smtClean="0">
                <a:latin typeface="Arial"/>
              </a:rPr>
              <a:t>’</a:t>
            </a:r>
            <a:r>
              <a:rPr lang="en-US" dirty="0" smtClean="0"/>
              <a:t>t </a:t>
            </a:r>
            <a:r>
              <a:rPr lang="en-US" dirty="0"/>
              <a:t>know that we had planned a press announcement for four months?</a:t>
            </a:r>
          </a:p>
          <a:p>
            <a:pPr marL="742950" lvl="1"/>
            <a:r>
              <a:rPr lang="en-US" dirty="0"/>
              <a:t>Perceived acceptable standard is perfection and only acceptable time frame is yesterday</a:t>
            </a:r>
          </a:p>
          <a:p>
            <a:pPr marL="742950" lvl="1"/>
            <a:r>
              <a:rPr lang="en-US" dirty="0"/>
              <a:t>This stage normally includes an </a:t>
            </a:r>
            <a:r>
              <a:rPr lang="en-US" dirty="0" smtClean="0">
                <a:latin typeface="Arial"/>
              </a:rPr>
              <a:t>“</a:t>
            </a:r>
            <a:r>
              <a:rPr lang="en-US" dirty="0" smtClean="0"/>
              <a:t>intervention</a:t>
            </a:r>
            <a:r>
              <a:rPr lang="en-US" altLang="ja-JP" dirty="0" smtClean="0">
                <a:latin typeface="Arial"/>
              </a:rPr>
              <a:t>”</a:t>
            </a:r>
            <a:r>
              <a:rPr lang="en-US" dirty="0" smtClean="0"/>
              <a:t> </a:t>
            </a:r>
            <a:endParaRPr lang="en-US" dirty="0"/>
          </a:p>
        </p:txBody>
      </p:sp>
    </p:spTree>
    <p:extLst>
      <p:ext uri="{BB962C8B-B14F-4D97-AF65-F5344CB8AC3E}">
        <p14:creationId xmlns:p14="http://schemas.microsoft.com/office/powerpoint/2010/main" val="2979100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ph type="title"/>
          </p:nvPr>
        </p:nvSpPr>
        <p:spPr>
          <a:ln/>
        </p:spPr>
        <p:txBody>
          <a:bodyPr/>
          <a:lstStyle/>
          <a:p>
            <a:r>
              <a:rPr lang="en-US" dirty="0"/>
              <a:t>Four stages of </a:t>
            </a:r>
            <a:r>
              <a:rPr lang="en-US" dirty="0" smtClean="0"/>
              <a:t>project data coordination</a:t>
            </a:r>
            <a:endParaRPr lang="en-US" dirty="0"/>
          </a:p>
        </p:txBody>
      </p:sp>
      <p:sp>
        <p:nvSpPr>
          <p:cNvPr id="9218" name="Rectangle 2"/>
          <p:cNvSpPr>
            <a:spLocks noChangeArrowheads="1"/>
          </p:cNvSpPr>
          <p:nvPr>
            <p:ph type="body" idx="1"/>
          </p:nvPr>
        </p:nvSpPr>
        <p:spPr>
          <a:ln/>
        </p:spPr>
        <p:txBody>
          <a:bodyPr/>
          <a:lstStyle/>
          <a:p>
            <a:r>
              <a:rPr lang="en-US" dirty="0"/>
              <a:t>Stage 3: It works!  Mostly.</a:t>
            </a:r>
          </a:p>
          <a:p>
            <a:pPr marL="742950" lvl="1"/>
            <a:r>
              <a:rPr lang="en-US" dirty="0"/>
              <a:t>Lots of agreement on how things should be done</a:t>
            </a:r>
          </a:p>
          <a:p>
            <a:pPr marL="742950" lvl="1"/>
            <a:r>
              <a:rPr lang="en-US" dirty="0"/>
              <a:t>Mostly just getting on with it</a:t>
            </a:r>
          </a:p>
          <a:p>
            <a:pPr marL="742950" lvl="1"/>
            <a:r>
              <a:rPr lang="en-US" dirty="0"/>
              <a:t>The culmination of a tremendous amount of work</a:t>
            </a:r>
          </a:p>
          <a:p>
            <a:pPr marL="742950" lvl="1"/>
            <a:r>
              <a:rPr lang="en-US" dirty="0"/>
              <a:t>Best science done here</a:t>
            </a:r>
          </a:p>
          <a:p>
            <a:pPr marL="742950" lvl="1"/>
            <a:r>
              <a:rPr lang="en-US" dirty="0"/>
              <a:t>We will be supporting multiple constituencies </a:t>
            </a:r>
          </a:p>
          <a:p>
            <a:pPr marL="1143000" lvl="2"/>
            <a:r>
              <a:rPr lang="en-US" dirty="0"/>
              <a:t>Data generation groups</a:t>
            </a:r>
          </a:p>
          <a:p>
            <a:pPr marL="1143000" lvl="2"/>
            <a:r>
              <a:rPr lang="en-US" dirty="0"/>
              <a:t>Affiliated analysis groups</a:t>
            </a:r>
          </a:p>
          <a:p>
            <a:pPr marL="1143000" lvl="2"/>
            <a:r>
              <a:rPr lang="en-US" dirty="0"/>
              <a:t>Members of the community that want to use this data</a:t>
            </a:r>
          </a:p>
          <a:p>
            <a:pPr marL="1143000" lvl="2"/>
            <a:endParaRPr lang="en-US" dirty="0"/>
          </a:p>
        </p:txBody>
      </p:sp>
    </p:spTree>
    <p:extLst>
      <p:ext uri="{BB962C8B-B14F-4D97-AF65-F5344CB8AC3E}">
        <p14:creationId xmlns:p14="http://schemas.microsoft.com/office/powerpoint/2010/main" val="2227349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ph type="title"/>
          </p:nvPr>
        </p:nvSpPr>
        <p:spPr>
          <a:ln/>
        </p:spPr>
        <p:txBody>
          <a:bodyPr/>
          <a:lstStyle/>
          <a:p>
            <a:r>
              <a:rPr lang="en-US" dirty="0"/>
              <a:t>Four stages of </a:t>
            </a:r>
            <a:r>
              <a:rPr lang="en-US" dirty="0" smtClean="0"/>
              <a:t>project data coordination</a:t>
            </a:r>
            <a:endParaRPr lang="en-US" dirty="0"/>
          </a:p>
        </p:txBody>
      </p:sp>
      <p:sp>
        <p:nvSpPr>
          <p:cNvPr id="10242" name="Rectangle 2"/>
          <p:cNvSpPr>
            <a:spLocks noChangeArrowheads="1"/>
          </p:cNvSpPr>
          <p:nvPr>
            <p:ph type="body" idx="1"/>
          </p:nvPr>
        </p:nvSpPr>
        <p:spPr>
          <a:ln/>
        </p:spPr>
        <p:txBody>
          <a:bodyPr/>
          <a:lstStyle/>
          <a:p>
            <a:r>
              <a:rPr lang="en-US" dirty="0"/>
              <a:t>Stage 4: See, that </a:t>
            </a:r>
            <a:r>
              <a:rPr lang="en-US" dirty="0" smtClean="0"/>
              <a:t>wasn</a:t>
            </a:r>
            <a:r>
              <a:rPr lang="en-US" altLang="ja-JP" dirty="0" smtClean="0">
                <a:latin typeface="Arial"/>
              </a:rPr>
              <a:t>’</a:t>
            </a:r>
            <a:r>
              <a:rPr lang="en-US" dirty="0" smtClean="0"/>
              <a:t>t </a:t>
            </a:r>
            <a:r>
              <a:rPr lang="en-US" dirty="0"/>
              <a:t>so hard</a:t>
            </a:r>
          </a:p>
          <a:p>
            <a:pPr marL="742950" lvl="1"/>
            <a:endParaRPr lang="en-US" dirty="0"/>
          </a:p>
          <a:p>
            <a:pPr marL="742950" lvl="1"/>
            <a:r>
              <a:rPr lang="en-US" dirty="0" err="1"/>
              <a:t>Characterised</a:t>
            </a:r>
            <a:r>
              <a:rPr lang="en-US" dirty="0"/>
              <a:t> by unrealistic new requirements</a:t>
            </a:r>
          </a:p>
          <a:p>
            <a:pPr marL="1143000" lvl="2"/>
            <a:r>
              <a:rPr lang="ja-JP" altLang="en-US" dirty="0">
                <a:latin typeface="Arial"/>
              </a:rPr>
              <a:t>“</a:t>
            </a:r>
            <a:r>
              <a:rPr lang="en-US" dirty="0"/>
              <a:t>We just made an agreement to triple the size/complexity/usability of the data.  Sorry we </a:t>
            </a:r>
            <a:r>
              <a:rPr lang="en-US" dirty="0" smtClean="0"/>
              <a:t>didn</a:t>
            </a:r>
            <a:r>
              <a:rPr lang="en-US" altLang="ja-JP" dirty="0" smtClean="0">
                <a:latin typeface="Arial"/>
              </a:rPr>
              <a:t>’</a:t>
            </a:r>
            <a:r>
              <a:rPr lang="en-US" dirty="0" smtClean="0"/>
              <a:t>t </a:t>
            </a:r>
            <a:r>
              <a:rPr lang="en-US" dirty="0"/>
              <a:t>tell you before, but this is ok right?</a:t>
            </a:r>
            <a:r>
              <a:rPr lang="ja-JP" altLang="en-US" dirty="0">
                <a:latin typeface="Arial"/>
              </a:rPr>
              <a:t>”</a:t>
            </a:r>
            <a:endParaRPr lang="en-US" dirty="0"/>
          </a:p>
          <a:p>
            <a:pPr marL="1143000" lvl="2"/>
            <a:r>
              <a:rPr lang="ja-JP" altLang="en-US" dirty="0">
                <a:latin typeface="Arial"/>
              </a:rPr>
              <a:t>“</a:t>
            </a:r>
            <a:r>
              <a:rPr lang="en-US" dirty="0"/>
              <a:t>We going to extend the project  by 2 years.  There is no additional funding, but things are going pretty well for you, right?</a:t>
            </a:r>
            <a:r>
              <a:rPr lang="ja-JP" altLang="en-US" dirty="0">
                <a:latin typeface="Arial"/>
              </a:rPr>
              <a:t>”</a:t>
            </a:r>
            <a:endParaRPr lang="en-US" dirty="0"/>
          </a:p>
          <a:p>
            <a:pPr marL="1143000" lvl="2"/>
            <a:r>
              <a:rPr lang="ja-JP" altLang="en-US" dirty="0">
                <a:latin typeface="Arial"/>
              </a:rPr>
              <a:t>“</a:t>
            </a:r>
            <a:r>
              <a:rPr lang="en-US" dirty="0"/>
              <a:t>This other group has a great idea for analysis/data flow.  Can you quickly integrate all of their work?</a:t>
            </a:r>
            <a:r>
              <a:rPr lang="ja-JP" altLang="en-US" dirty="0">
                <a:latin typeface="Arial"/>
              </a:rPr>
              <a:t>”</a:t>
            </a:r>
            <a:endParaRPr lang="en-US" dirty="0"/>
          </a:p>
        </p:txBody>
      </p:sp>
    </p:spTree>
    <p:extLst>
      <p:ext uri="{BB962C8B-B14F-4D97-AF65-F5344CB8AC3E}">
        <p14:creationId xmlns:p14="http://schemas.microsoft.com/office/powerpoint/2010/main" val="3688814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ph type="title"/>
          </p:nvPr>
        </p:nvSpPr>
        <p:spPr>
          <a:ln/>
        </p:spPr>
        <p:txBody>
          <a:bodyPr/>
          <a:lstStyle/>
          <a:p>
            <a:r>
              <a:rPr lang="en-US"/>
              <a:t>Getting though the stages</a:t>
            </a:r>
          </a:p>
        </p:txBody>
      </p:sp>
      <p:sp>
        <p:nvSpPr>
          <p:cNvPr id="11266" name="Rectangle 2"/>
          <p:cNvSpPr>
            <a:spLocks noChangeArrowheads="1"/>
          </p:cNvSpPr>
          <p:nvPr>
            <p:ph type="body" idx="1"/>
          </p:nvPr>
        </p:nvSpPr>
        <p:spPr>
          <a:ln/>
        </p:spPr>
        <p:txBody>
          <a:bodyPr/>
          <a:lstStyle/>
          <a:p>
            <a:r>
              <a:rPr lang="en-US" dirty="0"/>
              <a:t>Communication, communication, communication</a:t>
            </a:r>
          </a:p>
          <a:p>
            <a:pPr marL="742950" lvl="1"/>
            <a:r>
              <a:rPr lang="en-US" dirty="0"/>
              <a:t>We don</a:t>
            </a:r>
            <a:r>
              <a:rPr lang="ja-JP" altLang="en-US" dirty="0">
                <a:latin typeface="Arial"/>
              </a:rPr>
              <a:t>’</a:t>
            </a:r>
            <a:r>
              <a:rPr lang="en-US" dirty="0"/>
              <a:t>t know all the details of what is going on either</a:t>
            </a:r>
          </a:p>
          <a:p>
            <a:pPr marL="742950" lvl="1"/>
            <a:r>
              <a:rPr lang="en-US" dirty="0"/>
              <a:t>We all have conflicting requirements and multiple top priority tasks</a:t>
            </a:r>
          </a:p>
          <a:p>
            <a:pPr marL="1143000" lvl="2"/>
            <a:r>
              <a:rPr lang="en-US" dirty="0"/>
              <a:t>Help us though these as we all try to be understanding</a:t>
            </a:r>
          </a:p>
          <a:p>
            <a:endParaRPr lang="en-US" dirty="0" smtClean="0"/>
          </a:p>
          <a:p>
            <a:r>
              <a:rPr lang="en-US" dirty="0" smtClean="0"/>
              <a:t>Pick </a:t>
            </a:r>
            <a:r>
              <a:rPr lang="en-US" dirty="0"/>
              <a:t>up the </a:t>
            </a:r>
            <a:r>
              <a:rPr lang="en-US" dirty="0" smtClean="0"/>
              <a:t>phone!</a:t>
            </a:r>
            <a:endParaRPr lang="en-US" dirty="0"/>
          </a:p>
          <a:p>
            <a:pPr marL="742950" lvl="1"/>
            <a:r>
              <a:rPr lang="en-US" dirty="0" smtClean="0"/>
              <a:t>The universal truth of email is that you know exactly what you meant</a:t>
            </a:r>
          </a:p>
          <a:p>
            <a:pPr marL="742950" lvl="1"/>
            <a:r>
              <a:rPr lang="en-US" dirty="0" smtClean="0"/>
              <a:t>Human cognitive evolution has not caught up to these environmental changes</a:t>
            </a:r>
          </a:p>
          <a:p>
            <a:pPr marL="742950" lvl="1"/>
            <a:endParaRPr lang="en-US" dirty="0" smtClean="0"/>
          </a:p>
          <a:p>
            <a:pPr marL="742950" lvl="1"/>
            <a:endParaRPr lang="en-US" dirty="0"/>
          </a:p>
        </p:txBody>
      </p:sp>
    </p:spTree>
    <p:extLst>
      <p:ext uri="{BB962C8B-B14F-4D97-AF65-F5344CB8AC3E}">
        <p14:creationId xmlns:p14="http://schemas.microsoft.com/office/powerpoint/2010/main" val="1825129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charge</a:t>
            </a:r>
            <a:endParaRPr lang="en-US" dirty="0"/>
          </a:p>
        </p:txBody>
      </p:sp>
      <p:sp>
        <p:nvSpPr>
          <p:cNvPr id="3" name="Content Placeholder 2"/>
          <p:cNvSpPr>
            <a:spLocks noGrp="1"/>
          </p:cNvSpPr>
          <p:nvPr>
            <p:ph idx="1"/>
          </p:nvPr>
        </p:nvSpPr>
        <p:spPr/>
        <p:txBody>
          <a:bodyPr/>
          <a:lstStyle/>
          <a:p>
            <a:pPr marL="0" indent="0">
              <a:buNone/>
            </a:pPr>
            <a:r>
              <a:rPr lang="en-US" dirty="0" smtClean="0"/>
              <a:t>“Rather than a </a:t>
            </a:r>
            <a:r>
              <a:rPr lang="en-US" dirty="0"/>
              <a:t>traditional one-to-many lecture, </a:t>
            </a:r>
            <a:r>
              <a:rPr lang="en-US" dirty="0" smtClean="0"/>
              <a:t>we looking for a session </a:t>
            </a:r>
            <a:r>
              <a:rPr lang="en-US" dirty="0"/>
              <a:t>where you and the </a:t>
            </a:r>
            <a:r>
              <a:rPr lang="en-US" dirty="0" smtClean="0"/>
              <a:t>audience discuss </a:t>
            </a:r>
            <a:r>
              <a:rPr lang="en-US" dirty="0"/>
              <a:t>what is needed </a:t>
            </a:r>
            <a:r>
              <a:rPr lang="en-US" dirty="0" smtClean="0"/>
              <a:t>to </a:t>
            </a:r>
            <a:r>
              <a:rPr lang="en-US" dirty="0"/>
              <a:t>streamline </a:t>
            </a:r>
            <a:r>
              <a:rPr lang="en-US" dirty="0" smtClean="0"/>
              <a:t>implementation of </a:t>
            </a:r>
            <a:r>
              <a:rPr lang="en-US" dirty="0"/>
              <a:t>data analyses within FAANG projects</a:t>
            </a:r>
            <a:r>
              <a:rPr lang="en-US" dirty="0" smtClean="0"/>
              <a:t>.”</a:t>
            </a:r>
          </a:p>
          <a:p>
            <a:pPr marL="0" indent="0">
              <a:buNone/>
            </a:pPr>
            <a:endParaRPr lang="en-US" dirty="0"/>
          </a:p>
          <a:p>
            <a:pPr marL="0" indent="0">
              <a:buNone/>
            </a:pPr>
            <a:r>
              <a:rPr lang="en-US" dirty="0" smtClean="0"/>
              <a:t>I will consider “infrastructure” beyond hardware and software to include social infrastructure.  I will be opinionated and expect these opinions to spark discussion and disagreement. Talking early and openly and an honest commitment to working for the common good is critical.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34419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biases about open data</a:t>
            </a:r>
            <a:endParaRPr lang="en-US" dirty="0"/>
          </a:p>
        </p:txBody>
      </p:sp>
      <p:sp>
        <p:nvSpPr>
          <p:cNvPr id="3" name="Content Placeholder 2"/>
          <p:cNvSpPr>
            <a:spLocks noGrp="1"/>
          </p:cNvSpPr>
          <p:nvPr>
            <p:ph idx="1"/>
          </p:nvPr>
        </p:nvSpPr>
        <p:spPr>
          <a:xfrm>
            <a:off x="517912" y="1219200"/>
            <a:ext cx="4398640" cy="4682320"/>
          </a:xfrm>
        </p:spPr>
        <p:txBody>
          <a:bodyPr>
            <a:normAutofit lnSpcReduction="10000"/>
          </a:bodyPr>
          <a:lstStyle/>
          <a:p>
            <a:r>
              <a:rPr lang="en-US" dirty="0" smtClean="0"/>
              <a:t>Genomics repeatedly shows that </a:t>
            </a:r>
            <a:r>
              <a:rPr lang="en-US" dirty="0" smtClean="0"/>
              <a:t>freely available </a:t>
            </a:r>
            <a:r>
              <a:rPr lang="en-US" dirty="0" smtClean="0"/>
              <a:t>data and resources </a:t>
            </a:r>
            <a:r>
              <a:rPr lang="en-US" dirty="0" smtClean="0"/>
              <a:t>drive innovation </a:t>
            </a:r>
          </a:p>
          <a:p>
            <a:pPr lvl="1"/>
            <a:r>
              <a:rPr lang="en-US" dirty="0" err="1" smtClean="0"/>
              <a:t>Centralised</a:t>
            </a:r>
            <a:r>
              <a:rPr lang="en-US" dirty="0" smtClean="0"/>
              <a:t> and well-maintained reference resources </a:t>
            </a:r>
            <a:r>
              <a:rPr lang="en-US" dirty="0" smtClean="0"/>
              <a:t>are critical</a:t>
            </a:r>
          </a:p>
          <a:p>
            <a:endParaRPr lang="en-US" dirty="0" smtClean="0"/>
          </a:p>
          <a:p>
            <a:r>
              <a:rPr lang="en-US" dirty="0" smtClean="0"/>
              <a:t>EBI is publicly </a:t>
            </a:r>
            <a:r>
              <a:rPr lang="en-US" dirty="0" smtClean="0"/>
              <a:t>and grant funded to committed to ensuring that our data will always remain in the </a:t>
            </a:r>
            <a:r>
              <a:rPr lang="en-US" dirty="0"/>
              <a:t>public </a:t>
            </a:r>
            <a:r>
              <a:rPr lang="en-US" dirty="0" smtClean="0"/>
              <a:t>domain</a:t>
            </a:r>
          </a:p>
        </p:txBody>
      </p:sp>
      <p:pic>
        <p:nvPicPr>
          <p:cNvPr id="4" name="Picture 3" descr="Economic impa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12776"/>
            <a:ext cx="4058964" cy="3628714"/>
          </a:xfrm>
          <a:prstGeom prst="rect">
            <a:avLst/>
          </a:prstGeom>
        </p:spPr>
      </p:pic>
      <p:sp>
        <p:nvSpPr>
          <p:cNvPr id="5" name="TextBox 4"/>
          <p:cNvSpPr txBox="1"/>
          <p:nvPr/>
        </p:nvSpPr>
        <p:spPr>
          <a:xfrm>
            <a:off x="6039941" y="5085184"/>
            <a:ext cx="2773415" cy="338554"/>
          </a:xfrm>
          <a:prstGeom prst="rect">
            <a:avLst/>
          </a:prstGeom>
          <a:noFill/>
        </p:spPr>
        <p:txBody>
          <a:bodyPr wrap="none" rtlCol="0">
            <a:spAutoFit/>
          </a:bodyPr>
          <a:lstStyle/>
          <a:p>
            <a:r>
              <a:rPr lang="en-US" sz="1600" dirty="0" smtClean="0"/>
              <a:t>United for Medical Research</a:t>
            </a:r>
            <a:endParaRPr lang="en-US" sz="1600" dirty="0"/>
          </a:p>
        </p:txBody>
      </p:sp>
    </p:spTree>
    <p:extLst>
      <p:ext uri="{BB962C8B-B14F-4D97-AF65-F5344CB8AC3E}">
        <p14:creationId xmlns:p14="http://schemas.microsoft.com/office/powerpoint/2010/main" val="2563828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things we often hear</a:t>
            </a:r>
            <a:endParaRPr lang="en-US" dirty="0"/>
          </a:p>
        </p:txBody>
      </p:sp>
      <p:sp>
        <p:nvSpPr>
          <p:cNvPr id="3" name="Content Placeholder 2"/>
          <p:cNvSpPr>
            <a:spLocks noGrp="1"/>
          </p:cNvSpPr>
          <p:nvPr>
            <p:ph idx="1"/>
          </p:nvPr>
        </p:nvSpPr>
        <p:spPr/>
        <p:txBody>
          <a:bodyPr/>
          <a:lstStyle/>
          <a:p>
            <a:r>
              <a:rPr lang="en-US" dirty="0" smtClean="0"/>
              <a:t>“It should work just like Google or Apple”</a:t>
            </a:r>
          </a:p>
          <a:p>
            <a:endParaRPr lang="en-US" dirty="0"/>
          </a:p>
          <a:p>
            <a:r>
              <a:rPr lang="en-US" dirty="0" smtClean="0"/>
              <a:t>“I want a button that does all of my analysis automatically”</a:t>
            </a:r>
          </a:p>
          <a:p>
            <a:endParaRPr lang="en-US" dirty="0"/>
          </a:p>
          <a:p>
            <a:r>
              <a:rPr lang="en-US" dirty="0" smtClean="0"/>
              <a:t>“We have a critical deadline”</a:t>
            </a:r>
          </a:p>
          <a:p>
            <a:endParaRPr lang="en-US" dirty="0"/>
          </a:p>
          <a:p>
            <a:r>
              <a:rPr lang="en-US" dirty="0" smtClean="0"/>
              <a:t>“The cloud will solve this problem”</a:t>
            </a:r>
            <a:endParaRPr lang="en-US" dirty="0"/>
          </a:p>
        </p:txBody>
      </p:sp>
    </p:spTree>
    <p:extLst>
      <p:ext uri="{BB962C8B-B14F-4D97-AF65-F5344CB8AC3E}">
        <p14:creationId xmlns:p14="http://schemas.microsoft.com/office/powerpoint/2010/main" val="2145602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problems need solutions</a:t>
            </a:r>
            <a:endParaRPr lang="en-US" dirty="0"/>
          </a:p>
        </p:txBody>
      </p:sp>
      <p:sp>
        <p:nvSpPr>
          <p:cNvPr id="4" name="TextBox 3"/>
          <p:cNvSpPr txBox="1"/>
          <p:nvPr/>
        </p:nvSpPr>
        <p:spPr>
          <a:xfrm>
            <a:off x="3892061" y="5861539"/>
            <a:ext cx="4007264" cy="369332"/>
          </a:xfrm>
          <a:prstGeom prst="rect">
            <a:avLst/>
          </a:prstGeom>
          <a:noFill/>
        </p:spPr>
        <p:txBody>
          <a:bodyPr wrap="none" rtlCol="0">
            <a:spAutoFit/>
          </a:bodyPr>
          <a:lstStyle/>
          <a:p>
            <a:r>
              <a:rPr lang="en-US" dirty="0">
                <a:solidFill>
                  <a:prstClr val="black"/>
                </a:solidFill>
                <a:latin typeface="Calibri"/>
              </a:rPr>
              <a:t>Graphic: Matt Pike Source: News Limited</a:t>
            </a:r>
          </a:p>
        </p:txBody>
      </p:sp>
      <p:pic>
        <p:nvPicPr>
          <p:cNvPr id="6" name="Picture 5" descr="Costa-Concordia-runs-agro-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048931"/>
            <a:ext cx="5009312" cy="3005587"/>
          </a:xfrm>
          <a:prstGeom prst="rect">
            <a:avLst/>
          </a:prstGeom>
        </p:spPr>
      </p:pic>
      <p:sp>
        <p:nvSpPr>
          <p:cNvPr id="7" name="TextBox 6"/>
          <p:cNvSpPr txBox="1"/>
          <p:nvPr/>
        </p:nvSpPr>
        <p:spPr>
          <a:xfrm>
            <a:off x="801076" y="4054518"/>
            <a:ext cx="2366754" cy="369332"/>
          </a:xfrm>
          <a:prstGeom prst="rect">
            <a:avLst/>
          </a:prstGeom>
          <a:noFill/>
        </p:spPr>
        <p:txBody>
          <a:bodyPr wrap="none" rtlCol="0">
            <a:spAutoFit/>
          </a:bodyPr>
          <a:lstStyle/>
          <a:p>
            <a:r>
              <a:rPr lang="en-US" dirty="0">
                <a:solidFill>
                  <a:prstClr val="black"/>
                </a:solidFill>
                <a:latin typeface="Calibri"/>
              </a:rPr>
              <a:t>Source: </a:t>
            </a:r>
            <a:r>
              <a:rPr lang="en-US" dirty="0" err="1">
                <a:solidFill>
                  <a:prstClr val="black"/>
                </a:solidFill>
                <a:latin typeface="Calibri"/>
              </a:rPr>
              <a:t>Guardian.co.uk</a:t>
            </a:r>
            <a:endParaRPr lang="en-US" dirty="0">
              <a:solidFill>
                <a:prstClr val="black"/>
              </a:solidFill>
              <a:latin typeface="Calibri"/>
            </a:endParaRPr>
          </a:p>
        </p:txBody>
      </p:sp>
      <p:pic>
        <p:nvPicPr>
          <p:cNvPr id="5" name="Picture 4" descr="214151-costa-concordia-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369" y="2983240"/>
            <a:ext cx="5146431" cy="2897837"/>
          </a:xfrm>
          <a:prstGeom prst="rect">
            <a:avLst/>
          </a:prstGeom>
        </p:spPr>
      </p:pic>
    </p:spTree>
    <p:extLst>
      <p:ext uri="{BB962C8B-B14F-4D97-AF65-F5344CB8AC3E}">
        <p14:creationId xmlns:p14="http://schemas.microsoft.com/office/powerpoint/2010/main" val="191961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are often </a:t>
            </a:r>
            <a:r>
              <a:rPr lang="en-US" dirty="0" smtClean="0"/>
              <a:t>possible, but rarely free</a:t>
            </a:r>
            <a:endParaRPr lang="en-US" dirty="0"/>
          </a:p>
        </p:txBody>
      </p:sp>
      <p:pic>
        <p:nvPicPr>
          <p:cNvPr id="4" name="Picture 3" descr="costa_con_976_v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1" y="853524"/>
            <a:ext cx="5882489" cy="3797099"/>
          </a:xfrm>
          <a:prstGeom prst="rect">
            <a:avLst/>
          </a:prstGeom>
        </p:spPr>
      </p:pic>
      <p:pic>
        <p:nvPicPr>
          <p:cNvPr id="6" name="Picture 5" descr="costa-concordia-op_2984143k.jpg"/>
          <p:cNvPicPr>
            <a:picLocks noChangeAspect="1"/>
          </p:cNvPicPr>
          <p:nvPr/>
        </p:nvPicPr>
        <p:blipFill rotWithShape="1">
          <a:blip r:embed="rId3">
            <a:extLst>
              <a:ext uri="{28A0092B-C50C-407E-A947-70E740481C1C}">
                <a14:useLocalDpi xmlns:a14="http://schemas.microsoft.com/office/drawing/2010/main" val="0"/>
              </a:ext>
            </a:extLst>
          </a:blip>
          <a:srcRect l="15370" r="14991"/>
          <a:stretch/>
        </p:blipFill>
        <p:spPr>
          <a:xfrm>
            <a:off x="4640685" y="2593305"/>
            <a:ext cx="4046115" cy="3629613"/>
          </a:xfrm>
          <a:prstGeom prst="rect">
            <a:avLst/>
          </a:prstGeom>
        </p:spPr>
      </p:pic>
    </p:spTree>
    <p:extLst>
      <p:ext uri="{BB962C8B-B14F-4D97-AF65-F5344CB8AC3E}">
        <p14:creationId xmlns:p14="http://schemas.microsoft.com/office/powerpoint/2010/main" val="15177807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dirty="0" smtClean="0">
                <a:latin typeface="HelveticaNeueLT Pro 45 Lt" charset="0"/>
              </a:rPr>
              <a:t>Infrastructure enables discovery</a:t>
            </a:r>
            <a:endParaRPr lang="en-US" dirty="0">
              <a:latin typeface="HelveticaNeueLT Pro 45 Lt" charset="0"/>
            </a:endParaRPr>
          </a:p>
        </p:txBody>
      </p:sp>
      <p:pic>
        <p:nvPicPr>
          <p:cNvPr id="942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066800"/>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3"/>
          <p:cNvSpPr txBox="1">
            <a:spLocks noChangeArrowheads="1"/>
          </p:cNvSpPr>
          <p:nvPr/>
        </p:nvSpPr>
        <p:spPr bwMode="auto">
          <a:xfrm>
            <a:off x="249238" y="4029075"/>
            <a:ext cx="4249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Necessary (if conceptually </a:t>
            </a:r>
          </a:p>
          <a:p>
            <a:pPr eaLnBrk="1" hangingPunct="1"/>
            <a:r>
              <a:rPr lang="en-US" dirty="0"/>
              <a:t>unexciting) data management</a:t>
            </a:r>
          </a:p>
        </p:txBody>
      </p:sp>
      <p:pic>
        <p:nvPicPr>
          <p:cNvPr id="942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8988" y="3213100"/>
            <a:ext cx="44958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Box 5"/>
          <p:cNvSpPr txBox="1">
            <a:spLocks noChangeArrowheads="1"/>
          </p:cNvSpPr>
          <p:nvPr/>
        </p:nvSpPr>
        <p:spPr bwMode="auto">
          <a:xfrm>
            <a:off x="5076825" y="2171700"/>
            <a:ext cx="4017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Interesting, ground breaking</a:t>
            </a:r>
          </a:p>
          <a:p>
            <a:pPr eaLnBrk="1" hangingPunct="1"/>
            <a:r>
              <a:rPr lang="en-US"/>
              <a:t>ideas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l="4121" t="10297" r="53101" b="39662"/>
          <a:stretch>
            <a:fillRect/>
          </a:stretch>
        </p:blipFill>
        <p:spPr bwMode="auto">
          <a:xfrm>
            <a:off x="376238" y="1066800"/>
            <a:ext cx="3911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217666"/>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mtClean="0"/>
              <a:t>Conclusions</a:t>
            </a:r>
            <a:endParaRPr lang="en-US" dirty="0"/>
          </a:p>
        </p:txBody>
      </p:sp>
      <p:sp>
        <p:nvSpPr>
          <p:cNvPr id="54274" name="Content Placeholder 2"/>
          <p:cNvSpPr>
            <a:spLocks noGrp="1"/>
          </p:cNvSpPr>
          <p:nvPr>
            <p:ph idx="1"/>
          </p:nvPr>
        </p:nvSpPr>
        <p:spPr/>
        <p:txBody>
          <a:bodyPr>
            <a:normAutofit/>
          </a:bodyPr>
          <a:lstStyle/>
          <a:p>
            <a:r>
              <a:rPr lang="en-US" dirty="0" smtClean="0"/>
              <a:t>Informatics is about building </a:t>
            </a:r>
            <a:r>
              <a:rPr lang="en-US" dirty="0" smtClean="0"/>
              <a:t>high-quality, integrated tools and resources to enable genomic science, </a:t>
            </a:r>
            <a:r>
              <a:rPr lang="en-US" dirty="0"/>
              <a:t>create stability and facilitate </a:t>
            </a:r>
            <a:r>
              <a:rPr lang="en-US" dirty="0" smtClean="0"/>
              <a:t>reproducibility</a:t>
            </a:r>
          </a:p>
          <a:p>
            <a:endParaRPr lang="en-US" dirty="0" smtClean="0"/>
          </a:p>
          <a:p>
            <a:r>
              <a:rPr lang="en-US" dirty="0" smtClean="0"/>
              <a:t>Understanding biology requires viewing problems from multiple vantage points. </a:t>
            </a:r>
            <a:r>
              <a:rPr lang="en-US" dirty="0"/>
              <a:t>C</a:t>
            </a:r>
            <a:r>
              <a:rPr lang="en-US" dirty="0" smtClean="0"/>
              <a:t>onnecting the views from big projects to small projects drives results and creates insights</a:t>
            </a:r>
            <a:endParaRPr lang="en-US" dirty="0"/>
          </a:p>
        </p:txBody>
      </p:sp>
    </p:spTree>
    <p:extLst>
      <p:ext uri="{BB962C8B-B14F-4D97-AF65-F5344CB8AC3E}">
        <p14:creationId xmlns:p14="http://schemas.microsoft.com/office/powerpoint/2010/main" val="391597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r>
              <a:rPr lang="en-US" dirty="0" smtClean="0"/>
              <a:t>How many people are concerned about the 2009 Toronto Agreement standards that FAANG has adopted?</a:t>
            </a:r>
          </a:p>
          <a:p>
            <a:pPr lvl="1"/>
            <a:r>
              <a:rPr lang="en-US" dirty="0" smtClean="0"/>
              <a:t>How will data release be managed?</a:t>
            </a:r>
          </a:p>
          <a:p>
            <a:pPr lvl="1"/>
            <a:r>
              <a:rPr lang="en-US" dirty="0" smtClean="0"/>
              <a:t>Note that Ewan Birney (one of the key authors of the Toronto statement) questioned Toronto’s “clumsy etiquette-based restrictions” in his 2012 commentary</a:t>
            </a:r>
          </a:p>
          <a:p>
            <a:endParaRPr lang="en-US" dirty="0"/>
          </a:p>
          <a:p>
            <a:r>
              <a:rPr lang="en-US" dirty="0" smtClean="0"/>
              <a:t>What new analysis tools need to be developed?</a:t>
            </a:r>
          </a:p>
          <a:p>
            <a:endParaRPr lang="en-US" dirty="0"/>
          </a:p>
          <a:p>
            <a:r>
              <a:rPr lang="en-US" dirty="0" smtClean="0"/>
              <a:t>What are the most important questions and how should the data infrastructure be set up to answer them?</a:t>
            </a:r>
            <a:endParaRPr lang="en-US" dirty="0"/>
          </a:p>
        </p:txBody>
      </p:sp>
    </p:spTree>
    <p:extLst>
      <p:ext uri="{BB962C8B-B14F-4D97-AF65-F5344CB8AC3E}">
        <p14:creationId xmlns:p14="http://schemas.microsoft.com/office/powerpoint/2010/main" val="1507580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BI_dusk.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87" y="-1"/>
            <a:ext cx="9145588" cy="6224841"/>
          </a:xfrm>
          <a:prstGeom prst="rect">
            <a:avLst/>
          </a:prstGeom>
        </p:spPr>
      </p:pic>
      <p:sp>
        <p:nvSpPr>
          <p:cNvPr id="2" name="TextBox 1"/>
          <p:cNvSpPr txBox="1"/>
          <p:nvPr/>
        </p:nvSpPr>
        <p:spPr>
          <a:xfrm>
            <a:off x="5761320" y="534759"/>
            <a:ext cx="2127205" cy="830997"/>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ＭＳ Ｐゴシック" charset="-128"/>
                <a:cs typeface="+mn-cs"/>
              </a:rPr>
              <a:t>From Sequence </a:t>
            </a:r>
          </a:p>
          <a:p>
            <a:pPr defTabSz="457200" fontAlgn="auto">
              <a:spcBef>
                <a:spcPts val="0"/>
              </a:spcBef>
              <a:spcAft>
                <a:spcPts val="0"/>
              </a:spcAft>
            </a:pPr>
            <a:r>
              <a:rPr lang="en-US" dirty="0" smtClean="0">
                <a:solidFill>
                  <a:prstClr val="black"/>
                </a:solidFill>
                <a:latin typeface="Calibri"/>
                <a:ea typeface="ＭＳ Ｐゴシック" charset="-128"/>
                <a:cs typeface="+mn-cs"/>
              </a:rPr>
              <a:t>to Knowledge</a:t>
            </a:r>
            <a:endParaRPr lang="en-US" dirty="0">
              <a:solidFill>
                <a:prstClr val="black"/>
              </a:solidFill>
              <a:latin typeface="Calibri"/>
              <a:ea typeface="ＭＳ Ｐゴシック" charset="-128"/>
              <a:cs typeface="+mn-cs"/>
            </a:endParaRPr>
          </a:p>
        </p:txBody>
      </p:sp>
    </p:spTree>
    <p:extLst>
      <p:ext uri="{BB962C8B-B14F-4D97-AF65-F5344CB8AC3E}">
        <p14:creationId xmlns:p14="http://schemas.microsoft.com/office/powerpoint/2010/main" val="104609262"/>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832742"/>
            <a:ext cx="8686800" cy="1293422"/>
          </a:xfrm>
        </p:spPr>
        <p:txBody>
          <a:bodyPr>
            <a:normAutofit fontScale="85000" lnSpcReduction="20000"/>
          </a:bodyPr>
          <a:lstStyle/>
          <a:p>
            <a:r>
              <a:rPr lang="en-US" dirty="0" smtClean="0"/>
              <a:t>Standards, processes and methods for ethical data sharing</a:t>
            </a:r>
          </a:p>
          <a:p>
            <a:r>
              <a:rPr lang="en-US" dirty="0" smtClean="0"/>
              <a:t>Extensive engagement across the group related to data infrastructure, security, variation annotation, BRCA</a:t>
            </a:r>
          </a:p>
          <a:p>
            <a:r>
              <a:rPr lang="en-US" dirty="0" smtClean="0"/>
              <a:t>Major relevance to Ensembl and EBI’s data archives</a:t>
            </a:r>
            <a:endParaRPr lang="en-US" dirty="0"/>
          </a:p>
        </p:txBody>
      </p:sp>
      <p:pic>
        <p:nvPicPr>
          <p:cNvPr id="4" name="Picture 3" descr="GA4G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39"/>
            <a:ext cx="9144000" cy="4558103"/>
          </a:xfrm>
          <a:prstGeom prst="rect">
            <a:avLst/>
          </a:prstGeom>
        </p:spPr>
      </p:pic>
    </p:spTree>
    <p:extLst>
      <p:ext uri="{BB962C8B-B14F-4D97-AF65-F5344CB8AC3E}">
        <p14:creationId xmlns:p14="http://schemas.microsoft.com/office/powerpoint/2010/main" val="41234892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regulatory regions to genes: Promoter Capture Hi-C</a:t>
            </a:r>
            <a:endParaRPr lang="en-US" dirty="0"/>
          </a:p>
        </p:txBody>
      </p:sp>
      <p:sp>
        <p:nvSpPr>
          <p:cNvPr id="3" name="Content Placeholder 2"/>
          <p:cNvSpPr>
            <a:spLocks noGrp="1"/>
          </p:cNvSpPr>
          <p:nvPr>
            <p:ph idx="1"/>
          </p:nvPr>
        </p:nvSpPr>
        <p:spPr>
          <a:xfrm>
            <a:off x="685803" y="1080674"/>
            <a:ext cx="4068760" cy="5099657"/>
          </a:xfrm>
        </p:spPr>
        <p:txBody>
          <a:bodyPr>
            <a:normAutofit/>
          </a:bodyPr>
          <a:lstStyle/>
          <a:p>
            <a:r>
              <a:rPr lang="en-US" sz="2000" dirty="0"/>
              <a:t>Enhances Hi-C by pulling down promoter regions</a:t>
            </a:r>
          </a:p>
          <a:p>
            <a:pPr lvl="1"/>
            <a:r>
              <a:rPr lang="en-US" sz="1800" dirty="0" smtClean="0"/>
              <a:t>Resolution goes from </a:t>
            </a:r>
            <a:r>
              <a:rPr lang="en-US" sz="1800" dirty="0" err="1" smtClean="0"/>
              <a:t>Mbp</a:t>
            </a:r>
            <a:r>
              <a:rPr lang="en-US" sz="1800" dirty="0" smtClean="0"/>
              <a:t> regions to ~4kb restriction enzyme blocks</a:t>
            </a:r>
          </a:p>
          <a:p>
            <a:pPr lvl="1"/>
            <a:r>
              <a:rPr lang="en-US" sz="1800" dirty="0" smtClean="0"/>
              <a:t>Developed by Peter Fraser’s group at the </a:t>
            </a:r>
            <a:r>
              <a:rPr lang="en-US" sz="1800" dirty="0" err="1" smtClean="0"/>
              <a:t>Babraham</a:t>
            </a:r>
            <a:endParaRPr lang="en-US" sz="1800" dirty="0" smtClean="0"/>
          </a:p>
          <a:p>
            <a:r>
              <a:rPr lang="en-US" sz="2000" dirty="0" smtClean="0"/>
              <a:t>New methods were developed to process this new assay</a:t>
            </a:r>
          </a:p>
          <a:p>
            <a:pPr lvl="1"/>
            <a:r>
              <a:rPr lang="en-US" sz="1800" dirty="0" smtClean="0"/>
              <a:t>Signal processing: </a:t>
            </a:r>
            <a:r>
              <a:rPr lang="en-US" sz="1800" dirty="0" err="1" smtClean="0"/>
              <a:t>HiCcup</a:t>
            </a:r>
            <a:endParaRPr lang="en-US" sz="1800" dirty="0" smtClean="0"/>
          </a:p>
          <a:p>
            <a:pPr lvl="1"/>
            <a:r>
              <a:rPr lang="en-US" sz="1800" dirty="0" smtClean="0"/>
              <a:t>Statistical significance test: </a:t>
            </a:r>
            <a:r>
              <a:rPr lang="en-US" sz="1800" dirty="0" err="1" smtClean="0"/>
              <a:t>CHiCAGO</a:t>
            </a:r>
            <a:r>
              <a:rPr lang="en-US" sz="1800" dirty="0" smtClean="0"/>
              <a:t> (</a:t>
            </a:r>
            <a:r>
              <a:rPr lang="en-US" sz="1800" dirty="0" err="1" smtClean="0"/>
              <a:t>Spivakov</a:t>
            </a:r>
            <a:r>
              <a:rPr lang="en-US" sz="1800" dirty="0" smtClean="0"/>
              <a:t> group, </a:t>
            </a:r>
            <a:r>
              <a:rPr lang="en-US" sz="1800" dirty="0" err="1" smtClean="0"/>
              <a:t>Babraham</a:t>
            </a:r>
            <a:r>
              <a:rPr lang="en-US" sz="1800" dirty="0" smtClean="0"/>
              <a:t>)</a:t>
            </a:r>
          </a:p>
          <a:p>
            <a:pPr>
              <a:buFont typeface="Wingdings" charset="2"/>
              <a:buChar char="Ø"/>
            </a:pPr>
            <a:r>
              <a:rPr lang="en-US" sz="2000" dirty="0" smtClean="0"/>
              <a:t>Ensembl has developed methods to store and display this data</a:t>
            </a:r>
            <a:endParaRPr lang="en-US" sz="2000" dirty="0"/>
          </a:p>
          <a:p>
            <a:endParaRPr lang="en-US" sz="2000" dirty="0" smtClean="0"/>
          </a:p>
          <a:p>
            <a:pPr marL="0" indent="0">
              <a:buNone/>
            </a:pPr>
            <a:endParaRPr lang="en-US" sz="2000" dirty="0" smtClean="0"/>
          </a:p>
        </p:txBody>
      </p:sp>
      <p:sp>
        <p:nvSpPr>
          <p:cNvPr id="5" name="TextBox 4"/>
          <p:cNvSpPr txBox="1"/>
          <p:nvPr/>
        </p:nvSpPr>
        <p:spPr>
          <a:xfrm>
            <a:off x="6000859" y="4497299"/>
            <a:ext cx="2115746" cy="230832"/>
          </a:xfrm>
          <a:prstGeom prst="rect">
            <a:avLst/>
          </a:prstGeom>
          <a:noFill/>
        </p:spPr>
        <p:txBody>
          <a:bodyPr wrap="none" rtlCol="0">
            <a:spAutoFit/>
          </a:bodyPr>
          <a:lstStyle/>
          <a:p>
            <a:r>
              <a:rPr lang="en-US" sz="900" dirty="0" err="1" smtClean="0"/>
              <a:t>Erez</a:t>
            </a:r>
            <a:r>
              <a:rPr lang="en-US" sz="900" dirty="0" smtClean="0"/>
              <a:t>-Lieberman </a:t>
            </a:r>
            <a:r>
              <a:rPr lang="en-US" sz="900" i="1" dirty="0" smtClean="0"/>
              <a:t>et al., Science, </a:t>
            </a:r>
            <a:r>
              <a:rPr lang="en-US" sz="900" dirty="0" smtClean="0"/>
              <a:t>2009.</a:t>
            </a:r>
            <a:endParaRPr lang="en-US" sz="900" dirty="0"/>
          </a:p>
        </p:txBody>
      </p:sp>
      <p:pic>
        <p:nvPicPr>
          <p:cNvPr id="6" name="Picture 5"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146" y="1499529"/>
            <a:ext cx="3897140" cy="2868052"/>
          </a:xfrm>
          <a:prstGeom prst="rect">
            <a:avLst/>
          </a:prstGeom>
        </p:spPr>
      </p:pic>
    </p:spTree>
    <p:extLst>
      <p:ext uri="{BB962C8B-B14F-4D97-AF65-F5344CB8AC3E}">
        <p14:creationId xmlns:p14="http://schemas.microsoft.com/office/powerpoint/2010/main" val="152542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Make things as good as possible, but don’t wait until they are perfect</a:t>
            </a:r>
          </a:p>
          <a:p>
            <a:pPr lvl="1"/>
            <a:r>
              <a:rPr lang="en-US" dirty="0" smtClean="0"/>
              <a:t>Understand and agree on the overall goal</a:t>
            </a:r>
          </a:p>
          <a:p>
            <a:pPr lvl="1"/>
            <a:r>
              <a:rPr lang="en-US" dirty="0" smtClean="0"/>
              <a:t>New things are always, always, always coming</a:t>
            </a:r>
          </a:p>
          <a:p>
            <a:r>
              <a:rPr lang="en-US" dirty="0" smtClean="0"/>
              <a:t>Rapid, pre-publication data release occupies the scientific high ground</a:t>
            </a:r>
          </a:p>
          <a:p>
            <a:pPr lvl="1"/>
            <a:r>
              <a:rPr lang="en-US" dirty="0" smtClean="0"/>
              <a:t>Fight the temptation to restrict access, set embargos or set the project data apart from the community</a:t>
            </a:r>
          </a:p>
          <a:p>
            <a:r>
              <a:rPr lang="en-US" dirty="0" smtClean="0"/>
              <a:t>Learn from the large-scale and collaborative projects around you</a:t>
            </a:r>
          </a:p>
          <a:p>
            <a:pPr lvl="1"/>
            <a:r>
              <a:rPr lang="en-US" dirty="0"/>
              <a:t>B</a:t>
            </a:r>
            <a:r>
              <a:rPr lang="en-US" dirty="0" smtClean="0"/>
              <a:t>e special in the right way</a:t>
            </a:r>
          </a:p>
          <a:p>
            <a:r>
              <a:rPr lang="en-US" dirty="0" smtClean="0"/>
              <a:t>Engage, buy in and accept that FAANG is a long term relationship</a:t>
            </a:r>
          </a:p>
          <a:p>
            <a:pPr lvl="1"/>
            <a:r>
              <a:rPr lang="en-US" dirty="0"/>
              <a:t>M</a:t>
            </a:r>
            <a:r>
              <a:rPr lang="en-US" dirty="0" smtClean="0"/>
              <a:t>arriage is a useful analogy</a:t>
            </a:r>
            <a:endParaRPr lang="en-US" dirty="0"/>
          </a:p>
        </p:txBody>
      </p:sp>
    </p:spTree>
    <p:extLst>
      <p:ext uri="{BB962C8B-B14F-4D97-AF65-F5344CB8AC3E}">
        <p14:creationId xmlns:p14="http://schemas.microsoft.com/office/powerpoint/2010/main" val="4227652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 regulatory genomics</a:t>
            </a:r>
            <a:endParaRPr lang="en-US" dirty="0"/>
          </a:p>
        </p:txBody>
      </p:sp>
      <p:pic>
        <p:nvPicPr>
          <p:cNvPr id="3" name="Picture 2"/>
          <p:cNvPicPr>
            <a:picLocks noChangeAspect="1"/>
          </p:cNvPicPr>
          <p:nvPr/>
        </p:nvPicPr>
        <p:blipFill>
          <a:blip r:embed="rId2"/>
          <a:stretch>
            <a:fillRect/>
          </a:stretch>
        </p:blipFill>
        <p:spPr>
          <a:xfrm>
            <a:off x="4271992" y="1083119"/>
            <a:ext cx="4863811" cy="4494116"/>
          </a:xfrm>
          <a:prstGeom prst="rect">
            <a:avLst/>
          </a:prstGeom>
        </p:spPr>
      </p:pic>
      <p:sp>
        <p:nvSpPr>
          <p:cNvPr id="4" name="Content Placeholder 4"/>
          <p:cNvSpPr txBox="1">
            <a:spLocks/>
          </p:cNvSpPr>
          <p:nvPr/>
        </p:nvSpPr>
        <p:spPr>
          <a:xfrm>
            <a:off x="457200" y="1206654"/>
            <a:ext cx="4297757" cy="5048096"/>
          </a:xfrm>
          <a:prstGeom prst="rect">
            <a:avLst/>
          </a:prstGeom>
        </p:spPr>
        <p:txBody>
          <a:bodyPr>
            <a:normAutofit fontScale="92500"/>
          </a:bodyPr>
          <a:lstStyle>
            <a:lvl1pPr marL="342865" indent="-342865" algn="l" defTabSz="457153"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873" indent="-285720" algn="l" defTabSz="457153" rtl="0" eaLnBrk="1" latinLnBrk="0" hangingPunct="1">
              <a:spcBef>
                <a:spcPct val="20000"/>
              </a:spcBef>
              <a:buFont typeface="Arial"/>
              <a:buChar char="–"/>
              <a:defRPr sz="2000" kern="1200">
                <a:solidFill>
                  <a:schemeClr val="tx1"/>
                </a:solidFill>
                <a:latin typeface="Helvetica Neue"/>
                <a:ea typeface="+mn-ea"/>
                <a:cs typeface="Helvetica Neue"/>
              </a:defRPr>
            </a:lvl2pPr>
            <a:lvl3pPr marL="1142882" indent="-228577" algn="l" defTabSz="457153" rtl="0" eaLnBrk="1" latinLnBrk="0" hangingPunct="1">
              <a:spcBef>
                <a:spcPct val="20000"/>
              </a:spcBef>
              <a:buFont typeface="Arial"/>
              <a:buChar char="•"/>
              <a:defRPr sz="1800" kern="1200">
                <a:solidFill>
                  <a:schemeClr val="tx1"/>
                </a:solidFill>
                <a:latin typeface="Helvetica Neue"/>
                <a:ea typeface="+mn-ea"/>
                <a:cs typeface="Helvetica Neue"/>
              </a:defRPr>
            </a:lvl3pPr>
            <a:lvl4pPr marL="1600034"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4pPr>
            <a:lvl5pPr marL="2057187"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Mapping the same DNA-protein interactions in the same tissue in different species</a:t>
            </a:r>
          </a:p>
          <a:p>
            <a:r>
              <a:rPr lang="en-US" dirty="0" smtClean="0"/>
              <a:t>Transcription </a:t>
            </a:r>
            <a:r>
              <a:rPr lang="en-US" dirty="0"/>
              <a:t>factors, histone modifications, chromatin </a:t>
            </a:r>
            <a:r>
              <a:rPr lang="en-US" dirty="0" smtClean="0"/>
              <a:t>structural proteins</a:t>
            </a:r>
          </a:p>
          <a:p>
            <a:r>
              <a:rPr lang="en-US" dirty="0"/>
              <a:t>ChIP-seq data supported by RNA-</a:t>
            </a:r>
            <a:r>
              <a:rPr lang="en-US" dirty="0" err="1"/>
              <a:t>seq</a:t>
            </a:r>
            <a:r>
              <a:rPr lang="en-US" dirty="0"/>
              <a:t> and </a:t>
            </a:r>
            <a:r>
              <a:rPr lang="en-US" dirty="0" smtClean="0"/>
              <a:t>other assays</a:t>
            </a:r>
          </a:p>
          <a:p>
            <a:r>
              <a:rPr lang="en-US" dirty="0" smtClean="0"/>
              <a:t>Identify regions of the genome doing the same thing over evolutionary time: functional conservation</a:t>
            </a:r>
          </a:p>
          <a:p>
            <a:endParaRPr lang="en-US" dirty="0" smtClean="0"/>
          </a:p>
          <a:p>
            <a:endParaRPr lang="en-US" dirty="0" smtClean="0"/>
          </a:p>
        </p:txBody>
      </p:sp>
      <p:sp>
        <p:nvSpPr>
          <p:cNvPr id="5" name="Rectangle 4"/>
          <p:cNvSpPr/>
          <p:nvPr/>
        </p:nvSpPr>
        <p:spPr>
          <a:xfrm>
            <a:off x="149064" y="6427131"/>
            <a:ext cx="1395051" cy="230822"/>
          </a:xfrm>
          <a:prstGeom prst="rect">
            <a:avLst/>
          </a:prstGeom>
        </p:spPr>
        <p:txBody>
          <a:bodyPr wrap="none" lIns="91430" tIns="45715" rIns="91430" bIns="45715">
            <a:spAutoFit/>
          </a:bodyPr>
          <a:lstStyle/>
          <a:p>
            <a:pPr fontAlgn="base">
              <a:spcBef>
                <a:spcPct val="0"/>
              </a:spcBef>
              <a:spcAft>
                <a:spcPct val="0"/>
              </a:spcAft>
            </a:pPr>
            <a:r>
              <a:rPr lang="en-US" sz="900" b="1" dirty="0" err="1" smtClean="0">
                <a:solidFill>
                  <a:srgbClr val="000000"/>
                </a:solidFill>
                <a:latin typeface="Arial"/>
                <a:cs typeface="Arial"/>
              </a:rPr>
              <a:t>Villar</a:t>
            </a:r>
            <a:r>
              <a:rPr lang="en-US" sz="900" b="1" dirty="0" smtClean="0">
                <a:solidFill>
                  <a:srgbClr val="000000"/>
                </a:solidFill>
                <a:latin typeface="Arial"/>
                <a:cs typeface="Arial"/>
              </a:rPr>
              <a:t>, </a:t>
            </a:r>
            <a:r>
              <a:rPr lang="en-US" sz="900" b="1" dirty="0">
                <a:solidFill>
                  <a:srgbClr val="000000"/>
                </a:solidFill>
                <a:latin typeface="Arial"/>
                <a:cs typeface="Arial"/>
              </a:rPr>
              <a:t>et al </a:t>
            </a:r>
            <a:r>
              <a:rPr lang="en-US" sz="900" b="1" dirty="0" smtClean="0">
                <a:solidFill>
                  <a:srgbClr val="000000"/>
                </a:solidFill>
                <a:latin typeface="Arial"/>
                <a:cs typeface="Arial"/>
              </a:rPr>
              <a:t>(</a:t>
            </a:r>
            <a:r>
              <a:rPr lang="en-US" sz="900" b="1" i="1" dirty="0" smtClean="0">
                <a:solidFill>
                  <a:srgbClr val="000000"/>
                </a:solidFill>
                <a:latin typeface="Arial"/>
                <a:cs typeface="Arial"/>
              </a:rPr>
              <a:t>Cell, 2015</a:t>
            </a:r>
            <a:r>
              <a:rPr lang="en-US" sz="900" b="1" dirty="0" smtClean="0">
                <a:solidFill>
                  <a:srgbClr val="000000"/>
                </a:solidFill>
                <a:latin typeface="Arial"/>
                <a:cs typeface="Arial"/>
              </a:rPr>
              <a:t>)</a:t>
            </a:r>
            <a:endParaRPr lang="en-US" sz="900" b="1" dirty="0">
              <a:solidFill>
                <a:srgbClr val="000000"/>
              </a:solidFill>
              <a:latin typeface="Arial"/>
              <a:cs typeface="Arial"/>
            </a:endParaRPr>
          </a:p>
        </p:txBody>
      </p:sp>
    </p:spTree>
    <p:extLst>
      <p:ext uri="{BB962C8B-B14F-4D97-AF65-F5344CB8AC3E}">
        <p14:creationId xmlns:p14="http://schemas.microsoft.com/office/powerpoint/2010/main" val="37494781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6141" b="34039"/>
          <a:stretch/>
        </p:blipFill>
        <p:spPr bwMode="auto">
          <a:xfrm>
            <a:off x="5349544" y="1013475"/>
            <a:ext cx="2222831" cy="2226959"/>
          </a:xfrm>
          <a:prstGeom prst="rect">
            <a:avLst/>
          </a:prstGeom>
          <a:noFill/>
          <a:ln>
            <a:noFill/>
          </a:ln>
        </p:spPr>
      </p:pic>
      <p:sp>
        <p:nvSpPr>
          <p:cNvPr id="2" name="Title 1"/>
          <p:cNvSpPr>
            <a:spLocks noGrp="1"/>
          </p:cNvSpPr>
          <p:nvPr>
            <p:ph type="title"/>
          </p:nvPr>
        </p:nvSpPr>
        <p:spPr/>
        <p:txBody>
          <a:bodyPr/>
          <a:lstStyle/>
          <a:p>
            <a:r>
              <a:rPr lang="en-US" dirty="0" smtClean="0"/>
              <a:t>Regulatory rewiring is pervasive in mammalian genomes</a:t>
            </a:r>
            <a:endParaRPr lang="en-US" dirty="0"/>
          </a:p>
        </p:txBody>
      </p:sp>
      <p:sp>
        <p:nvSpPr>
          <p:cNvPr id="3" name="Content Placeholder 2"/>
          <p:cNvSpPr>
            <a:spLocks noGrp="1"/>
          </p:cNvSpPr>
          <p:nvPr>
            <p:ph idx="1"/>
          </p:nvPr>
        </p:nvSpPr>
        <p:spPr>
          <a:xfrm>
            <a:off x="457199" y="1409701"/>
            <a:ext cx="4250905" cy="4857569"/>
          </a:xfrm>
        </p:spPr>
        <p:txBody>
          <a:bodyPr>
            <a:normAutofit fontScale="92500"/>
          </a:bodyPr>
          <a:lstStyle/>
          <a:p>
            <a:r>
              <a:rPr lang="en-US" dirty="0" smtClean="0"/>
              <a:t>Transcription factor binding evolves extremely rapidly</a:t>
            </a:r>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F1 analysis shows that transcription </a:t>
            </a:r>
            <a:r>
              <a:rPr lang="en-US" dirty="0"/>
              <a:t>factor binding is influenced by surprising large regions of the genome</a:t>
            </a:r>
          </a:p>
        </p:txBody>
      </p:sp>
      <p:pic>
        <p:nvPicPr>
          <p:cNvPr id="10" name="Picture 9"/>
          <p:cNvPicPr>
            <a:picLocks noChangeAspect="1"/>
          </p:cNvPicPr>
          <p:nvPr/>
        </p:nvPicPr>
        <p:blipFill>
          <a:blip r:embed="rId4"/>
          <a:stretch>
            <a:fillRect/>
          </a:stretch>
        </p:blipFill>
        <p:spPr>
          <a:xfrm>
            <a:off x="457200" y="2763412"/>
            <a:ext cx="3156665" cy="1786783"/>
          </a:xfrm>
          <a:prstGeom prst="rect">
            <a:avLst/>
          </a:prstGeom>
        </p:spPr>
      </p:pic>
      <p:pic>
        <p:nvPicPr>
          <p:cNvPr id="11" name="Picture 10" descr="cis_extent_of_binding_300kb_extend.pdf"/>
          <p:cNvPicPr>
            <a:picLocks noChangeAspect="1"/>
          </p:cNvPicPr>
          <p:nvPr/>
        </p:nvPicPr>
        <p:blipFill rotWithShape="1">
          <a:blip r:embed="rId5">
            <a:extLst>
              <a:ext uri="{28A0092B-C50C-407E-A947-70E740481C1C}">
                <a14:useLocalDpi xmlns:a14="http://schemas.microsoft.com/office/drawing/2010/main" val="0"/>
              </a:ext>
            </a:extLst>
          </a:blip>
          <a:srcRect t="41627" b="25692"/>
          <a:stretch/>
        </p:blipFill>
        <p:spPr>
          <a:xfrm>
            <a:off x="4189616" y="4290235"/>
            <a:ext cx="4652367" cy="2151660"/>
          </a:xfrm>
          <a:prstGeom prst="rect">
            <a:avLst/>
          </a:prstGeom>
        </p:spPr>
      </p:pic>
      <p:sp>
        <p:nvSpPr>
          <p:cNvPr id="12" name="Rectangle 11"/>
          <p:cNvSpPr/>
          <p:nvPr/>
        </p:nvSpPr>
        <p:spPr>
          <a:xfrm>
            <a:off x="4418077" y="4294220"/>
            <a:ext cx="464653" cy="463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3506047" y="3271022"/>
            <a:ext cx="5786603" cy="1358548"/>
          </a:xfrm>
          <a:prstGeom prst="rect">
            <a:avLst/>
          </a:prstGeom>
        </p:spPr>
        <p:txBody>
          <a:bodyPr vert="horz" lIns="91430" tIns="45715" rIns="91430" bIns="45715" rtlCol="0">
            <a:normAutofit/>
          </a:bodyPr>
          <a:lstStyle>
            <a:lvl1pPr marL="342865" indent="-342865" algn="l" defTabSz="457153"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873" indent="-285720" algn="l" defTabSz="457153" rtl="0" eaLnBrk="1" latinLnBrk="0" hangingPunct="1">
              <a:spcBef>
                <a:spcPct val="20000"/>
              </a:spcBef>
              <a:buFont typeface="Arial"/>
              <a:buChar char="–"/>
              <a:defRPr sz="2000" kern="1200">
                <a:solidFill>
                  <a:schemeClr val="tx1"/>
                </a:solidFill>
                <a:latin typeface="Helvetica Neue"/>
                <a:ea typeface="+mn-ea"/>
                <a:cs typeface="Helvetica Neue"/>
              </a:defRPr>
            </a:lvl2pPr>
            <a:lvl3pPr marL="1142882" indent="-228577" algn="l" defTabSz="457153" rtl="0" eaLnBrk="1" latinLnBrk="0" hangingPunct="1">
              <a:spcBef>
                <a:spcPct val="20000"/>
              </a:spcBef>
              <a:buFont typeface="Arial"/>
              <a:buChar char="•"/>
              <a:defRPr sz="1800" kern="1200">
                <a:solidFill>
                  <a:schemeClr val="tx1"/>
                </a:solidFill>
                <a:latin typeface="Helvetica Neue"/>
                <a:ea typeface="+mn-ea"/>
                <a:cs typeface="Helvetica Neue"/>
              </a:defRPr>
            </a:lvl3pPr>
            <a:lvl4pPr marL="1600034"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4pPr>
            <a:lvl5pPr marL="2057187" indent="-228577" algn="l" defTabSz="457153" rtl="0" eaLnBrk="1" latinLnBrk="0" hangingPunct="1">
              <a:spcBef>
                <a:spcPct val="20000"/>
              </a:spcBef>
              <a:buFont typeface="Arial"/>
              <a:buChar char="•"/>
              <a:defRPr sz="1600" kern="1200">
                <a:solidFill>
                  <a:schemeClr val="tx1"/>
                </a:solidFill>
                <a:latin typeface="Helvetica Neue"/>
                <a:ea typeface="+mn-ea"/>
                <a:cs typeface="Helvetica Neue"/>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Sequence changes in binding motifs cannot explain the changes in transcription factor binding</a:t>
            </a:r>
          </a:p>
        </p:txBody>
      </p:sp>
      <p:sp>
        <p:nvSpPr>
          <p:cNvPr id="16" name="Rectangle 15"/>
          <p:cNvSpPr/>
          <p:nvPr/>
        </p:nvSpPr>
        <p:spPr>
          <a:xfrm>
            <a:off x="5086241" y="976949"/>
            <a:ext cx="464653" cy="463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49064" y="6427131"/>
            <a:ext cx="1608112" cy="230822"/>
          </a:xfrm>
          <a:prstGeom prst="rect">
            <a:avLst/>
          </a:prstGeom>
        </p:spPr>
        <p:txBody>
          <a:bodyPr wrap="none" lIns="91430" tIns="45715" rIns="91430" bIns="45715">
            <a:spAutoFit/>
          </a:bodyPr>
          <a:lstStyle/>
          <a:p>
            <a:pPr fontAlgn="base">
              <a:spcBef>
                <a:spcPct val="0"/>
              </a:spcBef>
              <a:spcAft>
                <a:spcPct val="0"/>
              </a:spcAft>
            </a:pPr>
            <a:r>
              <a:rPr lang="en-US" sz="900" b="1" dirty="0" smtClean="0">
                <a:solidFill>
                  <a:srgbClr val="000000"/>
                </a:solidFill>
                <a:latin typeface="Arial"/>
                <a:cs typeface="Arial"/>
              </a:rPr>
              <a:t>Wong, </a:t>
            </a:r>
            <a:r>
              <a:rPr lang="en-US" sz="900" b="1" dirty="0">
                <a:solidFill>
                  <a:srgbClr val="000000"/>
                </a:solidFill>
                <a:latin typeface="Arial"/>
                <a:cs typeface="Arial"/>
              </a:rPr>
              <a:t>et al </a:t>
            </a:r>
            <a:r>
              <a:rPr lang="en-US" sz="900" b="1" dirty="0" smtClean="0">
                <a:solidFill>
                  <a:srgbClr val="000000"/>
                </a:solidFill>
                <a:latin typeface="Arial"/>
                <a:cs typeface="Arial"/>
              </a:rPr>
              <a:t>(</a:t>
            </a:r>
            <a:r>
              <a:rPr lang="en-US" sz="900" b="1" i="1" dirty="0" smtClean="0">
                <a:solidFill>
                  <a:srgbClr val="000000"/>
                </a:solidFill>
                <a:latin typeface="Arial"/>
                <a:cs typeface="Arial"/>
              </a:rPr>
              <a:t>Unpublished</a:t>
            </a:r>
            <a:r>
              <a:rPr lang="en-US" sz="900" b="1" dirty="0" smtClean="0">
                <a:solidFill>
                  <a:srgbClr val="000000"/>
                </a:solidFill>
                <a:latin typeface="Arial"/>
                <a:cs typeface="Arial"/>
              </a:rPr>
              <a:t>)</a:t>
            </a:r>
            <a:endParaRPr lang="en-US" sz="900" b="1" dirty="0">
              <a:solidFill>
                <a:srgbClr val="000000"/>
              </a:solidFill>
              <a:latin typeface="Arial"/>
              <a:cs typeface="Arial"/>
            </a:endParaRPr>
          </a:p>
        </p:txBody>
      </p:sp>
    </p:spTree>
    <p:extLst>
      <p:ext uri="{BB962C8B-B14F-4D97-AF65-F5344CB8AC3E}">
        <p14:creationId xmlns:p14="http://schemas.microsoft.com/office/powerpoint/2010/main" val="49342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Distributed production: sequence data submission</a:t>
            </a:r>
            <a:endParaRPr lang="en-GB" sz="28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b="20070"/>
          <a:stretch/>
        </p:blipFill>
        <p:spPr>
          <a:xfrm>
            <a:off x="124462" y="1114821"/>
            <a:ext cx="9000000" cy="5019467"/>
          </a:xfrm>
          <a:prstGeom prst="rect">
            <a:avLst/>
          </a:prstGeom>
        </p:spPr>
      </p:pic>
    </p:spTree>
    <p:extLst>
      <p:ext uri="{BB962C8B-B14F-4D97-AF65-F5344CB8AC3E}">
        <p14:creationId xmlns:p14="http://schemas.microsoft.com/office/powerpoint/2010/main" val="365661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Distributed </a:t>
            </a:r>
            <a:r>
              <a:rPr lang="en-GB" sz="2800" dirty="0" smtClean="0"/>
              <a:t>consumption: sequence data access</a:t>
            </a:r>
            <a:endParaRPr lang="en-GB" sz="2800"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b="20801"/>
          <a:stretch/>
        </p:blipFill>
        <p:spPr>
          <a:xfrm>
            <a:off x="105414" y="1055075"/>
            <a:ext cx="9000000" cy="5029010"/>
          </a:xfrm>
          <a:prstGeom prst="rect">
            <a:avLst/>
          </a:prstGeom>
        </p:spPr>
      </p:pic>
    </p:spTree>
    <p:extLst>
      <p:ext uri="{BB962C8B-B14F-4D97-AF65-F5344CB8AC3E}">
        <p14:creationId xmlns:p14="http://schemas.microsoft.com/office/powerpoint/2010/main" val="141530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457200" y="5281938"/>
            <a:ext cx="8229600" cy="844226"/>
          </a:xfrm>
        </p:spPr>
        <p:txBody>
          <a:bodyPr/>
          <a:lstStyle/>
          <a:p>
            <a:pPr marL="0" indent="0" algn="ctr">
              <a:buNone/>
            </a:pPr>
            <a:r>
              <a:rPr lang="en-US" dirty="0" smtClean="0"/>
              <a:t>Read Ewan’s commentary. Reread it regularly, but understand that it is not the only way.</a:t>
            </a:r>
            <a:endParaRPr lang="en-US" dirty="0"/>
          </a:p>
        </p:txBody>
      </p:sp>
      <p:pic>
        <p:nvPicPr>
          <p:cNvPr id="5" name="Picture 4"/>
          <p:cNvPicPr>
            <a:picLocks noChangeAspect="1"/>
          </p:cNvPicPr>
          <p:nvPr/>
        </p:nvPicPr>
        <p:blipFill>
          <a:blip r:embed="rId2"/>
          <a:stretch>
            <a:fillRect/>
          </a:stretch>
        </p:blipFill>
        <p:spPr>
          <a:xfrm>
            <a:off x="457200" y="2060111"/>
            <a:ext cx="8531622" cy="1919615"/>
          </a:xfrm>
          <a:prstGeom prst="rect">
            <a:avLst/>
          </a:prstGeom>
        </p:spPr>
      </p:pic>
      <p:sp>
        <p:nvSpPr>
          <p:cNvPr id="6" name="TextBox 5"/>
          <p:cNvSpPr txBox="1"/>
          <p:nvPr/>
        </p:nvSpPr>
        <p:spPr>
          <a:xfrm>
            <a:off x="7031761" y="3979726"/>
            <a:ext cx="1519279" cy="369332"/>
          </a:xfrm>
          <a:prstGeom prst="rect">
            <a:avLst/>
          </a:prstGeom>
          <a:noFill/>
        </p:spPr>
        <p:txBody>
          <a:bodyPr wrap="none" rtlCol="0">
            <a:spAutoFit/>
          </a:bodyPr>
          <a:lstStyle/>
          <a:p>
            <a:r>
              <a:rPr lang="en-US" sz="1800" dirty="0" smtClean="0"/>
              <a:t>Nature, 2012</a:t>
            </a:r>
            <a:endParaRPr lang="en-US" sz="1800" dirty="0"/>
          </a:p>
        </p:txBody>
      </p:sp>
    </p:spTree>
    <p:extLst>
      <p:ext uri="{BB962C8B-B14F-4D97-AF65-F5344CB8AC3E}">
        <p14:creationId xmlns:p14="http://schemas.microsoft.com/office/powerpoint/2010/main" val="3228265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Informatics builds </a:t>
            </a:r>
            <a:r>
              <a:rPr lang="en-US" dirty="0" smtClean="0"/>
              <a:t>things and </a:t>
            </a:r>
            <a:r>
              <a:rPr lang="en-US" dirty="0" smtClean="0"/>
              <a:t>makes </a:t>
            </a:r>
            <a:r>
              <a:rPr lang="en-US" dirty="0" smtClean="0"/>
              <a:t>things work for genomics and big biology</a:t>
            </a:r>
            <a:endParaRPr lang="en-US" dirty="0"/>
          </a:p>
        </p:txBody>
      </p:sp>
      <p:pic>
        <p:nvPicPr>
          <p:cNvPr id="4" name="Picture 3" descr="Millau_Viaduct_construction_sou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27" y="1092326"/>
            <a:ext cx="4623014" cy="2704463"/>
          </a:xfrm>
          <a:prstGeom prst="rect">
            <a:avLst/>
          </a:prstGeom>
        </p:spPr>
      </p:pic>
      <p:pic>
        <p:nvPicPr>
          <p:cNvPr id="6" name="Picture 5" descr="Millau-Bridge-in-Fra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736" y="1603422"/>
            <a:ext cx="5614857" cy="2413403"/>
          </a:xfrm>
          <a:prstGeom prst="rect">
            <a:avLst/>
          </a:prstGeom>
        </p:spPr>
      </p:pic>
      <p:pic>
        <p:nvPicPr>
          <p:cNvPr id="3" name="Picture 2" descr="tesla-model-x-concept-doors-open-rear-three-quar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331" y="3448064"/>
            <a:ext cx="4352257" cy="2890171"/>
          </a:xfrm>
          <a:prstGeom prst="rect">
            <a:avLst/>
          </a:prstGeom>
        </p:spPr>
      </p:pic>
      <p:pic>
        <p:nvPicPr>
          <p:cNvPr id="5" name="Picture 4" descr="Tesla_Motors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948" y="4368054"/>
            <a:ext cx="1006344" cy="1454082"/>
          </a:xfrm>
          <a:prstGeom prst="rect">
            <a:avLst/>
          </a:prstGeom>
        </p:spPr>
      </p:pic>
    </p:spTree>
    <p:extLst>
      <p:ext uri="{BB962C8B-B14F-4D97-AF65-F5344CB8AC3E}">
        <p14:creationId xmlns:p14="http://schemas.microsoft.com/office/powerpoint/2010/main" val="915665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3675"/>
            <a:ext cx="8153400" cy="762000"/>
          </a:xfrm>
        </p:spPr>
        <p:txBody>
          <a:bodyPr/>
          <a:lstStyle/>
          <a:p>
            <a:r>
              <a:rPr lang="en-US" dirty="0" smtClean="0"/>
              <a:t>Data Coordination: </a:t>
            </a:r>
            <a:br>
              <a:rPr lang="en-US" dirty="0" smtClean="0"/>
            </a:br>
            <a:r>
              <a:rPr lang="en-US" dirty="0" smtClean="0"/>
              <a:t>The 1000 Genomes Project and beyond </a:t>
            </a:r>
            <a:endParaRPr lang="en-US" dirty="0"/>
          </a:p>
        </p:txBody>
      </p:sp>
      <p:pic>
        <p:nvPicPr>
          <p:cNvPr id="4" name="Picture 3" descr="DCC_figur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999" y="1177249"/>
            <a:ext cx="4863801" cy="3557415"/>
          </a:xfrm>
          <a:prstGeom prst="rect">
            <a:avLst/>
          </a:prstGeom>
        </p:spPr>
      </p:pic>
      <p:sp>
        <p:nvSpPr>
          <p:cNvPr id="5" name="Content Placeholder 2"/>
          <p:cNvSpPr txBox="1">
            <a:spLocks/>
          </p:cNvSpPr>
          <p:nvPr/>
        </p:nvSpPr>
        <p:spPr bwMode="auto">
          <a:xfrm>
            <a:off x="568837" y="1343633"/>
            <a:ext cx="3008997" cy="397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54013" indent="-354013" algn="l" defTabSz="952500" rtl="0" eaLnBrk="1" fontAlgn="base" hangingPunct="1">
              <a:spcBef>
                <a:spcPct val="20000"/>
              </a:spcBef>
              <a:spcAft>
                <a:spcPts val="575"/>
              </a:spcAft>
              <a:buClr>
                <a:schemeClr val="accent1"/>
              </a:buClr>
              <a:buSzPct val="120000"/>
              <a:buFont typeface="Arial"/>
              <a:buChar char="•"/>
              <a:defRPr sz="2400">
                <a:solidFill>
                  <a:schemeClr val="tx1"/>
                </a:solidFill>
                <a:latin typeface="HelveticaNeueLT Pro 45 Lt"/>
                <a:ea typeface="ＭＳ Ｐゴシック" charset="0"/>
                <a:cs typeface="HelveticaNeueLT Pro 45 Lt"/>
              </a:defRPr>
            </a:lvl1pPr>
            <a:lvl2pPr marL="631825" indent="-276225" algn="l" defTabSz="952500" rtl="0" eaLnBrk="1" fontAlgn="base" hangingPunct="1">
              <a:spcBef>
                <a:spcPct val="20000"/>
              </a:spcBef>
              <a:spcAft>
                <a:spcPts val="575"/>
              </a:spcAft>
              <a:buClr>
                <a:srgbClr val="FF8C9A"/>
              </a:buClr>
              <a:buSzPct val="100000"/>
              <a:buFont typeface="Arial" charset="0"/>
              <a:buChar char="•"/>
              <a:defRPr sz="2200">
                <a:solidFill>
                  <a:schemeClr val="tx1"/>
                </a:solidFill>
                <a:latin typeface="HelveticaNeueLT Pro 45 Lt"/>
                <a:ea typeface="ＭＳ Ｐゴシック" charset="0"/>
                <a:cs typeface="HelveticaNeueLT Pro 45 Lt"/>
              </a:defRPr>
            </a:lvl2pPr>
            <a:lvl3pPr marL="895350" indent="-234950" algn="l" defTabSz="952500" rtl="0" eaLnBrk="1" fontAlgn="base" hangingPunct="1">
              <a:spcBef>
                <a:spcPct val="20000"/>
              </a:spcBef>
              <a:spcAft>
                <a:spcPts val="575"/>
              </a:spcAft>
              <a:buClr>
                <a:srgbClr val="FF8C9A"/>
              </a:buClr>
              <a:buFont typeface="Times" charset="0"/>
              <a:buChar char="•"/>
              <a:defRPr sz="2000">
                <a:solidFill>
                  <a:schemeClr val="tx1"/>
                </a:solidFill>
                <a:latin typeface="HelveticaNeueLT Pro 45 Lt"/>
                <a:ea typeface="ＭＳ Ｐゴシック" charset="0"/>
                <a:cs typeface="HelveticaNeueLT Pro 45 Lt"/>
              </a:defRPr>
            </a:lvl3pPr>
            <a:lvl4pPr marL="1147763" indent="-234950" algn="l" defTabSz="952500" rtl="0" eaLnBrk="1" fontAlgn="base" hangingPunct="1">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4pPr>
            <a:lvl5pPr marL="1400175" indent="-234950" algn="l" defTabSz="952500" rtl="0" eaLnBrk="1" fontAlgn="base" hangingPunct="1">
              <a:spcBef>
                <a:spcPct val="20000"/>
              </a:spcBef>
              <a:spcAft>
                <a:spcPts val="575"/>
              </a:spcAft>
              <a:buClr>
                <a:schemeClr val="accent1"/>
              </a:buClr>
              <a:buFont typeface="Times" charset="0"/>
              <a:buChar char="•"/>
              <a:defRPr sz="2000">
                <a:solidFill>
                  <a:schemeClr val="tx1"/>
                </a:solidFill>
                <a:latin typeface="HelveticaNeueLT Pro 45 Lt"/>
                <a:ea typeface="ＭＳ Ｐゴシック" charset="0"/>
                <a:cs typeface="HelveticaNeueLT Pro 45 Lt"/>
              </a:defRPr>
            </a:lvl5pPr>
            <a:lvl6pPr marL="2371346"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6pPr>
            <a:lvl7pPr marL="2591945"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7pPr>
            <a:lvl8pPr marL="2812522"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8pPr>
            <a:lvl9pPr marL="3033117" indent="-238971" algn="l" defTabSz="955894" rtl="0" eaLnBrk="1" fontAlgn="base" hangingPunct="1">
              <a:spcBef>
                <a:spcPct val="20000"/>
              </a:spcBef>
              <a:spcAft>
                <a:spcPct val="0"/>
              </a:spcAft>
              <a:buClr>
                <a:schemeClr val="accent1"/>
              </a:buClr>
              <a:buFont typeface="Times" pitchFamily="48" charset="0"/>
              <a:buChar char="•"/>
              <a:defRPr sz="2100">
                <a:solidFill>
                  <a:schemeClr val="tx1"/>
                </a:solidFill>
                <a:latin typeface="+mn-lt"/>
              </a:defRPr>
            </a:lvl9pPr>
          </a:lstStyle>
          <a:p>
            <a:r>
              <a:rPr lang="en-US" dirty="0"/>
              <a:t>An orchestration role that enables highly efficient large-scale science</a:t>
            </a:r>
          </a:p>
          <a:p>
            <a:r>
              <a:rPr lang="en-US" dirty="0" smtClean="0"/>
              <a:t>From raw data to project analysis to data release and community support</a:t>
            </a:r>
          </a:p>
          <a:p>
            <a:r>
              <a:rPr lang="en-US" dirty="0" smtClean="0"/>
              <a:t>Methods adapted for epigenetics, agricultural and </a:t>
            </a:r>
            <a:r>
              <a:rPr lang="en-US" dirty="0" err="1" smtClean="0"/>
              <a:t>iPS</a:t>
            </a:r>
            <a:r>
              <a:rPr lang="en-US" dirty="0" smtClean="0"/>
              <a:t> projects</a:t>
            </a:r>
          </a:p>
          <a:p>
            <a:pPr marL="355600" lvl="1" indent="0">
              <a:buFont typeface="Arial" charset="0"/>
              <a:buNone/>
            </a:pPr>
            <a:endParaRPr lang="en-US" dirty="0" smtClean="0"/>
          </a:p>
          <a:p>
            <a:endParaRPr lang="en-US" dirty="0"/>
          </a:p>
        </p:txBody>
      </p:sp>
      <p:sp>
        <p:nvSpPr>
          <p:cNvPr id="6" name="Rectangle 5"/>
          <p:cNvSpPr/>
          <p:nvPr/>
        </p:nvSpPr>
        <p:spPr>
          <a:xfrm>
            <a:off x="149064" y="6427131"/>
            <a:ext cx="1749753" cy="230822"/>
          </a:xfrm>
          <a:prstGeom prst="rect">
            <a:avLst/>
          </a:prstGeom>
        </p:spPr>
        <p:txBody>
          <a:bodyPr wrap="none" lIns="91430" tIns="45715" rIns="91430" bIns="45715">
            <a:spAutoFit/>
          </a:bodyPr>
          <a:lstStyle/>
          <a:p>
            <a:pPr fontAlgn="base">
              <a:spcBef>
                <a:spcPct val="0"/>
              </a:spcBef>
              <a:spcAft>
                <a:spcPct val="0"/>
              </a:spcAft>
            </a:pPr>
            <a:r>
              <a:rPr lang="en-US" sz="900" b="1" dirty="0" smtClean="0">
                <a:solidFill>
                  <a:srgbClr val="000000"/>
                </a:solidFill>
                <a:latin typeface="Arial"/>
                <a:cs typeface="Arial"/>
              </a:rPr>
              <a:t>Clarke, </a:t>
            </a:r>
            <a:r>
              <a:rPr lang="en-US" sz="900" b="1" dirty="0">
                <a:solidFill>
                  <a:srgbClr val="000000"/>
                </a:solidFill>
                <a:latin typeface="Arial"/>
                <a:cs typeface="Arial"/>
              </a:rPr>
              <a:t>et al </a:t>
            </a:r>
            <a:r>
              <a:rPr lang="en-US" sz="900" b="1" dirty="0" smtClean="0">
                <a:solidFill>
                  <a:srgbClr val="000000"/>
                </a:solidFill>
                <a:latin typeface="Arial"/>
                <a:cs typeface="Arial"/>
              </a:rPr>
              <a:t>(</a:t>
            </a:r>
            <a:r>
              <a:rPr lang="en-US" sz="900" b="1" i="1" dirty="0" smtClean="0">
                <a:solidFill>
                  <a:srgbClr val="000000"/>
                </a:solidFill>
                <a:latin typeface="Arial"/>
                <a:cs typeface="Arial"/>
              </a:rPr>
              <a:t>Nat Meth, 2013</a:t>
            </a:r>
            <a:r>
              <a:rPr lang="en-US" sz="900" b="1" dirty="0" smtClean="0">
                <a:solidFill>
                  <a:srgbClr val="000000"/>
                </a:solidFill>
                <a:latin typeface="Arial"/>
                <a:cs typeface="Arial"/>
              </a:rPr>
              <a:t>)</a:t>
            </a:r>
            <a:endParaRPr lang="en-US" sz="900" b="1" dirty="0">
              <a:solidFill>
                <a:srgbClr val="000000"/>
              </a:solidFill>
              <a:latin typeface="Arial"/>
              <a:cs typeface="Arial"/>
            </a:endParaRPr>
          </a:p>
        </p:txBody>
      </p:sp>
      <p:pic>
        <p:nvPicPr>
          <p:cNvPr id="7" name="Picture 6" descr="1.10_coverproof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654" y="4652010"/>
            <a:ext cx="1292649" cy="1698910"/>
          </a:xfrm>
          <a:prstGeom prst="rect">
            <a:avLst/>
          </a:prstGeom>
        </p:spPr>
      </p:pic>
      <p:pic>
        <p:nvPicPr>
          <p:cNvPr id="8" name="Picture 7" descr="1000 Genom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512" y="4661059"/>
            <a:ext cx="1290723" cy="1657382"/>
          </a:xfrm>
          <a:prstGeom prst="rect">
            <a:avLst/>
          </a:prstGeom>
        </p:spPr>
      </p:pic>
    </p:spTree>
    <p:extLst>
      <p:ext uri="{BB962C8B-B14F-4D97-AF65-F5344CB8AC3E}">
        <p14:creationId xmlns:p14="http://schemas.microsoft.com/office/powerpoint/2010/main" val="2886113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dirty="0" smtClean="0">
                <a:latin typeface="Arial" charset="0"/>
                <a:ea typeface="ＭＳ Ｐゴシック" charset="0"/>
                <a:cs typeface="ＭＳ Ｐゴシック" charset="0"/>
              </a:rPr>
              <a:t>Managing the 1000 Genomes data</a:t>
            </a:r>
            <a:endParaRPr lang="en-GB" dirty="0">
              <a:latin typeface="Arial" charset="0"/>
              <a:ea typeface="ＭＳ Ｐゴシック" charset="0"/>
              <a:cs typeface="ＭＳ Ｐゴシック"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09" y="1580246"/>
            <a:ext cx="39703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TextBox 6"/>
          <p:cNvSpPr txBox="1">
            <a:spLocks noChangeArrowheads="1"/>
          </p:cNvSpPr>
          <p:nvPr/>
        </p:nvSpPr>
        <p:spPr bwMode="auto">
          <a:xfrm>
            <a:off x="178309" y="1118283"/>
            <a:ext cx="39652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dirty="0" smtClean="0">
                <a:solidFill>
                  <a:prstClr val="black"/>
                </a:solidFill>
              </a:rPr>
              <a:t>What it felt like in April </a:t>
            </a:r>
            <a:r>
              <a:rPr lang="en-GB" dirty="0">
                <a:solidFill>
                  <a:prstClr val="black"/>
                </a:solidFill>
              </a:rPr>
              <a:t>2008</a:t>
            </a:r>
          </a:p>
        </p:txBody>
      </p:sp>
      <p:sp>
        <p:nvSpPr>
          <p:cNvPr id="8" name="TextBox 7"/>
          <p:cNvSpPr txBox="1">
            <a:spLocks noChangeArrowheads="1"/>
          </p:cNvSpPr>
          <p:nvPr/>
        </p:nvSpPr>
        <p:spPr bwMode="auto">
          <a:xfrm>
            <a:off x="522797" y="5722596"/>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dirty="0">
                <a:solidFill>
                  <a:prstClr val="black"/>
                </a:solidFill>
              </a:rPr>
              <a:t>Today</a:t>
            </a:r>
          </a:p>
        </p:txBody>
      </p:sp>
      <p:pic>
        <p:nvPicPr>
          <p:cNvPr id="9" name="Picture 8" descr="Sanger_comput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2442" y="3561556"/>
            <a:ext cx="5181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133" y="2038796"/>
            <a:ext cx="4701867" cy="1933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TextBox 11"/>
          <p:cNvSpPr txBox="1">
            <a:spLocks noChangeArrowheads="1"/>
          </p:cNvSpPr>
          <p:nvPr/>
        </p:nvSpPr>
        <p:spPr bwMode="auto">
          <a:xfrm>
            <a:off x="5049638" y="1577131"/>
            <a:ext cx="3454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dirty="0" smtClean="0">
                <a:solidFill>
                  <a:prstClr val="black"/>
                </a:solidFill>
              </a:rPr>
              <a:t>First major data transfer </a:t>
            </a:r>
            <a:endParaRPr lang="en-GB" dirty="0">
              <a:solidFill>
                <a:prstClr val="black"/>
              </a:solidFill>
            </a:endParaRPr>
          </a:p>
        </p:txBody>
      </p:sp>
    </p:spTree>
    <p:extLst>
      <p:ext uri="{BB962C8B-B14F-4D97-AF65-F5344CB8AC3E}">
        <p14:creationId xmlns:p14="http://schemas.microsoft.com/office/powerpoint/2010/main" val="3857872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b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8" y="2794000"/>
            <a:ext cx="4703983" cy="3527987"/>
          </a:xfrm>
          <a:prstGeom prst="rect">
            <a:avLst/>
          </a:prstGeom>
        </p:spPr>
      </p:pic>
      <p:sp>
        <p:nvSpPr>
          <p:cNvPr id="2" name="Title 1"/>
          <p:cNvSpPr>
            <a:spLocks noGrp="1"/>
          </p:cNvSpPr>
          <p:nvPr>
            <p:ph type="title"/>
          </p:nvPr>
        </p:nvSpPr>
        <p:spPr/>
        <p:txBody>
          <a:bodyPr/>
          <a:lstStyle/>
          <a:p>
            <a:r>
              <a:rPr lang="en-US" dirty="0" smtClean="0"/>
              <a:t>Infrastructures are critical…</a:t>
            </a:r>
            <a:endParaRPr lang="en-US" dirty="0"/>
          </a:p>
        </p:txBody>
      </p:sp>
      <p:pic>
        <p:nvPicPr>
          <p:cNvPr id="3" name="Picture 2"/>
          <p:cNvPicPr>
            <a:picLocks noChangeAspect="1"/>
          </p:cNvPicPr>
          <p:nvPr/>
        </p:nvPicPr>
        <p:blipFill>
          <a:blip r:embed="rId4"/>
          <a:stretch>
            <a:fillRect/>
          </a:stretch>
        </p:blipFill>
        <p:spPr>
          <a:xfrm>
            <a:off x="227862" y="1130431"/>
            <a:ext cx="3289300" cy="2463800"/>
          </a:xfrm>
          <a:prstGeom prst="rect">
            <a:avLst/>
          </a:prstGeom>
        </p:spPr>
      </p:pic>
      <p:pic>
        <p:nvPicPr>
          <p:cNvPr id="5" name="Picture 4"/>
          <p:cNvPicPr>
            <a:picLocks noChangeAspect="1"/>
          </p:cNvPicPr>
          <p:nvPr/>
        </p:nvPicPr>
        <p:blipFill>
          <a:blip r:embed="rId5"/>
          <a:stretch>
            <a:fillRect/>
          </a:stretch>
        </p:blipFill>
        <p:spPr>
          <a:xfrm>
            <a:off x="4814821" y="3268591"/>
            <a:ext cx="3871979" cy="2903984"/>
          </a:xfrm>
          <a:prstGeom prst="rect">
            <a:avLst/>
          </a:prstGeom>
        </p:spPr>
      </p:pic>
      <p:pic>
        <p:nvPicPr>
          <p:cNvPr id="7" name="Picture 6" descr="Norðoyatunnilin_Leirvík_-_Klaksví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687" y="829002"/>
            <a:ext cx="4164109" cy="2765229"/>
          </a:xfrm>
          <a:prstGeom prst="rect">
            <a:avLst/>
          </a:prstGeom>
        </p:spPr>
      </p:pic>
      <p:pic>
        <p:nvPicPr>
          <p:cNvPr id="4" name="Picture 3"/>
          <p:cNvPicPr>
            <a:picLocks noChangeAspect="1"/>
          </p:cNvPicPr>
          <p:nvPr/>
        </p:nvPicPr>
        <p:blipFill>
          <a:blip r:embed="rId7"/>
          <a:stretch>
            <a:fillRect/>
          </a:stretch>
        </p:blipFill>
        <p:spPr>
          <a:xfrm>
            <a:off x="3517162" y="1807883"/>
            <a:ext cx="2866579" cy="3976222"/>
          </a:xfrm>
          <a:prstGeom prst="rect">
            <a:avLst/>
          </a:prstGeom>
        </p:spPr>
      </p:pic>
    </p:spTree>
    <p:extLst>
      <p:ext uri="{BB962C8B-B14F-4D97-AF65-F5344CB8AC3E}">
        <p14:creationId xmlns:p14="http://schemas.microsoft.com/office/powerpoint/2010/main" val="39862559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800px-I35_Bridge_Collapse_4crop.jpg"/>
          <p:cNvPicPr>
            <a:picLocks noChangeAspect="1"/>
          </p:cNvPicPr>
          <p:nvPr/>
        </p:nvPicPr>
        <p:blipFill rotWithShape="1">
          <a:blip r:embed="rId3">
            <a:extLst>
              <a:ext uri="{28A0092B-C50C-407E-A947-70E740481C1C}">
                <a14:useLocalDpi xmlns:a14="http://schemas.microsoft.com/office/drawing/2010/main" val="0"/>
              </a:ext>
            </a:extLst>
          </a:blip>
          <a:srcRect l="11713" t="21259" b="11978"/>
          <a:stretch/>
        </p:blipFill>
        <p:spPr>
          <a:xfrm>
            <a:off x="1034171" y="2891605"/>
            <a:ext cx="8109829" cy="3365302"/>
          </a:xfrm>
          <a:prstGeom prst="rect">
            <a:avLst/>
          </a:prstGeom>
        </p:spPr>
      </p:pic>
      <p:pic>
        <p:nvPicPr>
          <p:cNvPr id="7" name="Picture 6" descr="PastedGraphic-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88216"/>
            <a:ext cx="4152581" cy="3650811"/>
          </a:xfrm>
          <a:prstGeom prst="rect">
            <a:avLst/>
          </a:prstGeom>
        </p:spPr>
      </p:pic>
      <p:sp>
        <p:nvSpPr>
          <p:cNvPr id="2" name="Title 1"/>
          <p:cNvSpPr>
            <a:spLocks noGrp="1"/>
          </p:cNvSpPr>
          <p:nvPr>
            <p:ph type="title"/>
          </p:nvPr>
        </p:nvSpPr>
        <p:spPr/>
        <p:txBody>
          <a:bodyPr/>
          <a:lstStyle/>
          <a:p>
            <a:r>
              <a:rPr lang="en-US" dirty="0" smtClean="0"/>
              <a:t>But we only notice them when they go wrong</a:t>
            </a:r>
            <a:endParaRPr lang="en-US" dirty="0"/>
          </a:p>
        </p:txBody>
      </p:sp>
      <p:pic>
        <p:nvPicPr>
          <p:cNvPr id="4" name="Picture 3"/>
          <p:cNvPicPr>
            <a:picLocks noChangeAspect="1"/>
          </p:cNvPicPr>
          <p:nvPr/>
        </p:nvPicPr>
        <p:blipFill>
          <a:blip r:embed="rId5"/>
          <a:stretch>
            <a:fillRect/>
          </a:stretch>
        </p:blipFill>
        <p:spPr>
          <a:xfrm>
            <a:off x="5558983" y="943424"/>
            <a:ext cx="3585017" cy="2387621"/>
          </a:xfrm>
          <a:prstGeom prst="rect">
            <a:avLst/>
          </a:prstGeom>
        </p:spPr>
      </p:pic>
      <p:pic>
        <p:nvPicPr>
          <p:cNvPr id="5" name="Picture 4"/>
          <p:cNvPicPr>
            <a:picLocks noChangeAspect="1"/>
          </p:cNvPicPr>
          <p:nvPr/>
        </p:nvPicPr>
        <p:blipFill>
          <a:blip r:embed="rId6"/>
          <a:stretch>
            <a:fillRect/>
          </a:stretch>
        </p:blipFill>
        <p:spPr>
          <a:xfrm>
            <a:off x="269282" y="4057700"/>
            <a:ext cx="3586460" cy="2237639"/>
          </a:xfrm>
          <a:prstGeom prst="rect">
            <a:avLst/>
          </a:prstGeom>
        </p:spPr>
      </p:pic>
    </p:spTree>
    <p:extLst>
      <p:ext uri="{BB962C8B-B14F-4D97-AF65-F5344CB8AC3E}">
        <p14:creationId xmlns:p14="http://schemas.microsoft.com/office/powerpoint/2010/main" val="4199442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007E82"/>
      </a:hlink>
      <a:folHlink>
        <a:srgbClr val="72AD46"/>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e Präsentation">
  <a:themeElements>
    <a:clrScheme name="">
      <a:dk1>
        <a:srgbClr val="000000"/>
      </a:dk1>
      <a:lt1>
        <a:srgbClr val="FFFFFF"/>
      </a:lt1>
      <a:dk2>
        <a:srgbClr val="007E82"/>
      </a:dk2>
      <a:lt2>
        <a:srgbClr val="7D7D7D"/>
      </a:lt2>
      <a:accent1>
        <a:srgbClr val="72AD46"/>
      </a:accent1>
      <a:accent2>
        <a:srgbClr val="DF001A"/>
      </a:accent2>
      <a:accent3>
        <a:srgbClr val="FFFFFF"/>
      </a:accent3>
      <a:accent4>
        <a:srgbClr val="000000"/>
      </a:accent4>
      <a:accent5>
        <a:srgbClr val="BCD3B0"/>
      </a:accent5>
      <a:accent6>
        <a:srgbClr val="CA0016"/>
      </a:accent6>
      <a:hlink>
        <a:srgbClr val="007E82"/>
      </a:hlink>
      <a:folHlink>
        <a:srgbClr val="72AD46"/>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81200" rtl="0" eaLnBrk="0" fontAlgn="base" latinLnBrk="0" hangingPunct="0">
          <a:lnSpc>
            <a:spcPct val="100000"/>
          </a:lnSpc>
          <a:spcBef>
            <a:spcPct val="0"/>
          </a:spcBef>
          <a:spcAft>
            <a:spcPct val="0"/>
          </a:spcAft>
          <a:buClrTx/>
          <a:buSzTx/>
          <a:buFontTx/>
          <a:buNone/>
          <a:tabLst/>
          <a:defRPr kumimoji="0" lang="de-DE" sz="52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lumMod val="65000"/>
          </a:schemeClr>
        </a:solidFill>
      </a:spPr>
      <a:bodyPr wrap="square" rtlCol="0">
        <a:spAutoFit/>
      </a:bodyPr>
      <a:lstStyle>
        <a:defPPr>
          <a:defRPr dirty="0" smtClean="0"/>
        </a:defPPr>
      </a:lst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12356</TotalTime>
  <Words>1732</Words>
  <Application>Microsoft Macintosh PowerPoint</Application>
  <PresentationFormat>On-screen Show (4:3)</PresentationFormat>
  <Paragraphs>251</Paragraphs>
  <Slides>33</Slides>
  <Notes>6</Notes>
  <HiddenSlides>0</HiddenSlides>
  <MMClips>0</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Leere Präsentation</vt:lpstr>
      <vt:lpstr>1_Leere Präsentation</vt:lpstr>
      <vt:lpstr>Office Theme</vt:lpstr>
      <vt:lpstr>1_Office Theme</vt:lpstr>
      <vt:lpstr>2_Office Theme</vt:lpstr>
      <vt:lpstr>3_Office Theme</vt:lpstr>
      <vt:lpstr>Data infrastructure for analysis and discovery</vt:lpstr>
      <vt:lpstr>My charge</vt:lpstr>
      <vt:lpstr>Concepts</vt:lpstr>
      <vt:lpstr>PowerPoint Presentation</vt:lpstr>
      <vt:lpstr>Informatics builds things and makes things work for genomics and big biology</vt:lpstr>
      <vt:lpstr>Data Coordination:  The 1000 Genomes Project and beyond </vt:lpstr>
      <vt:lpstr>Managing the 1000 Genomes data</vt:lpstr>
      <vt:lpstr>Infrastructures are critical…</vt:lpstr>
      <vt:lpstr>But we only notice them when they go wrong</vt:lpstr>
      <vt:lpstr>Informatics is Infrastructure:   Data Archives and Standards Data Coordination and Analysis Expectations and Ambition</vt:lpstr>
      <vt:lpstr>Data growth</vt:lpstr>
      <vt:lpstr>Data compression: horizontal and vertical</vt:lpstr>
      <vt:lpstr>In how many ways can you say “female”?</vt:lpstr>
      <vt:lpstr>PowerPoint Presentation</vt:lpstr>
      <vt:lpstr>Four stages of project data coordination</vt:lpstr>
      <vt:lpstr>Four stages of project data coordination</vt:lpstr>
      <vt:lpstr>Four stages of project data coordination</vt:lpstr>
      <vt:lpstr>Four stages of project data coordination</vt:lpstr>
      <vt:lpstr>Getting though the stages</vt:lpstr>
      <vt:lpstr>Our biases about open data</vt:lpstr>
      <vt:lpstr>Some things we often hear</vt:lpstr>
      <vt:lpstr>Big problems need solutions</vt:lpstr>
      <vt:lpstr>Solutions are often possible, but rarely free</vt:lpstr>
      <vt:lpstr>Infrastructure enables discovery</vt:lpstr>
      <vt:lpstr>Conclusions</vt:lpstr>
      <vt:lpstr>Discussion Questions</vt:lpstr>
      <vt:lpstr>PowerPoint Presentation</vt:lpstr>
      <vt:lpstr>PowerPoint Presentation</vt:lpstr>
      <vt:lpstr>Connecting regulatory regions to genes: Promoter Capture Hi-C</vt:lpstr>
      <vt:lpstr>Comparative regulatory genomics</vt:lpstr>
      <vt:lpstr>Regulatory rewiring is pervasive in mammalian genomes</vt:lpstr>
      <vt:lpstr>Distributed production: sequence data submission</vt:lpstr>
      <vt:lpstr>Distributed consumption: sequence data access</vt:lpstr>
    </vt:vector>
  </TitlesOfParts>
  <Company>EBI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EMBL-EBI Now and in the Future</dc:title>
  <dc:creator>Spencer Phillips</dc:creator>
  <cp:lastModifiedBy>Paul Flicek</cp:lastModifiedBy>
  <cp:revision>422</cp:revision>
  <dcterms:created xsi:type="dcterms:W3CDTF">2012-11-02T14:35:31Z</dcterms:created>
  <dcterms:modified xsi:type="dcterms:W3CDTF">2015-10-08T12:44:03Z</dcterms:modified>
</cp:coreProperties>
</file>