
<file path=[Content_Types].xml><?xml version="1.0" encoding="utf-8"?>
<Types xmlns="http://schemas.openxmlformats.org/package/2006/content-types">
  <Default Extension="xml" ContentType="application/xml"/>
  <Default Extension="tif" ContentType="image/tiff"/>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9" r:id="rId3"/>
    <p:sldId id="264" r:id="rId4"/>
    <p:sldId id="260" r:id="rId5"/>
    <p:sldId id="261" r:id="rId6"/>
    <p:sldId id="262" r:id="rId7"/>
    <p:sldId id="265" r:id="rId8"/>
    <p:sldId id="263" r:id="rId9"/>
    <p:sldId id="26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184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38C24D-4A42-AE4B-985B-53F42FE6EBA5}" type="datetimeFigureOut">
              <a:rPr lang="en-US" smtClean="0"/>
              <a:t>10/6/15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D8C5A0-7180-2645-9FB2-CDEB5FEF00AA}" type="slidenum">
              <a:rPr lang="en-US" smtClean="0"/>
              <a:t>‹#›</a:t>
            </a:fld>
            <a:endParaRPr lang="en-US"/>
          </a:p>
        </p:txBody>
      </p:sp>
    </p:spTree>
    <p:extLst>
      <p:ext uri="{BB962C8B-B14F-4D97-AF65-F5344CB8AC3E}">
        <p14:creationId xmlns:p14="http://schemas.microsoft.com/office/powerpoint/2010/main" val="31868864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Communication is key for ensuring</a:t>
            </a:r>
            <a:r>
              <a:rPr lang="en-US" baseline="0" dirty="0" smtClean="0"/>
              <a:t> FAANG’s success. We have already put in place structures to manage this effectively, working groups have been setup to discuss with the Bioinformatics and Metadata/Data sharing challenges and both groups are actively discussion issues with the rest of the FAANG community. The Bioinformatics working group has 4 sub groups for the different assay types to facilitate focused discussions which can bring results back to the wider group. Metadata and Data sharing is a single group and is currently  primary discussing metadata standards.</a:t>
            </a:r>
            <a:endParaRPr lang="en-US" dirty="0"/>
          </a:p>
        </p:txBody>
      </p:sp>
      <p:sp>
        <p:nvSpPr>
          <p:cNvPr id="4" name="Slide Number Placeholder 3"/>
          <p:cNvSpPr>
            <a:spLocks noGrp="1"/>
          </p:cNvSpPr>
          <p:nvPr>
            <p:ph type="sldNum" sz="quarter" idx="10"/>
          </p:nvPr>
        </p:nvSpPr>
        <p:spPr/>
        <p:txBody>
          <a:bodyPr/>
          <a:lstStyle/>
          <a:p>
            <a:fld id="{D8D8C5A0-7180-2645-9FB2-CDEB5FEF00AA}" type="slidenum">
              <a:rPr lang="en-US" smtClean="0"/>
              <a:t>2</a:t>
            </a:fld>
            <a:endParaRPr lang="en-US"/>
          </a:p>
        </p:txBody>
      </p:sp>
    </p:spTree>
    <p:extLst>
      <p:ext uri="{BB962C8B-B14F-4D97-AF65-F5344CB8AC3E}">
        <p14:creationId xmlns:p14="http://schemas.microsoft.com/office/powerpoint/2010/main" val="1319795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Sharing</a:t>
            </a:r>
            <a:r>
              <a:rPr lang="en-US" baseline="0" dirty="0" smtClean="0"/>
              <a:t> data is important, sharing good descriptions of data is also vital to ensure everyone has a good understanding of what the data is and how the data was processed. Plans are already in place and I believe </a:t>
            </a:r>
            <a:r>
              <a:rPr lang="en-US" baseline="0" dirty="0" err="1" smtClean="0"/>
              <a:t>Fr-AgEncode</a:t>
            </a:r>
            <a:r>
              <a:rPr lang="en-US" baseline="0" dirty="0" smtClean="0"/>
              <a:t> aims to registered samples soon. Sample data will be submitted to </a:t>
            </a:r>
            <a:r>
              <a:rPr lang="en-US" baseline="0" dirty="0" err="1" smtClean="0"/>
              <a:t>biosamples</a:t>
            </a:r>
            <a:r>
              <a:rPr lang="en-US" baseline="0" dirty="0" smtClean="0"/>
              <a:t> which is the EMBL-EBI sample archive. This is well structured for representing complex sample data, multiple tissues and cell types from multiple animals/species, it also has good support for ontology terms so groups can be specific about the tissues, cell types and phenotypes they are using/recording. We are also defining standards for the metadata in the assay archives, again to ensure groups can be specific about how the assays were run. Finally all our standards are being tracked in </a:t>
            </a:r>
            <a:r>
              <a:rPr lang="en-US" baseline="0" dirty="0" err="1" smtClean="0"/>
              <a:t>github</a:t>
            </a:r>
            <a:r>
              <a:rPr lang="en-US" baseline="0" dirty="0" smtClean="0"/>
              <a:t>, this means we can support clear versioning of our standards and have sensible online discussions about suggested changes </a:t>
            </a:r>
            <a:endParaRPr lang="en-US" dirty="0"/>
          </a:p>
        </p:txBody>
      </p:sp>
      <p:sp>
        <p:nvSpPr>
          <p:cNvPr id="4" name="Slide Number Placeholder 3"/>
          <p:cNvSpPr>
            <a:spLocks noGrp="1"/>
          </p:cNvSpPr>
          <p:nvPr>
            <p:ph type="sldNum" sz="quarter" idx="10"/>
          </p:nvPr>
        </p:nvSpPr>
        <p:spPr/>
        <p:txBody>
          <a:bodyPr/>
          <a:lstStyle/>
          <a:p>
            <a:fld id="{D8D8C5A0-7180-2645-9FB2-CDEB5FEF00AA}" type="slidenum">
              <a:rPr lang="en-US" smtClean="0"/>
              <a:t>3</a:t>
            </a:fld>
            <a:endParaRPr lang="en-US"/>
          </a:p>
        </p:txBody>
      </p:sp>
    </p:spTree>
    <p:extLst>
      <p:ext uri="{BB962C8B-B14F-4D97-AF65-F5344CB8AC3E}">
        <p14:creationId xmlns:p14="http://schemas.microsoft.com/office/powerpoint/2010/main" val="1082278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pic>
        <p:nvPicPr>
          <p:cNvPr id="7" name="Picture 6" descr="FAANG_logo_CMYK.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9006" y="0"/>
            <a:ext cx="4447866" cy="2162521"/>
          </a:xfrm>
          <a:prstGeom prst="rect">
            <a:avLst/>
          </a:prstGeom>
        </p:spPr>
      </p:pic>
      <p:sp>
        <p:nvSpPr>
          <p:cNvPr id="8" name="Rectangle 7"/>
          <p:cNvSpPr/>
          <p:nvPr userDrawn="1"/>
        </p:nvSpPr>
        <p:spPr>
          <a:xfrm>
            <a:off x="0" y="5999444"/>
            <a:ext cx="1854699" cy="858556"/>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86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189441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tif"/><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pic>
        <p:nvPicPr>
          <p:cNvPr id="7" name="Picture 6" descr="FAANG_logo_CMYK.ti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126163"/>
            <a:ext cx="1465439" cy="712486"/>
          </a:xfrm>
          <a:prstGeom prst="rect">
            <a:avLst/>
          </a:prstGeom>
        </p:spPr>
      </p:pic>
      <p:pic>
        <p:nvPicPr>
          <p:cNvPr id="4" name="Picture 3" descr="EMBL_EBI_CMYK_petrol_hi-res.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74114" y="6215638"/>
            <a:ext cx="1869886" cy="642361"/>
          </a:xfrm>
          <a:prstGeom prst="rect">
            <a:avLst/>
          </a:prstGeom>
        </p:spPr>
      </p:pic>
    </p:spTree>
    <p:extLst>
      <p:ext uri="{BB962C8B-B14F-4D97-AF65-F5344CB8AC3E}">
        <p14:creationId xmlns:p14="http://schemas.microsoft.com/office/powerpoint/2010/main" val="206514428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github.com/FAANG/faang-metadat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tp://ftp.faang.ebi.ac.uk/ftp/" TargetMode="External"/><Relationship Id="rId3" Type="http://schemas.openxmlformats.org/officeDocument/2006/relationships/hyperlink" Target="mailto:drop-faa@ftp.faang.ebi.ac.u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ithub.com/FAANG/faang-metadat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FAANG: Status on Data storage and analysis challenges </a:t>
            </a:r>
            <a:endParaRPr lang="en-US" dirty="0"/>
          </a:p>
        </p:txBody>
      </p:sp>
      <p:sp>
        <p:nvSpPr>
          <p:cNvPr id="3" name="Subtitle 2"/>
          <p:cNvSpPr>
            <a:spLocks noGrp="1"/>
          </p:cNvSpPr>
          <p:nvPr>
            <p:ph type="subTitle" idx="1"/>
          </p:nvPr>
        </p:nvSpPr>
        <p:spPr/>
        <p:txBody>
          <a:bodyPr/>
          <a:lstStyle/>
          <a:p>
            <a:r>
              <a:rPr lang="en-US" dirty="0" smtClean="0"/>
              <a:t>Laura Clarke</a:t>
            </a:r>
          </a:p>
          <a:p>
            <a:r>
              <a:rPr lang="en-US" dirty="0" smtClean="0"/>
              <a:t>8</a:t>
            </a:r>
            <a:r>
              <a:rPr lang="en-US" baseline="30000" dirty="0" smtClean="0"/>
              <a:t>th</a:t>
            </a:r>
            <a:r>
              <a:rPr lang="en-US" dirty="0" smtClean="0"/>
              <a:t> October 2015</a:t>
            </a:r>
            <a:endParaRPr lang="en-US" dirty="0"/>
          </a:p>
        </p:txBody>
      </p:sp>
    </p:spTree>
    <p:extLst>
      <p:ext uri="{BB962C8B-B14F-4D97-AF65-F5344CB8AC3E}">
        <p14:creationId xmlns:p14="http://schemas.microsoft.com/office/powerpoint/2010/main" val="2824969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Bioinformatics and Analysis</a:t>
            </a:r>
          </a:p>
          <a:p>
            <a:pPr lvl="1"/>
            <a:r>
              <a:rPr lang="en-US" dirty="0" smtClean="0"/>
              <a:t>RNA-</a:t>
            </a:r>
            <a:r>
              <a:rPr lang="en-US" dirty="0" err="1" smtClean="0"/>
              <a:t>Seq</a:t>
            </a:r>
            <a:endParaRPr lang="en-US" dirty="0" smtClean="0"/>
          </a:p>
          <a:p>
            <a:pPr lvl="1"/>
            <a:r>
              <a:rPr lang="en-US" dirty="0" smtClean="0"/>
              <a:t>Methylation</a:t>
            </a:r>
          </a:p>
          <a:p>
            <a:pPr lvl="1"/>
            <a:r>
              <a:rPr lang="en-US" dirty="0" err="1" smtClean="0"/>
              <a:t>ChIP-Seq</a:t>
            </a:r>
            <a:endParaRPr lang="en-US" dirty="0" smtClean="0"/>
          </a:p>
          <a:p>
            <a:pPr lvl="1"/>
            <a:r>
              <a:rPr lang="en-US" dirty="0" smtClean="0"/>
              <a:t>Chromatin Structure</a:t>
            </a:r>
          </a:p>
          <a:p>
            <a:r>
              <a:rPr lang="en-US" dirty="0" smtClean="0"/>
              <a:t>Metadata and Data Sharing</a:t>
            </a:r>
          </a:p>
          <a:p>
            <a:r>
              <a:rPr lang="en-US" dirty="0" smtClean="0"/>
              <a:t>Shared wiki space for documentation</a:t>
            </a:r>
          </a:p>
          <a:p>
            <a:pPr lvl="1"/>
            <a:r>
              <a:rPr lang="en-US" dirty="0" smtClean="0"/>
              <a:t>Confluence hosted at EMBL-EBI</a:t>
            </a:r>
          </a:p>
          <a:p>
            <a:r>
              <a:rPr lang="en-US" dirty="0" smtClean="0"/>
              <a:t>Collaborating with all of FAANG</a:t>
            </a:r>
            <a:endParaRPr lang="en-US" dirty="0"/>
          </a:p>
        </p:txBody>
      </p:sp>
    </p:spTree>
    <p:extLst>
      <p:ext uri="{BB962C8B-B14F-4D97-AF65-F5344CB8AC3E}">
        <p14:creationId xmlns:p14="http://schemas.microsoft.com/office/powerpoint/2010/main" val="2260088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a:t>
            </a:r>
            <a:r>
              <a:rPr lang="en-US" dirty="0"/>
              <a:t>d</a:t>
            </a:r>
            <a:r>
              <a:rPr lang="en-US" dirty="0" smtClean="0"/>
              <a:t>ata descriptions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BioSamples</a:t>
            </a:r>
            <a:endParaRPr lang="en-US" dirty="0" smtClean="0"/>
          </a:p>
          <a:p>
            <a:pPr lvl="1"/>
            <a:r>
              <a:rPr lang="en-US" dirty="0" smtClean="0"/>
              <a:t>Sample archive based at EMBL-EBI</a:t>
            </a:r>
          </a:p>
          <a:p>
            <a:pPr lvl="1"/>
            <a:r>
              <a:rPr lang="en-US" dirty="0" smtClean="0"/>
              <a:t>Supports related and derived from samples</a:t>
            </a:r>
          </a:p>
          <a:p>
            <a:pPr lvl="1"/>
            <a:r>
              <a:rPr lang="en-US" dirty="0" smtClean="0"/>
              <a:t>Native ontology support</a:t>
            </a:r>
          </a:p>
          <a:p>
            <a:r>
              <a:rPr lang="en-US" dirty="0" smtClean="0"/>
              <a:t>Assay Archive metadata</a:t>
            </a:r>
          </a:p>
          <a:p>
            <a:pPr lvl="1"/>
            <a:r>
              <a:rPr lang="en-US" dirty="0" smtClean="0"/>
              <a:t>Metadata and Data Sharing defining assay based metadata standards</a:t>
            </a:r>
            <a:endParaRPr lang="en-US" dirty="0"/>
          </a:p>
          <a:p>
            <a:r>
              <a:rPr lang="en-US" dirty="0" err="1" smtClean="0"/>
              <a:t>GitHub</a:t>
            </a:r>
            <a:endParaRPr lang="en-US" dirty="0" smtClean="0"/>
          </a:p>
          <a:p>
            <a:pPr lvl="1"/>
            <a:r>
              <a:rPr lang="en-US" dirty="0" smtClean="0"/>
              <a:t>Being used by the Metadata group to share standards</a:t>
            </a:r>
          </a:p>
          <a:p>
            <a:pPr lvl="1"/>
            <a:r>
              <a:rPr lang="en-US" dirty="0">
                <a:hlinkClick r:id="rId3"/>
              </a:rPr>
              <a:t>https://github.com/FAANG/faang-</a:t>
            </a:r>
            <a:r>
              <a:rPr lang="en-US" dirty="0" smtClean="0">
                <a:hlinkClick r:id="rId3"/>
              </a:rPr>
              <a:t>metadata</a:t>
            </a:r>
            <a:endParaRPr lang="en-US" dirty="0" smtClean="0"/>
          </a:p>
          <a:p>
            <a:pPr lvl="1"/>
            <a:endParaRPr lang="en-US" dirty="0"/>
          </a:p>
          <a:p>
            <a:pPr lvl="1"/>
            <a:endParaRPr lang="en-US" dirty="0" smtClean="0"/>
          </a:p>
          <a:p>
            <a:endParaRPr lang="en-US" dirty="0"/>
          </a:p>
        </p:txBody>
      </p:sp>
    </p:spTree>
    <p:extLst>
      <p:ext uri="{BB962C8B-B14F-4D97-AF65-F5344CB8AC3E}">
        <p14:creationId xmlns:p14="http://schemas.microsoft.com/office/powerpoint/2010/main" val="3073525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Sharing Data</a:t>
            </a:r>
            <a:endParaRPr lang="en-US" dirty="0"/>
          </a:p>
        </p:txBody>
      </p:sp>
      <p:sp>
        <p:nvSpPr>
          <p:cNvPr id="3" name="Content Placeholder 2"/>
          <p:cNvSpPr>
            <a:spLocks noGrp="1"/>
          </p:cNvSpPr>
          <p:nvPr>
            <p:ph idx="1"/>
          </p:nvPr>
        </p:nvSpPr>
        <p:spPr>
          <a:xfrm>
            <a:off x="0" y="1143000"/>
            <a:ext cx="9144000" cy="4525963"/>
          </a:xfrm>
        </p:spPr>
        <p:txBody>
          <a:bodyPr>
            <a:noAutofit/>
          </a:bodyPr>
          <a:lstStyle/>
          <a:p>
            <a:r>
              <a:rPr lang="en-US" dirty="0" smtClean="0"/>
              <a:t>Raw Data is submitted to EMBL-EBI or NCBI assay archives</a:t>
            </a:r>
          </a:p>
          <a:p>
            <a:r>
              <a:rPr lang="en-US" dirty="0" smtClean="0"/>
              <a:t>FAANG data shared via</a:t>
            </a:r>
          </a:p>
          <a:p>
            <a:pPr lvl="1"/>
            <a:r>
              <a:rPr lang="en-US" dirty="0" smtClean="0"/>
              <a:t>Public FTP site </a:t>
            </a:r>
          </a:p>
          <a:p>
            <a:pPr lvl="2"/>
            <a:r>
              <a:rPr lang="en-US" dirty="0">
                <a:hlinkClick r:id="rId2" action="ppaction://hlinkfile"/>
              </a:rPr>
              <a:t>ftp://ftp.faang.ebi.ac.uk/ftp</a:t>
            </a:r>
            <a:r>
              <a:rPr lang="en-US" dirty="0" smtClean="0">
                <a:hlinkClick r:id="rId2" action="ppaction://hlinkfile"/>
              </a:rPr>
              <a:t>/</a:t>
            </a:r>
            <a:endParaRPr lang="en-US" sz="2800" dirty="0"/>
          </a:p>
          <a:p>
            <a:pPr lvl="1"/>
            <a:r>
              <a:rPr lang="en-US" dirty="0" smtClean="0"/>
              <a:t>Internal password protected </a:t>
            </a:r>
            <a:r>
              <a:rPr lang="en-US" dirty="0" err="1"/>
              <a:t>d</a:t>
            </a:r>
            <a:r>
              <a:rPr lang="en-US" dirty="0" err="1" smtClean="0"/>
              <a:t>ropbox</a:t>
            </a:r>
            <a:endParaRPr lang="en-US" dirty="0" smtClean="0"/>
          </a:p>
          <a:p>
            <a:pPr lvl="2"/>
            <a:r>
              <a:rPr lang="en-US" dirty="0">
                <a:hlinkClick r:id="rId3"/>
              </a:rPr>
              <a:t>d</a:t>
            </a:r>
            <a:r>
              <a:rPr lang="en-US" dirty="0" smtClean="0">
                <a:hlinkClick r:id="rId3"/>
              </a:rPr>
              <a:t>rop-faa@ftp.faang.ebi.ac.uk</a:t>
            </a:r>
            <a:endParaRPr lang="en-US" sz="2800" dirty="0"/>
          </a:p>
          <a:p>
            <a:pPr lvl="1"/>
            <a:r>
              <a:rPr lang="en-US" dirty="0" smtClean="0"/>
              <a:t>Both services accessible via</a:t>
            </a:r>
          </a:p>
          <a:p>
            <a:pPr lvl="2"/>
            <a:r>
              <a:rPr lang="en-US" dirty="0" err="1" smtClean="0"/>
              <a:t>Aspera</a:t>
            </a:r>
            <a:endParaRPr lang="en-US" dirty="0" smtClean="0"/>
          </a:p>
          <a:p>
            <a:pPr lvl="2"/>
            <a:r>
              <a:rPr lang="en-US" dirty="0" smtClean="0"/>
              <a:t>Globus Grid FTP</a:t>
            </a:r>
            <a:endParaRPr lang="en-US" dirty="0"/>
          </a:p>
        </p:txBody>
      </p:sp>
    </p:spTree>
    <p:extLst>
      <p:ext uri="{BB962C8B-B14F-4D97-AF65-F5344CB8AC3E}">
        <p14:creationId xmlns:p14="http://schemas.microsoft.com/office/powerpoint/2010/main" val="2174287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Standards</a:t>
            </a:r>
            <a:endParaRPr lang="en-US" dirty="0"/>
          </a:p>
        </p:txBody>
      </p:sp>
      <p:sp>
        <p:nvSpPr>
          <p:cNvPr id="3" name="Content Placeholder 2"/>
          <p:cNvSpPr>
            <a:spLocks noGrp="1"/>
          </p:cNvSpPr>
          <p:nvPr>
            <p:ph idx="1"/>
          </p:nvPr>
        </p:nvSpPr>
        <p:spPr/>
        <p:txBody>
          <a:bodyPr>
            <a:normAutofit fontScale="92500" lnSpcReduction="20000"/>
          </a:bodyPr>
          <a:lstStyle/>
          <a:p>
            <a:pPr marL="457200" lvl="1" indent="-457200">
              <a:buFont typeface="Arial"/>
              <a:buChar char="•"/>
            </a:pPr>
            <a:r>
              <a:rPr lang="en-US" sz="3200" dirty="0" smtClean="0"/>
              <a:t>Samples</a:t>
            </a:r>
          </a:p>
          <a:p>
            <a:pPr marL="457200" lvl="1" indent="-457200">
              <a:buFont typeface="Arial"/>
              <a:buChar char="•"/>
            </a:pPr>
            <a:r>
              <a:rPr lang="en-US" sz="3200" dirty="0" smtClean="0"/>
              <a:t>Experiments</a:t>
            </a:r>
          </a:p>
          <a:p>
            <a:pPr marL="457200" lvl="1" indent="-457200">
              <a:buFont typeface="Arial"/>
              <a:buChar char="•"/>
            </a:pPr>
            <a:r>
              <a:rPr lang="en-US" sz="3200" dirty="0" smtClean="0"/>
              <a:t>Analysis</a:t>
            </a:r>
          </a:p>
          <a:p>
            <a:pPr marL="457200" lvl="1" indent="-457200">
              <a:buFont typeface="Arial"/>
              <a:buChar char="•"/>
            </a:pPr>
            <a:r>
              <a:rPr lang="en-US" sz="3200" dirty="0" smtClean="0"/>
              <a:t>Using ontologies where appropriate</a:t>
            </a:r>
          </a:p>
          <a:p>
            <a:pPr marL="857250" lvl="2" indent="-457200"/>
            <a:r>
              <a:rPr lang="en-US" sz="2800" dirty="0" err="1" smtClean="0"/>
              <a:t>Uberon</a:t>
            </a:r>
            <a:endParaRPr lang="en-US" sz="2800" dirty="0" smtClean="0"/>
          </a:p>
          <a:p>
            <a:pPr marL="857250" lvl="2" indent="-457200"/>
            <a:r>
              <a:rPr lang="en-US" sz="2800" dirty="0" smtClean="0"/>
              <a:t>Cell Type Ontology</a:t>
            </a:r>
          </a:p>
          <a:p>
            <a:pPr marL="857250" lvl="2" indent="-457200"/>
            <a:r>
              <a:rPr lang="en-US" sz="2800" dirty="0" smtClean="0"/>
              <a:t>Animal Trait Ontology for Livestock</a:t>
            </a:r>
          </a:p>
          <a:p>
            <a:pPr marL="457200" lvl="1" indent="-457200">
              <a:buFont typeface="Arial"/>
              <a:buChar char="•"/>
            </a:pPr>
            <a:r>
              <a:rPr lang="en-US" sz="3200" dirty="0" smtClean="0"/>
              <a:t>Tracked and versioned in </a:t>
            </a:r>
            <a:r>
              <a:rPr lang="en-US" sz="3200" dirty="0" err="1" smtClean="0"/>
              <a:t>github</a:t>
            </a:r>
            <a:endParaRPr lang="en-US" sz="3200" dirty="0" smtClean="0"/>
          </a:p>
          <a:p>
            <a:pPr marL="857250" lvl="2" indent="-457200"/>
            <a:r>
              <a:rPr lang="en-US" sz="2800" dirty="0" smtClean="0">
                <a:hlinkClick r:id="rId2"/>
              </a:rPr>
              <a:t>https:</a:t>
            </a:r>
            <a:r>
              <a:rPr lang="en-US" sz="2800" dirty="0">
                <a:hlinkClick r:id="rId2"/>
              </a:rPr>
              <a:t>//github.com/FAANG/faang-</a:t>
            </a:r>
            <a:r>
              <a:rPr lang="en-US" sz="2800" dirty="0" smtClean="0">
                <a:hlinkClick r:id="rId2"/>
              </a:rPr>
              <a:t>metadata</a:t>
            </a:r>
            <a:endParaRPr lang="en-US" sz="2800" dirty="0"/>
          </a:p>
          <a:p>
            <a:pPr marL="457200" lvl="1" indent="-457200">
              <a:buFont typeface="Arial"/>
              <a:buChar char="•"/>
            </a:pPr>
            <a:r>
              <a:rPr lang="en-US" sz="3200" dirty="0" smtClean="0"/>
              <a:t>Everyone is welcome to contribute</a:t>
            </a:r>
            <a:endParaRPr lang="en-US" sz="3200" dirty="0"/>
          </a:p>
          <a:p>
            <a:pPr marL="0" indent="0">
              <a:buNone/>
            </a:pPr>
            <a:endParaRPr lang="en-US" dirty="0"/>
          </a:p>
        </p:txBody>
      </p:sp>
    </p:spTree>
    <p:extLst>
      <p:ext uri="{BB962C8B-B14F-4D97-AF65-F5344CB8AC3E}">
        <p14:creationId xmlns:p14="http://schemas.microsoft.com/office/powerpoint/2010/main" val="193719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Standards</a:t>
            </a:r>
            <a:endParaRPr lang="en-US" dirty="0"/>
          </a:p>
        </p:txBody>
      </p:sp>
      <p:sp>
        <p:nvSpPr>
          <p:cNvPr id="3" name="Content Placeholder 2"/>
          <p:cNvSpPr>
            <a:spLocks noGrp="1"/>
          </p:cNvSpPr>
          <p:nvPr>
            <p:ph idx="1"/>
          </p:nvPr>
        </p:nvSpPr>
        <p:spPr/>
        <p:txBody>
          <a:bodyPr/>
          <a:lstStyle/>
          <a:p>
            <a:r>
              <a:rPr lang="en-US" dirty="0" smtClean="0"/>
              <a:t>What defines high quality data?</a:t>
            </a:r>
          </a:p>
          <a:p>
            <a:pPr lvl="1"/>
            <a:r>
              <a:rPr lang="en-US" dirty="0" smtClean="0"/>
              <a:t>Discussion needed</a:t>
            </a:r>
          </a:p>
          <a:p>
            <a:r>
              <a:rPr lang="en-US" dirty="0" smtClean="0"/>
              <a:t>Possible metrics</a:t>
            </a:r>
          </a:p>
          <a:p>
            <a:pPr lvl="1"/>
            <a:r>
              <a:rPr lang="en-US" dirty="0" smtClean="0"/>
              <a:t>Uniquely mapped reads</a:t>
            </a:r>
          </a:p>
          <a:p>
            <a:pPr lvl="1"/>
            <a:r>
              <a:rPr lang="en-US" dirty="0" smtClean="0"/>
              <a:t>Strand Cross Correlation for </a:t>
            </a:r>
            <a:r>
              <a:rPr lang="en-US" dirty="0" err="1" smtClean="0"/>
              <a:t>ChIP-Seq</a:t>
            </a:r>
            <a:endParaRPr lang="en-US" dirty="0" smtClean="0"/>
          </a:p>
          <a:p>
            <a:pPr lvl="1"/>
            <a:r>
              <a:rPr lang="en-US" dirty="0" smtClean="0"/>
              <a:t>Bases mapped to coding regions for RNA-</a:t>
            </a:r>
            <a:r>
              <a:rPr lang="en-US" dirty="0" err="1" smtClean="0"/>
              <a:t>Seq</a:t>
            </a:r>
            <a:endParaRPr lang="en-US" dirty="0" smtClean="0"/>
          </a:p>
          <a:p>
            <a:pPr lvl="1"/>
            <a:r>
              <a:rPr lang="en-US" dirty="0" smtClean="0"/>
              <a:t>Base Composition for </a:t>
            </a:r>
            <a:r>
              <a:rPr lang="en-US" dirty="0" err="1" smtClean="0"/>
              <a:t>Bisulphite-Seq</a:t>
            </a:r>
            <a:endParaRPr lang="en-US" dirty="0"/>
          </a:p>
        </p:txBody>
      </p:sp>
    </p:spTree>
    <p:extLst>
      <p:ext uri="{BB962C8B-B14F-4D97-AF65-F5344CB8AC3E}">
        <p14:creationId xmlns:p14="http://schemas.microsoft.com/office/powerpoint/2010/main" val="126279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Standard Reference Data</a:t>
            </a:r>
            <a:endParaRPr lang="en-US" dirty="0"/>
          </a:p>
        </p:txBody>
      </p:sp>
      <p:sp>
        <p:nvSpPr>
          <p:cNvPr id="3" name="Content Placeholder 2"/>
          <p:cNvSpPr>
            <a:spLocks noGrp="1"/>
          </p:cNvSpPr>
          <p:nvPr>
            <p:ph idx="1"/>
          </p:nvPr>
        </p:nvSpPr>
        <p:spPr>
          <a:xfrm>
            <a:off x="457200" y="1207615"/>
            <a:ext cx="8229600" cy="4525963"/>
          </a:xfrm>
        </p:spPr>
        <p:txBody>
          <a:bodyPr>
            <a:noAutofit/>
          </a:bodyPr>
          <a:lstStyle/>
          <a:p>
            <a:r>
              <a:rPr lang="en-US" dirty="0" smtClean="0"/>
              <a:t>Genomes</a:t>
            </a:r>
          </a:p>
          <a:p>
            <a:pPr lvl="1"/>
            <a:r>
              <a:rPr lang="en-US" dirty="0" smtClean="0"/>
              <a:t>Standard reference, match the browsers.</a:t>
            </a:r>
          </a:p>
          <a:p>
            <a:r>
              <a:rPr lang="en-US" dirty="0" err="1" smtClean="0"/>
              <a:t>Genesets</a:t>
            </a:r>
            <a:endParaRPr lang="en-US" dirty="0" smtClean="0"/>
          </a:p>
          <a:p>
            <a:pPr lvl="1"/>
            <a:r>
              <a:rPr lang="en-US" dirty="0" smtClean="0"/>
              <a:t>Standard annotation, Ensembl where possible.</a:t>
            </a:r>
          </a:p>
          <a:p>
            <a:r>
              <a:rPr lang="en-US" dirty="0" smtClean="0"/>
              <a:t>Blacklists</a:t>
            </a:r>
          </a:p>
          <a:p>
            <a:pPr lvl="1"/>
            <a:r>
              <a:rPr lang="en-US" dirty="0" smtClean="0"/>
              <a:t>Analysis group needs to work to define.</a:t>
            </a:r>
          </a:p>
          <a:p>
            <a:r>
              <a:rPr lang="en-US" dirty="0" smtClean="0"/>
              <a:t>Transition Plans</a:t>
            </a:r>
          </a:p>
          <a:p>
            <a:pPr lvl="1"/>
            <a:r>
              <a:rPr lang="en-US" dirty="0" smtClean="0"/>
              <a:t>When to move to new assemblies?</a:t>
            </a:r>
          </a:p>
          <a:p>
            <a:pPr lvl="1"/>
            <a:r>
              <a:rPr lang="en-US" dirty="0" smtClean="0"/>
              <a:t>How to Move?</a:t>
            </a:r>
          </a:p>
          <a:p>
            <a:pPr lvl="1"/>
            <a:r>
              <a:rPr lang="en-US" dirty="0" smtClean="0"/>
              <a:t>Opportunity to update pipelines?</a:t>
            </a:r>
            <a:endParaRPr lang="en-US" dirty="0"/>
          </a:p>
        </p:txBody>
      </p:sp>
    </p:spTree>
    <p:extLst>
      <p:ext uri="{BB962C8B-B14F-4D97-AF65-F5344CB8AC3E}">
        <p14:creationId xmlns:p14="http://schemas.microsoft.com/office/powerpoint/2010/main" val="3765594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Pipeline Standards</a:t>
            </a:r>
            <a:endParaRPr lang="en-US" dirty="0"/>
          </a:p>
        </p:txBody>
      </p:sp>
      <p:sp>
        <p:nvSpPr>
          <p:cNvPr id="3" name="Content Placeholder 2"/>
          <p:cNvSpPr>
            <a:spLocks noGrp="1"/>
          </p:cNvSpPr>
          <p:nvPr>
            <p:ph idx="1"/>
          </p:nvPr>
        </p:nvSpPr>
        <p:spPr/>
        <p:txBody>
          <a:bodyPr/>
          <a:lstStyle/>
          <a:p>
            <a:r>
              <a:rPr lang="en-US" dirty="0" smtClean="0"/>
              <a:t>Can we define standard pipelines</a:t>
            </a:r>
          </a:p>
          <a:p>
            <a:pPr lvl="1"/>
            <a:r>
              <a:rPr lang="en-US" dirty="0" smtClean="0"/>
              <a:t>Major topic for this afternoons breakout session</a:t>
            </a:r>
          </a:p>
          <a:p>
            <a:r>
              <a:rPr lang="en-US" dirty="0" smtClean="0"/>
              <a:t>Is one pipeline the best way?</a:t>
            </a:r>
          </a:p>
          <a:p>
            <a:pPr lvl="1"/>
            <a:r>
              <a:rPr lang="en-US" dirty="0" smtClean="0"/>
              <a:t>Ensures apples to apples </a:t>
            </a:r>
            <a:r>
              <a:rPr lang="en-US" dirty="0" err="1" smtClean="0"/>
              <a:t>comparisions</a:t>
            </a:r>
            <a:r>
              <a:rPr lang="en-US" dirty="0" smtClean="0"/>
              <a:t> of data</a:t>
            </a:r>
          </a:p>
          <a:p>
            <a:pPr lvl="1"/>
            <a:r>
              <a:rPr lang="en-US" dirty="0" smtClean="0"/>
              <a:t>Different questions sometimes need different pipelines</a:t>
            </a:r>
          </a:p>
          <a:p>
            <a:r>
              <a:rPr lang="en-US" dirty="0" smtClean="0"/>
              <a:t>Sharing pipelines</a:t>
            </a:r>
          </a:p>
          <a:p>
            <a:pPr lvl="1"/>
            <a:r>
              <a:rPr lang="en-US" dirty="0" smtClean="0"/>
              <a:t>Common Workflow Language</a:t>
            </a:r>
            <a:endParaRPr lang="en-US" dirty="0"/>
          </a:p>
        </p:txBody>
      </p:sp>
    </p:spTree>
    <p:extLst>
      <p:ext uri="{BB962C8B-B14F-4D97-AF65-F5344CB8AC3E}">
        <p14:creationId xmlns:p14="http://schemas.microsoft.com/office/powerpoint/2010/main" val="2078240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706"/>
            <a:ext cx="8229600" cy="1143000"/>
          </a:xfrm>
        </p:spPr>
        <p:txBody>
          <a:bodyPr>
            <a:normAutofit/>
          </a:bodyPr>
          <a:lstStyle/>
          <a:p>
            <a:r>
              <a:rPr lang="en-US" sz="6600" dirty="0" smtClean="0"/>
              <a:t>Questions?</a:t>
            </a:r>
            <a:endParaRPr lang="en-US" sz="6600" dirty="0"/>
          </a:p>
        </p:txBody>
      </p:sp>
    </p:spTree>
    <p:extLst>
      <p:ext uri="{BB962C8B-B14F-4D97-AF65-F5344CB8AC3E}">
        <p14:creationId xmlns:p14="http://schemas.microsoft.com/office/powerpoint/2010/main" val="598485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596</TotalTime>
  <Words>573</Words>
  <Application>Microsoft Macintosh PowerPoint</Application>
  <PresentationFormat>On-screen Show (4:3)</PresentationFormat>
  <Paragraphs>77</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FAANG: Status on Data storage and analysis challenges </vt:lpstr>
      <vt:lpstr>Communication</vt:lpstr>
      <vt:lpstr>Sharing data descriptions</vt:lpstr>
      <vt:lpstr>Sharing Data</vt:lpstr>
      <vt:lpstr>Metadata Standards</vt:lpstr>
      <vt:lpstr>Data Standards</vt:lpstr>
      <vt:lpstr>Standard Reference Data</vt:lpstr>
      <vt:lpstr>Pipeline Standards</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Stephen</dc:creator>
  <cp:lastModifiedBy>Laura Clarke</cp:lastModifiedBy>
  <cp:revision>18</cp:revision>
  <dcterms:created xsi:type="dcterms:W3CDTF">2015-09-16T12:47:07Z</dcterms:created>
  <dcterms:modified xsi:type="dcterms:W3CDTF">2015-10-06T16:07:59Z</dcterms:modified>
</cp:coreProperties>
</file>