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16"/>
  </p:notesMasterIdLst>
  <p:handoutMasterIdLst>
    <p:handoutMasterId r:id="rId17"/>
  </p:handoutMasterIdLst>
  <p:sldIdLst>
    <p:sldId id="256" r:id="rId6"/>
    <p:sldId id="257" r:id="rId7"/>
    <p:sldId id="258" r:id="rId8"/>
    <p:sldId id="259" r:id="rId9"/>
    <p:sldId id="260" r:id="rId10"/>
    <p:sldId id="261" r:id="rId11"/>
    <p:sldId id="262" r:id="rId12"/>
    <p:sldId id="267" r:id="rId13"/>
    <p:sldId id="264"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5884"/>
    <a:srgbClr val="E8F1F2"/>
    <a:srgbClr val="D1E1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839"/>
    <p:restoredTop sz="96093"/>
  </p:normalViewPr>
  <p:slideViewPr>
    <p:cSldViewPr snapToGrid="0" snapToObjects="1">
      <p:cViewPr>
        <p:scale>
          <a:sx n="94" d="100"/>
          <a:sy n="94" d="100"/>
        </p:scale>
        <p:origin x="-462" y="6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642D89-451B-8240-BDE6-6C52BABB86B3}" type="datetimeFigureOut">
              <a:rPr lang="en-US" smtClean="0"/>
              <a:t>9/27/2015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B56199-912F-CF4C-B45C-FDE8E8A5FFF5}" type="slidenum">
              <a:rPr lang="en-US" smtClean="0"/>
              <a:t>‹#›</a:t>
            </a:fld>
            <a:endParaRPr lang="en-US"/>
          </a:p>
        </p:txBody>
      </p:sp>
    </p:spTree>
    <p:extLst>
      <p:ext uri="{BB962C8B-B14F-4D97-AF65-F5344CB8AC3E}">
        <p14:creationId xmlns:p14="http://schemas.microsoft.com/office/powerpoint/2010/main" val="2103318776"/>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8EA5DA-6CDD-1449-AB8A-3B888C393B10}" type="datetimeFigureOut">
              <a:rPr lang="en-US" smtClean="0"/>
              <a:t>9/27/2015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BAC88D-6326-BE4E-9383-6D8F16653B46}" type="slidenum">
              <a:rPr lang="en-US" smtClean="0"/>
              <a:t>‹#›</a:t>
            </a:fld>
            <a:endParaRPr lang="en-US"/>
          </a:p>
        </p:txBody>
      </p:sp>
    </p:spTree>
    <p:extLst>
      <p:ext uri="{BB962C8B-B14F-4D97-AF65-F5344CB8AC3E}">
        <p14:creationId xmlns:p14="http://schemas.microsoft.com/office/powerpoint/2010/main" val="168002245"/>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479594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0447" y="1978444"/>
            <a:ext cx="8090115" cy="1332647"/>
          </a:xfrm>
        </p:spPr>
        <p:txBody>
          <a:bodyPr anchor="t" anchorCtr="0">
            <a:normAutofit/>
          </a:bodyPr>
          <a:lstStyle>
            <a:lvl1pPr algn="ct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480447" y="3444240"/>
            <a:ext cx="8090115" cy="105664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11295664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otated">
    <p:bg>
      <p:bgPr>
        <a:solidFill>
          <a:schemeClr val="bg1"/>
        </a:solidFill>
        <a:effectLst/>
      </p:bgPr>
    </p:bg>
    <p:spTree>
      <p:nvGrpSpPr>
        <p:cNvPr id="1" name=""/>
        <p:cNvGrpSpPr/>
        <p:nvPr/>
      </p:nvGrpSpPr>
      <p:grpSpPr>
        <a:xfrm>
          <a:off x="0" y="0"/>
          <a:ext cx="0" cy="0"/>
          <a:chOff x="0" y="0"/>
          <a:chExt cx="0" cy="0"/>
        </a:xfrm>
      </p:grpSpPr>
      <p:sp>
        <p:nvSpPr>
          <p:cNvPr id="3" name="Vertical Title 1"/>
          <p:cNvSpPr>
            <a:spLocks noGrp="1"/>
          </p:cNvSpPr>
          <p:nvPr>
            <p:ph type="title" orient="vert"/>
          </p:nvPr>
        </p:nvSpPr>
        <p:spPr>
          <a:xfrm>
            <a:off x="6543675" y="943275"/>
            <a:ext cx="1971675" cy="5233687"/>
          </a:xfrm>
        </p:spPr>
        <p:txBody>
          <a:bodyPr vert="eaVert"/>
          <a:lstStyle/>
          <a:p>
            <a:r>
              <a:rPr lang="en-US" smtClean="0"/>
              <a:t>Click to edit Master title style</a:t>
            </a:r>
            <a:endParaRPr lang="en-US" dirty="0"/>
          </a:p>
        </p:txBody>
      </p:sp>
      <p:sp>
        <p:nvSpPr>
          <p:cNvPr id="4" name="Vertical Text Placeholder 2"/>
          <p:cNvSpPr>
            <a:spLocks noGrp="1"/>
          </p:cNvSpPr>
          <p:nvPr>
            <p:ph type="body" orient="vert" idx="1"/>
          </p:nvPr>
        </p:nvSpPr>
        <p:spPr>
          <a:xfrm>
            <a:off x="628650" y="943276"/>
            <a:ext cx="5800725" cy="523368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Tree>
    <p:extLst>
      <p:ext uri="{BB962C8B-B14F-4D97-AF65-F5344CB8AC3E}">
        <p14:creationId xmlns:p14="http://schemas.microsoft.com/office/powerpoint/2010/main" val="16225974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Rotated List">
    <p:bg>
      <p:bgPr>
        <a:solidFill>
          <a:schemeClr val="bg1"/>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69901"/>
          <a:stretch/>
        </p:blipFill>
        <p:spPr>
          <a:xfrm flipH="1">
            <a:off x="-1" y="0"/>
            <a:ext cx="2752253" cy="6858000"/>
          </a:xfrm>
          <a:prstGeom prst="rect">
            <a:avLst/>
          </a:prstGeom>
        </p:spPr>
      </p:pic>
      <p:sp>
        <p:nvSpPr>
          <p:cNvPr id="6" name="Title 1"/>
          <p:cNvSpPr>
            <a:spLocks noGrp="1"/>
          </p:cNvSpPr>
          <p:nvPr>
            <p:ph type="title"/>
          </p:nvPr>
        </p:nvSpPr>
        <p:spPr>
          <a:xfrm>
            <a:off x="330438" y="671639"/>
            <a:ext cx="2105266" cy="1873124"/>
          </a:xfrm>
        </p:spPr>
        <p:txBody>
          <a:bodyPr anchor="b"/>
          <a:lstStyle>
            <a:lvl1pPr>
              <a:defRPr sz="3200"/>
            </a:lvl1pPr>
          </a:lstStyle>
          <a:p>
            <a:r>
              <a:rPr lang="en-US" smtClean="0"/>
              <a:t>Click to edit Master title style</a:t>
            </a:r>
            <a:endParaRPr lang="en-US" dirty="0"/>
          </a:p>
        </p:txBody>
      </p:sp>
      <p:sp>
        <p:nvSpPr>
          <p:cNvPr id="9" name="Content Placeholder 2"/>
          <p:cNvSpPr>
            <a:spLocks noGrp="1"/>
          </p:cNvSpPr>
          <p:nvPr>
            <p:ph idx="1"/>
          </p:nvPr>
        </p:nvSpPr>
        <p:spPr>
          <a:xfrm>
            <a:off x="3058788" y="944563"/>
            <a:ext cx="5640149" cy="51867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3"/>
          <p:cNvSpPr>
            <a:spLocks noGrp="1"/>
          </p:cNvSpPr>
          <p:nvPr>
            <p:ph type="body" sz="half" idx="2"/>
          </p:nvPr>
        </p:nvSpPr>
        <p:spPr>
          <a:xfrm>
            <a:off x="330437" y="2544763"/>
            <a:ext cx="2105267" cy="3586531"/>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58081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reak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2753360"/>
            <a:ext cx="6858000" cy="1971040"/>
          </a:xfrm>
        </p:spPr>
        <p:txBody>
          <a:bodyPr anchor="t" anchorCtr="0">
            <a:normAutofit/>
          </a:bodyPr>
          <a:lstStyle>
            <a:lvl1pPr algn="ctr">
              <a:defRPr sz="30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826000"/>
            <a:ext cx="6858000" cy="176723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5700738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x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934086"/>
            <a:ext cx="7886700" cy="132556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2418082"/>
            <a:ext cx="7886700" cy="40789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Tree>
    <p:extLst>
      <p:ext uri="{BB962C8B-B14F-4D97-AF65-F5344CB8AC3E}">
        <p14:creationId xmlns:p14="http://schemas.microsoft.com/office/powerpoint/2010/main" val="184803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and Photo">
    <p:bg>
      <p:bgPr>
        <a:solidFill>
          <a:schemeClr val="bg1"/>
        </a:solidFill>
        <a:effectLst/>
      </p:bgPr>
    </p:bg>
    <p:spTree>
      <p:nvGrpSpPr>
        <p:cNvPr id="1" name=""/>
        <p:cNvGrpSpPr/>
        <p:nvPr/>
      </p:nvGrpSpPr>
      <p:grpSpPr>
        <a:xfrm>
          <a:off x="0" y="0"/>
          <a:ext cx="0" cy="0"/>
          <a:chOff x="0" y="0"/>
          <a:chExt cx="0" cy="0"/>
        </a:xfrm>
      </p:grpSpPr>
      <p:pic>
        <p:nvPicPr>
          <p:cNvPr id="3"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
        <p:nvSpPr>
          <p:cNvPr id="4" name="Title 1"/>
          <p:cNvSpPr>
            <a:spLocks noGrp="1"/>
          </p:cNvSpPr>
          <p:nvPr>
            <p:ph type="title"/>
          </p:nvPr>
        </p:nvSpPr>
        <p:spPr>
          <a:xfrm>
            <a:off x="628650" y="909639"/>
            <a:ext cx="7886700" cy="1325563"/>
          </a:xfrm>
        </p:spPr>
        <p:txBody>
          <a:bodyPr/>
          <a:lstStyle/>
          <a:p>
            <a:r>
              <a:rPr lang="en-US" smtClean="0"/>
              <a:t>Click to edit Master title style</a:t>
            </a:r>
            <a:endParaRPr lang="en-US" dirty="0"/>
          </a:p>
        </p:txBody>
      </p:sp>
      <p:sp>
        <p:nvSpPr>
          <p:cNvPr id="5" name="Content Placeholder 2"/>
          <p:cNvSpPr>
            <a:spLocks noGrp="1"/>
          </p:cNvSpPr>
          <p:nvPr>
            <p:ph sz="half" idx="1"/>
          </p:nvPr>
        </p:nvSpPr>
        <p:spPr>
          <a:xfrm>
            <a:off x="628650" y="2370138"/>
            <a:ext cx="3886200" cy="37707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3"/>
          <p:cNvSpPr>
            <a:spLocks noGrp="1"/>
          </p:cNvSpPr>
          <p:nvPr>
            <p:ph sz="half" idx="2"/>
          </p:nvPr>
        </p:nvSpPr>
        <p:spPr>
          <a:xfrm>
            <a:off x="4629150" y="2370138"/>
            <a:ext cx="3886200" cy="37707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2724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Photo/Figure">
    <p:bg>
      <p:bgPr>
        <a:solidFill>
          <a:schemeClr val="bg1"/>
        </a:solidFill>
        <a:effectLst/>
      </p:bgPr>
    </p:bg>
    <p:spTree>
      <p:nvGrpSpPr>
        <p:cNvPr id="1" name=""/>
        <p:cNvGrpSpPr/>
        <p:nvPr/>
      </p:nvGrpSpPr>
      <p:grpSpPr>
        <a:xfrm>
          <a:off x="0" y="0"/>
          <a:ext cx="0" cy="0"/>
          <a:chOff x="0" y="0"/>
          <a:chExt cx="0" cy="0"/>
        </a:xfrm>
      </p:grpSpPr>
      <p:pic>
        <p:nvPicPr>
          <p:cNvPr id="3"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
        <p:nvSpPr>
          <p:cNvPr id="4" name="Title 1"/>
          <p:cNvSpPr>
            <a:spLocks noGrp="1"/>
          </p:cNvSpPr>
          <p:nvPr>
            <p:ph type="title"/>
          </p:nvPr>
        </p:nvSpPr>
        <p:spPr>
          <a:xfrm>
            <a:off x="629841" y="944563"/>
            <a:ext cx="2949178" cy="1600200"/>
          </a:xfrm>
        </p:spPr>
        <p:txBody>
          <a:bodyPr anchor="b"/>
          <a:lstStyle>
            <a:lvl1pPr>
              <a:defRPr sz="3200"/>
            </a:lvl1pPr>
          </a:lstStyle>
          <a:p>
            <a:r>
              <a:rPr lang="en-US" smtClean="0"/>
              <a:t>Click to edit Master title style</a:t>
            </a:r>
            <a:endParaRPr lang="en-US" dirty="0"/>
          </a:p>
        </p:txBody>
      </p:sp>
      <p:sp>
        <p:nvSpPr>
          <p:cNvPr id="5" name="Picture Placeholder 2"/>
          <p:cNvSpPr>
            <a:spLocks noGrp="1" noChangeAspect="1"/>
          </p:cNvSpPr>
          <p:nvPr>
            <p:ph type="pic" idx="1"/>
          </p:nvPr>
        </p:nvSpPr>
        <p:spPr>
          <a:xfrm>
            <a:off x="3887391" y="944563"/>
            <a:ext cx="4629150" cy="514822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6" name="Text Placeholder 3"/>
          <p:cNvSpPr>
            <a:spLocks noGrp="1"/>
          </p:cNvSpPr>
          <p:nvPr>
            <p:ph type="body" sz="half" idx="2"/>
          </p:nvPr>
        </p:nvSpPr>
        <p:spPr>
          <a:xfrm>
            <a:off x="629841" y="2544763"/>
            <a:ext cx="2949178" cy="35480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5733633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Photo">
    <p:bg>
      <p:bgPr>
        <a:solidFill>
          <a:schemeClr val="bg1"/>
        </a:solidFill>
        <a:effectLst/>
      </p:bgPr>
    </p:bg>
    <p:spTree>
      <p:nvGrpSpPr>
        <p:cNvPr id="1" name=""/>
        <p:cNvGrpSpPr/>
        <p:nvPr/>
      </p:nvGrpSpPr>
      <p:grpSpPr>
        <a:xfrm>
          <a:off x="0" y="0"/>
          <a:ext cx="0" cy="0"/>
          <a:chOff x="0" y="0"/>
          <a:chExt cx="0" cy="0"/>
        </a:xfrm>
      </p:grpSpPr>
      <p:pic>
        <p:nvPicPr>
          <p:cNvPr id="3"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
        <p:nvSpPr>
          <p:cNvPr id="4" name="Title 1"/>
          <p:cNvSpPr>
            <a:spLocks noGrp="1"/>
          </p:cNvSpPr>
          <p:nvPr>
            <p:ph type="title"/>
          </p:nvPr>
        </p:nvSpPr>
        <p:spPr>
          <a:xfrm>
            <a:off x="629841" y="944563"/>
            <a:ext cx="2949178" cy="1600200"/>
          </a:xfrm>
        </p:spPr>
        <p:txBody>
          <a:bodyPr anchor="b"/>
          <a:lstStyle>
            <a:lvl1pPr>
              <a:defRPr sz="3200"/>
            </a:lvl1pPr>
          </a:lstStyle>
          <a:p>
            <a:r>
              <a:rPr lang="en-US" smtClean="0"/>
              <a:t>Click to edit Master title style</a:t>
            </a:r>
            <a:endParaRPr lang="en-US" dirty="0"/>
          </a:p>
        </p:txBody>
      </p:sp>
      <p:sp>
        <p:nvSpPr>
          <p:cNvPr id="5" name="Content Placeholder 2"/>
          <p:cNvSpPr>
            <a:spLocks noGrp="1"/>
          </p:cNvSpPr>
          <p:nvPr>
            <p:ph idx="1"/>
          </p:nvPr>
        </p:nvSpPr>
        <p:spPr>
          <a:xfrm>
            <a:off x="3887391" y="944563"/>
            <a:ext cx="4629150" cy="51867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3"/>
          <p:cNvSpPr>
            <a:spLocks noGrp="1"/>
          </p:cNvSpPr>
          <p:nvPr>
            <p:ph type="body" sz="half" idx="2"/>
          </p:nvPr>
        </p:nvSpPr>
        <p:spPr>
          <a:xfrm>
            <a:off x="629841" y="2544763"/>
            <a:ext cx="2949178" cy="35865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600515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e Two Lists/Figures">
    <p:bg>
      <p:bgPr>
        <a:solidFill>
          <a:schemeClr val="bg1"/>
        </a:solidFill>
        <a:effectLst/>
      </p:bgPr>
    </p:bg>
    <p:spTree>
      <p:nvGrpSpPr>
        <p:cNvPr id="1" name=""/>
        <p:cNvGrpSpPr/>
        <p:nvPr/>
      </p:nvGrpSpPr>
      <p:grpSpPr>
        <a:xfrm>
          <a:off x="0" y="0"/>
          <a:ext cx="0" cy="0"/>
          <a:chOff x="0" y="0"/>
          <a:chExt cx="0" cy="0"/>
        </a:xfrm>
      </p:grpSpPr>
      <p:pic>
        <p:nvPicPr>
          <p:cNvPr id="3"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
        <p:nvSpPr>
          <p:cNvPr id="5" name="Text Placeholder 2"/>
          <p:cNvSpPr>
            <a:spLocks noGrp="1"/>
          </p:cNvSpPr>
          <p:nvPr>
            <p:ph type="body" idx="1"/>
          </p:nvPr>
        </p:nvSpPr>
        <p:spPr>
          <a:xfrm>
            <a:off x="629842" y="111327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629842" y="193718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4"/>
          <p:cNvSpPr>
            <a:spLocks noGrp="1"/>
          </p:cNvSpPr>
          <p:nvPr>
            <p:ph type="body" sz="quarter" idx="3"/>
          </p:nvPr>
        </p:nvSpPr>
        <p:spPr>
          <a:xfrm>
            <a:off x="4629150" y="111327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29150" y="193718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473466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with Header">
    <p:bg>
      <p:bgPr>
        <a:solidFill>
          <a:schemeClr val="bg1"/>
        </a:solidFill>
        <a:effectLst/>
      </p:bgPr>
    </p:bg>
    <p:spTree>
      <p:nvGrpSpPr>
        <p:cNvPr id="1" name=""/>
        <p:cNvGrpSpPr/>
        <p:nvPr/>
      </p:nvGrpSpPr>
      <p:grpSpPr>
        <a:xfrm>
          <a:off x="0" y="0"/>
          <a:ext cx="0" cy="0"/>
          <a:chOff x="0" y="0"/>
          <a:chExt cx="0" cy="0"/>
        </a:xfrm>
      </p:grpSpPr>
      <p:pic>
        <p:nvPicPr>
          <p:cNvPr id="3"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44000" cy="685799"/>
          </a:xfrm>
          <a:prstGeom prst="rect">
            <a:avLst/>
          </a:prstGeom>
        </p:spPr>
      </p:pic>
      <p:sp>
        <p:nvSpPr>
          <p:cNvPr id="4" name="Title 1"/>
          <p:cNvSpPr>
            <a:spLocks noGrp="1"/>
          </p:cNvSpPr>
          <p:nvPr>
            <p:ph type="title"/>
          </p:nvPr>
        </p:nvSpPr>
        <p:spPr>
          <a:xfrm>
            <a:off x="628650" y="952267"/>
            <a:ext cx="7886700" cy="1325563"/>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4698344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85446"/>
            <a:ext cx="7886700" cy="1325563"/>
          </a:xfrm>
        </p:spPr>
        <p:txBody>
          <a:bodyPr/>
          <a:lstStyle>
            <a:lvl1pPr>
              <a:defRPr>
                <a:solidFill>
                  <a:srgbClr val="345884"/>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127760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38664370"/>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2" r:id="rId3"/>
    <p:sldLayoutId id="2147483666" r:id="rId4"/>
    <p:sldLayoutId id="2147483671" r:id="rId5"/>
    <p:sldLayoutId id="2147483670" r:id="rId6"/>
    <p:sldLayoutId id="2147483667" r:id="rId7"/>
    <p:sldLayoutId id="2147483668" r:id="rId8"/>
    <p:sldLayoutId id="2147483663" r:id="rId9"/>
    <p:sldLayoutId id="2147483673" r:id="rId10"/>
    <p:sldLayoutId id="214748367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rgbClr val="345884"/>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447" y="1641477"/>
            <a:ext cx="8090115" cy="1332647"/>
          </a:xfrm>
        </p:spPr>
        <p:txBody>
          <a:bodyPr>
            <a:normAutofit/>
          </a:bodyPr>
          <a:lstStyle/>
          <a:p>
            <a:r>
              <a:rPr lang="en-US" sz="3200" dirty="0" smtClean="0"/>
              <a:t>Functional Annotation of Animal Genomes (FAANG)</a:t>
            </a:r>
            <a:endParaRPr lang="en-US" sz="3200" dirty="0"/>
          </a:p>
        </p:txBody>
      </p:sp>
      <p:sp>
        <p:nvSpPr>
          <p:cNvPr id="3" name="Subtitle 2"/>
          <p:cNvSpPr>
            <a:spLocks noGrp="1"/>
          </p:cNvSpPr>
          <p:nvPr>
            <p:ph type="subTitle" idx="1"/>
          </p:nvPr>
        </p:nvSpPr>
        <p:spPr>
          <a:xfrm>
            <a:off x="480447" y="2692400"/>
            <a:ext cx="8297793" cy="1849120"/>
          </a:xfrm>
        </p:spPr>
        <p:txBody>
          <a:bodyPr>
            <a:normAutofit fontScale="70000" lnSpcReduction="20000"/>
          </a:bodyPr>
          <a:lstStyle/>
          <a:p>
            <a:pPr>
              <a:spcBef>
                <a:spcPts val="1200"/>
              </a:spcBef>
            </a:pPr>
            <a:r>
              <a:rPr lang="en-US" sz="4400" dirty="0"/>
              <a:t>Ravi N. Ravindranath, Ph.D</a:t>
            </a:r>
            <a:r>
              <a:rPr lang="en-US" sz="4400" dirty="0" smtClean="0"/>
              <a:t>.</a:t>
            </a:r>
            <a:endParaRPr lang="en-US" sz="4400" dirty="0"/>
          </a:p>
          <a:p>
            <a:pPr>
              <a:spcBef>
                <a:spcPts val="1200"/>
              </a:spcBef>
            </a:pPr>
            <a:r>
              <a:rPr lang="en-US" sz="3600" dirty="0"/>
              <a:t>Fertility and Infertility Branch</a:t>
            </a:r>
          </a:p>
          <a:p>
            <a:r>
              <a:rPr lang="en-US" sz="2900" i="1" dirty="0"/>
              <a:t>Eunice Kennedy Shriver</a:t>
            </a:r>
          </a:p>
          <a:p>
            <a:pPr>
              <a:spcBef>
                <a:spcPts val="600"/>
              </a:spcBef>
            </a:pPr>
            <a:r>
              <a:rPr lang="en-US" sz="2900" dirty="0"/>
              <a:t>National Institute of Child Health and Human Development</a:t>
            </a:r>
          </a:p>
          <a:p>
            <a:pPr>
              <a:spcBef>
                <a:spcPts val="600"/>
              </a:spcBef>
            </a:pPr>
            <a:r>
              <a:rPr lang="en-US" sz="2900" dirty="0"/>
              <a:t>National Institutes of Health</a:t>
            </a:r>
          </a:p>
          <a:p>
            <a:endParaRPr lang="en-US" dirty="0"/>
          </a:p>
        </p:txBody>
      </p:sp>
    </p:spTree>
    <p:extLst>
      <p:ext uri="{BB962C8B-B14F-4D97-AF65-F5344CB8AC3E}">
        <p14:creationId xmlns:p14="http://schemas.microsoft.com/office/powerpoint/2010/main" val="3046894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720107"/>
            <a:ext cx="7886700" cy="1325563"/>
          </a:xfrm>
        </p:spPr>
        <p:txBody>
          <a:bodyPr>
            <a:normAutofit fontScale="90000"/>
          </a:bodyPr>
          <a:lstStyle/>
          <a:p>
            <a:pPr algn="ctr"/>
            <a:r>
              <a:rPr lang="en-US" dirty="0"/>
              <a:t>Questions?</a:t>
            </a:r>
            <a:br>
              <a:rPr lang="en-US" dirty="0"/>
            </a:br>
            <a:r>
              <a:rPr lang="en-US" dirty="0"/>
              <a:t>ravindrn@mail.nih.gov</a:t>
            </a:r>
            <a:br>
              <a:rPr lang="en-US" dirty="0"/>
            </a:br>
            <a:r>
              <a:rPr lang="en-US" dirty="0"/>
              <a:t>301-435-6889</a:t>
            </a:r>
          </a:p>
        </p:txBody>
      </p:sp>
    </p:spTree>
    <p:extLst>
      <p:ext uri="{BB962C8B-B14F-4D97-AF65-F5344CB8AC3E}">
        <p14:creationId xmlns:p14="http://schemas.microsoft.com/office/powerpoint/2010/main" val="245790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Is FAANG important for NIH?</a:t>
            </a:r>
          </a:p>
        </p:txBody>
      </p:sp>
      <p:sp>
        <p:nvSpPr>
          <p:cNvPr id="3" name="Content Placeholder 2"/>
          <p:cNvSpPr>
            <a:spLocks noGrp="1"/>
          </p:cNvSpPr>
          <p:nvPr>
            <p:ph idx="1"/>
          </p:nvPr>
        </p:nvSpPr>
        <p:spPr>
          <a:xfrm>
            <a:off x="628650" y="2133602"/>
            <a:ext cx="7886700" cy="4078972"/>
          </a:xfrm>
        </p:spPr>
        <p:txBody>
          <a:bodyPr/>
          <a:lstStyle/>
          <a:p>
            <a:pPr marL="0" indent="0">
              <a:buNone/>
            </a:pPr>
            <a:r>
              <a:rPr lang="en-US" dirty="0"/>
              <a:t>Associating sequence variation with quantitative phenotypes has been done in domestic animals for a few decades because of the importance of animals :</a:t>
            </a:r>
          </a:p>
          <a:p>
            <a:r>
              <a:rPr lang="en-US" dirty="0"/>
              <a:t>As food sources</a:t>
            </a:r>
          </a:p>
          <a:p>
            <a:r>
              <a:rPr lang="en-US" dirty="0"/>
              <a:t>Models for human health/disease</a:t>
            </a:r>
          </a:p>
          <a:p>
            <a:r>
              <a:rPr lang="en-US" dirty="0"/>
              <a:t>Ecology</a:t>
            </a:r>
          </a:p>
          <a:p>
            <a:endParaRPr lang="en-US" dirty="0"/>
          </a:p>
        </p:txBody>
      </p:sp>
    </p:spTree>
    <p:extLst>
      <p:ext uri="{BB962C8B-B14F-4D97-AF65-F5344CB8AC3E}">
        <p14:creationId xmlns:p14="http://schemas.microsoft.com/office/powerpoint/2010/main" val="3091741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32486"/>
            <a:ext cx="7886700" cy="1325563"/>
          </a:xfrm>
        </p:spPr>
        <p:txBody>
          <a:bodyPr/>
          <a:lstStyle/>
          <a:p>
            <a:pPr algn="ctr"/>
            <a:r>
              <a:rPr lang="en-US" dirty="0"/>
              <a:t>Exploring Horizons for Domestic Animal Genomics</a:t>
            </a:r>
          </a:p>
        </p:txBody>
      </p:sp>
      <p:sp>
        <p:nvSpPr>
          <p:cNvPr id="3" name="Content Placeholder 2"/>
          <p:cNvSpPr>
            <a:spLocks noGrp="1"/>
          </p:cNvSpPr>
          <p:nvPr>
            <p:ph idx="1"/>
          </p:nvPr>
        </p:nvSpPr>
        <p:spPr>
          <a:xfrm>
            <a:off x="628650" y="2259651"/>
            <a:ext cx="7886700" cy="4078972"/>
          </a:xfrm>
        </p:spPr>
        <p:txBody>
          <a:bodyPr>
            <a:normAutofit fontScale="92500" lnSpcReduction="10000"/>
          </a:bodyPr>
          <a:lstStyle/>
          <a:p>
            <a:r>
              <a:rPr lang="en-US" dirty="0"/>
              <a:t>Meeting was held at NAS in 2002</a:t>
            </a:r>
          </a:p>
          <a:p>
            <a:r>
              <a:rPr lang="en-US" dirty="0"/>
              <a:t>NIH perspective at the Meeting:</a:t>
            </a:r>
          </a:p>
          <a:p>
            <a:pPr lvl="1"/>
            <a:r>
              <a:rPr lang="en-US" dirty="0"/>
              <a:t>Sequencing is essential for basic scientific understanding</a:t>
            </a:r>
          </a:p>
          <a:p>
            <a:pPr lvl="1"/>
            <a:r>
              <a:rPr lang="en-US" dirty="0"/>
              <a:t>Sequencing is essential for human health and medical research</a:t>
            </a:r>
          </a:p>
          <a:p>
            <a:r>
              <a:rPr lang="en-US" dirty="0"/>
              <a:t>Reasons:</a:t>
            </a:r>
          </a:p>
          <a:p>
            <a:pPr lvl="1"/>
            <a:r>
              <a:rPr lang="en-US" dirty="0"/>
              <a:t>Understanding of human biology or physiology is based on domestic animal biology: Chicken embryology</a:t>
            </a:r>
          </a:p>
          <a:p>
            <a:pPr lvl="1"/>
            <a:r>
              <a:rPr lang="en-US" dirty="0"/>
              <a:t>Several methods developed in animals: IVF/Cloning</a:t>
            </a:r>
          </a:p>
          <a:p>
            <a:pPr lvl="1"/>
            <a:r>
              <a:rPr lang="en-US" dirty="0"/>
              <a:t>Disease models: Influenza</a:t>
            </a:r>
          </a:p>
          <a:p>
            <a:endParaRPr lang="en-US" dirty="0"/>
          </a:p>
        </p:txBody>
      </p:sp>
    </p:spTree>
    <p:extLst>
      <p:ext uri="{BB962C8B-B14F-4D97-AF65-F5344CB8AC3E}">
        <p14:creationId xmlns:p14="http://schemas.microsoft.com/office/powerpoint/2010/main" val="1166944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26125"/>
            <a:ext cx="7886700" cy="1325563"/>
          </a:xfrm>
        </p:spPr>
        <p:txBody>
          <a:bodyPr/>
          <a:lstStyle/>
          <a:p>
            <a:pPr algn="ctr"/>
            <a:r>
              <a:rPr lang="en-US" dirty="0"/>
              <a:t>NIH Participation</a:t>
            </a:r>
          </a:p>
        </p:txBody>
      </p:sp>
      <p:sp>
        <p:nvSpPr>
          <p:cNvPr id="3" name="Content Placeholder 2"/>
          <p:cNvSpPr>
            <a:spLocks noGrp="1"/>
          </p:cNvSpPr>
          <p:nvPr>
            <p:ph idx="1"/>
          </p:nvPr>
        </p:nvSpPr>
        <p:spPr>
          <a:xfrm>
            <a:off x="628650" y="1940562"/>
            <a:ext cx="8058150" cy="4078972"/>
          </a:xfrm>
        </p:spPr>
        <p:txBody>
          <a:bodyPr>
            <a:normAutofit/>
          </a:bodyPr>
          <a:lstStyle/>
          <a:p>
            <a:r>
              <a:rPr lang="en-US" sz="2200" dirty="0"/>
              <a:t>Cattle Genome Project (Baylor College of Medicine), NHGRI</a:t>
            </a:r>
          </a:p>
          <a:p>
            <a:r>
              <a:rPr lang="en-US" sz="2200" dirty="0"/>
              <a:t>Horse Genome Project (MIT), NHGRI</a:t>
            </a:r>
          </a:p>
          <a:p>
            <a:r>
              <a:rPr lang="en-US" sz="2200" dirty="0"/>
              <a:t>Chicken Genome Project (Washington University), NHGRI</a:t>
            </a:r>
          </a:p>
          <a:p>
            <a:r>
              <a:rPr lang="en-US" sz="2200" dirty="0"/>
              <a:t>Although there is no direct involvement with Swine Genome Project, NIH has always been interested in Swine as a model for growth, development, and disease since the pattern of growth and development of pigs is more similar to human. Several individual projects have been funded by NIH over the years.</a:t>
            </a:r>
          </a:p>
          <a:p>
            <a:endParaRPr lang="en-US" dirty="0"/>
          </a:p>
        </p:txBody>
      </p:sp>
    </p:spTree>
    <p:extLst>
      <p:ext uri="{BB962C8B-B14F-4D97-AF65-F5344CB8AC3E}">
        <p14:creationId xmlns:p14="http://schemas.microsoft.com/office/powerpoint/2010/main" val="2239949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Models for Basic and Applied studies</a:t>
            </a:r>
          </a:p>
        </p:txBody>
      </p:sp>
      <p:sp>
        <p:nvSpPr>
          <p:cNvPr id="3" name="Content Placeholder 2"/>
          <p:cNvSpPr>
            <a:spLocks noGrp="1"/>
          </p:cNvSpPr>
          <p:nvPr>
            <p:ph idx="1"/>
          </p:nvPr>
        </p:nvSpPr>
        <p:spPr/>
        <p:txBody>
          <a:bodyPr/>
          <a:lstStyle/>
          <a:p>
            <a:r>
              <a:rPr lang="en-US" dirty="0" smtClean="0"/>
              <a:t>Physiology</a:t>
            </a:r>
          </a:p>
          <a:p>
            <a:r>
              <a:rPr lang="en-US" dirty="0" smtClean="0"/>
              <a:t>Nutrition</a:t>
            </a:r>
          </a:p>
          <a:p>
            <a:r>
              <a:rPr lang="en-US" dirty="0" smtClean="0"/>
              <a:t>Pregnancy and fetal growth</a:t>
            </a:r>
          </a:p>
          <a:p>
            <a:r>
              <a:rPr lang="en-US" dirty="0" smtClean="0"/>
              <a:t>Immunology</a:t>
            </a:r>
          </a:p>
          <a:p>
            <a:r>
              <a:rPr lang="en-US" dirty="0" smtClean="0"/>
              <a:t>Organ transplantation</a:t>
            </a:r>
          </a:p>
          <a:p>
            <a:r>
              <a:rPr lang="en-US" dirty="0" smtClean="0"/>
              <a:t>Infectious diseases</a:t>
            </a:r>
          </a:p>
          <a:p>
            <a:r>
              <a:rPr lang="en-US" dirty="0" smtClean="0">
                <a:solidFill>
                  <a:srgbClr val="FF0000"/>
                </a:solidFill>
              </a:rPr>
              <a:t>*</a:t>
            </a:r>
            <a:r>
              <a:rPr lang="en-US" dirty="0" smtClean="0"/>
              <a:t>Much less used as genetic models</a:t>
            </a:r>
            <a:endParaRPr lang="en-US" dirty="0"/>
          </a:p>
          <a:p>
            <a:endParaRPr lang="en-US" dirty="0"/>
          </a:p>
        </p:txBody>
      </p:sp>
    </p:spTree>
    <p:extLst>
      <p:ext uri="{BB962C8B-B14F-4D97-AF65-F5344CB8AC3E}">
        <p14:creationId xmlns:p14="http://schemas.microsoft.com/office/powerpoint/2010/main" val="3731003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From Genomes……</a:t>
            </a:r>
          </a:p>
        </p:txBody>
      </p:sp>
      <p:sp>
        <p:nvSpPr>
          <p:cNvPr id="3" name="Content Placeholder 2"/>
          <p:cNvSpPr>
            <a:spLocks noGrp="1"/>
          </p:cNvSpPr>
          <p:nvPr>
            <p:ph idx="1"/>
          </p:nvPr>
        </p:nvSpPr>
        <p:spPr/>
        <p:txBody>
          <a:bodyPr/>
          <a:lstStyle/>
          <a:p>
            <a:pPr marL="0" indent="0">
              <a:buNone/>
            </a:pPr>
            <a:r>
              <a:rPr lang="en-US" dirty="0">
                <a:solidFill>
                  <a:schemeClr val="accent5"/>
                </a:solidFill>
              </a:rPr>
              <a:t>What is critically important:</a:t>
            </a:r>
          </a:p>
          <a:p>
            <a:r>
              <a:rPr lang="en-US" dirty="0"/>
              <a:t>Functional Annotation of these genomes is necessary for knowing what is conserved and what is not</a:t>
            </a:r>
          </a:p>
          <a:p>
            <a:r>
              <a:rPr lang="en-US" dirty="0"/>
              <a:t>Genome to phenome correlation</a:t>
            </a:r>
          </a:p>
          <a:p>
            <a:r>
              <a:rPr lang="en-US" dirty="0"/>
              <a:t>Easy access of data to the investigators</a:t>
            </a:r>
          </a:p>
          <a:p>
            <a:pPr marL="0" indent="0">
              <a:buNone/>
            </a:pPr>
            <a:endParaRPr lang="en-US" dirty="0"/>
          </a:p>
        </p:txBody>
      </p:sp>
    </p:spTree>
    <p:extLst>
      <p:ext uri="{BB962C8B-B14F-4D97-AF65-F5344CB8AC3E}">
        <p14:creationId xmlns:p14="http://schemas.microsoft.com/office/powerpoint/2010/main" val="2726672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7050" y="2885441"/>
            <a:ext cx="8068310" cy="1627590"/>
          </a:xfrm>
        </p:spPr>
        <p:txBody>
          <a:bodyPr>
            <a:normAutofit fontScale="90000"/>
          </a:bodyPr>
          <a:lstStyle/>
          <a:p>
            <a:pPr algn="ctr"/>
            <a:r>
              <a:rPr lang="en-US" dirty="0"/>
              <a:t>NIH-USDA Partnership: Research in Biomedicine and Agriculture Using Agriculturally Important Domestic Species</a:t>
            </a:r>
            <a:br>
              <a:rPr lang="en-US" dirty="0"/>
            </a:br>
            <a:r>
              <a:rPr lang="en-US" dirty="0"/>
              <a:t>(PAR13-204)</a:t>
            </a:r>
          </a:p>
        </p:txBody>
      </p:sp>
    </p:spTree>
    <p:extLst>
      <p:ext uri="{BB962C8B-B14F-4D97-AF65-F5344CB8AC3E}">
        <p14:creationId xmlns:p14="http://schemas.microsoft.com/office/powerpoint/2010/main" val="3817056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0080" y="1092519"/>
            <a:ext cx="7886700" cy="1325563"/>
          </a:xfrm>
        </p:spPr>
        <p:txBody>
          <a:bodyPr>
            <a:normAutofit/>
          </a:bodyPr>
          <a:lstStyle/>
          <a:p>
            <a:pPr algn="ctr"/>
            <a:r>
              <a:rPr lang="en-US" sz="4000" dirty="0"/>
              <a:t>Priority Areas</a:t>
            </a:r>
          </a:p>
        </p:txBody>
      </p:sp>
      <p:sp>
        <p:nvSpPr>
          <p:cNvPr id="4" name="Content Placeholder 3"/>
          <p:cNvSpPr>
            <a:spLocks noGrp="1"/>
          </p:cNvSpPr>
          <p:nvPr>
            <p:ph idx="1"/>
          </p:nvPr>
        </p:nvSpPr>
        <p:spPr/>
        <p:txBody>
          <a:bodyPr/>
          <a:lstStyle/>
          <a:p>
            <a:r>
              <a:rPr lang="en-US" dirty="0"/>
              <a:t>Assisted Reproduction Technologies/Stem Cell Biology:  Oocyte Biology; </a:t>
            </a:r>
            <a:r>
              <a:rPr lang="en-US" dirty="0" err="1"/>
              <a:t>Embyro</a:t>
            </a:r>
            <a:r>
              <a:rPr lang="en-US" dirty="0"/>
              <a:t> Competence and Viability; SCNT; iPSC; </a:t>
            </a:r>
            <a:r>
              <a:rPr lang="en-US" dirty="0" err="1"/>
              <a:t>Transgenesis</a:t>
            </a:r>
            <a:r>
              <a:rPr lang="en-US" dirty="0"/>
              <a:t>; Male Germline Development</a:t>
            </a:r>
          </a:p>
          <a:p>
            <a:r>
              <a:rPr lang="en-US" dirty="0"/>
              <a:t>Metabolism: Obesity</a:t>
            </a:r>
          </a:p>
          <a:p>
            <a:r>
              <a:rPr lang="en-US" dirty="0"/>
              <a:t>Developmental Origin of Adult Diseases: In-Utero Developmental Programming</a:t>
            </a:r>
          </a:p>
          <a:p>
            <a:r>
              <a:rPr lang="en-US" dirty="0"/>
              <a:t>Infectious Diseases and Applied Immunology</a:t>
            </a:r>
          </a:p>
          <a:p>
            <a:endParaRPr lang="en-US" dirty="0"/>
          </a:p>
        </p:txBody>
      </p:sp>
    </p:spTree>
    <p:extLst>
      <p:ext uri="{BB962C8B-B14F-4D97-AF65-F5344CB8AC3E}">
        <p14:creationId xmlns:p14="http://schemas.microsoft.com/office/powerpoint/2010/main" val="2835024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Projects of Relevance to FAANG Objectives</a:t>
            </a:r>
          </a:p>
        </p:txBody>
      </p:sp>
      <p:sp>
        <p:nvSpPr>
          <p:cNvPr id="4" name="Content Placeholder 3"/>
          <p:cNvSpPr>
            <a:spLocks noGrp="1"/>
          </p:cNvSpPr>
          <p:nvPr>
            <p:ph idx="1"/>
          </p:nvPr>
        </p:nvSpPr>
        <p:spPr>
          <a:xfrm>
            <a:off x="628650" y="2269811"/>
            <a:ext cx="7886700" cy="4078972"/>
          </a:xfrm>
        </p:spPr>
        <p:txBody>
          <a:bodyPr>
            <a:normAutofit fontScale="77500" lnSpcReduction="20000"/>
          </a:bodyPr>
          <a:lstStyle/>
          <a:p>
            <a:r>
              <a:rPr lang="en-US" dirty="0"/>
              <a:t>1. Pablo Ross, University of California, Davis; Epigenetic Control of Preimplantation Development </a:t>
            </a:r>
            <a:r>
              <a:rPr lang="en-US" dirty="0" smtClean="0"/>
              <a:t>(R01HD070044) </a:t>
            </a:r>
            <a:endParaRPr lang="en-US" dirty="0"/>
          </a:p>
          <a:p>
            <a:r>
              <a:rPr lang="en-US" dirty="0"/>
              <a:t>2. R. Michael Roberts, University of Missouri-Columbia; Induced Pluripotent Stem Cells from Swine: Application to Genetic Modification </a:t>
            </a:r>
            <a:r>
              <a:rPr lang="en-US" dirty="0" smtClean="0"/>
              <a:t>(R01HD069979)</a:t>
            </a:r>
            <a:endParaRPr lang="en-US" dirty="0"/>
          </a:p>
          <a:p>
            <a:r>
              <a:rPr lang="en-US" dirty="0"/>
              <a:t>3. Thomas Spencer, Washington State University, Pullman; Systems Biology Approach to understand Endometrial Receptivity and Pregnancy </a:t>
            </a:r>
            <a:r>
              <a:rPr lang="en-US" dirty="0" smtClean="0"/>
              <a:t>(R01HD072898) </a:t>
            </a:r>
            <a:endParaRPr lang="en-US" dirty="0"/>
          </a:p>
          <a:p>
            <a:r>
              <a:rPr lang="en-US" dirty="0"/>
              <a:t>4. Randall Prather, University of Missouri, Columbia, MO. Modification of SCNT donor cell metabolism to mimic </a:t>
            </a:r>
            <a:r>
              <a:rPr lang="en-US" dirty="0" err="1"/>
              <a:t>blastomere</a:t>
            </a:r>
            <a:r>
              <a:rPr lang="en-US" dirty="0"/>
              <a:t> metabolism </a:t>
            </a:r>
            <a:r>
              <a:rPr lang="en-US" dirty="0" smtClean="0"/>
              <a:t>(R01HD080636)</a:t>
            </a:r>
            <a:endParaRPr lang="en-US" dirty="0"/>
          </a:p>
          <a:p>
            <a:r>
              <a:rPr lang="en-US" dirty="0"/>
              <a:t>5. </a:t>
            </a:r>
            <a:r>
              <a:rPr lang="en-US" dirty="0" err="1"/>
              <a:t>Bhanu</a:t>
            </a:r>
            <a:r>
              <a:rPr lang="en-US" dirty="0"/>
              <a:t> Prakash Telugu, University of Maryland, College Park, MD. Generation of zoonotic influenza resistant </a:t>
            </a:r>
            <a:r>
              <a:rPr lang="en-US" dirty="0" err="1"/>
              <a:t>recominant</a:t>
            </a:r>
            <a:r>
              <a:rPr lang="en-US" dirty="0"/>
              <a:t> pigs via site-directed </a:t>
            </a:r>
            <a:r>
              <a:rPr lang="en-US" dirty="0" smtClean="0"/>
              <a:t>technology (USDA)</a:t>
            </a:r>
            <a:endParaRPr lang="en-US" dirty="0"/>
          </a:p>
          <a:p>
            <a:endParaRPr lang="en-US" dirty="0"/>
          </a:p>
        </p:txBody>
      </p:sp>
    </p:spTree>
    <p:extLst>
      <p:ext uri="{BB962C8B-B14F-4D97-AF65-F5344CB8AC3E}">
        <p14:creationId xmlns:p14="http://schemas.microsoft.com/office/powerpoint/2010/main" val="392776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GO-FAANG slideset on template">
  <a:themeElements>
    <a:clrScheme name="NICHD Colors">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6AA43F6A8B26A40A510EA02FEB8EE42" ma:contentTypeVersion="2" ma:contentTypeDescription="Create a new document." ma:contentTypeScope="" ma:versionID="6539d837f6e3f5b8454bcf1a082b7238">
  <xsd:schema xmlns:xsd="http://www.w3.org/2001/XMLSchema" xmlns:xs="http://www.w3.org/2001/XMLSchema" xmlns:p="http://schemas.microsoft.com/office/2006/metadata/properties" xmlns:ns1="http://schemas.microsoft.com/sharepoint/v3" targetNamespace="http://schemas.microsoft.com/office/2006/metadata/properties" ma:root="true" ma:fieldsID="4ccbf0561618cb02c4efbde6e04146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7F0FCD-2182-4302-AA6F-3A84CB2F47E3}">
  <ds:schemaRefs>
    <ds:schemaRef ds:uri="http://schemas.microsoft.com/sharepoint/v3/contenttype/forms"/>
  </ds:schemaRefs>
</ds:datastoreItem>
</file>

<file path=customXml/itemProps2.xml><?xml version="1.0" encoding="utf-8"?>
<ds:datastoreItem xmlns:ds="http://schemas.openxmlformats.org/officeDocument/2006/customXml" ds:itemID="{69B0CE78-9E07-498D-957E-F0A65A121AFA}">
  <ds:schemaRefs>
    <ds:schemaRef ds:uri="http://schemas.microsoft.com/office/2006/metadata/customXsn"/>
  </ds:schemaRefs>
</ds:datastoreItem>
</file>

<file path=customXml/itemProps3.xml><?xml version="1.0" encoding="utf-8"?>
<ds:datastoreItem xmlns:ds="http://schemas.openxmlformats.org/officeDocument/2006/customXml" ds:itemID="{11F969F2-5F7B-42CA-AD4C-7FD2860F2616}">
  <ds:schemaRef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sharepoint/v3"/>
    <ds:schemaRef ds:uri="http://purl.org/dc/dcmitype/"/>
    <ds:schemaRef ds:uri="http://purl.org/dc/terms/"/>
  </ds:schemaRefs>
</ds:datastoreItem>
</file>

<file path=customXml/itemProps4.xml><?xml version="1.0" encoding="utf-8"?>
<ds:datastoreItem xmlns:ds="http://schemas.openxmlformats.org/officeDocument/2006/customXml" ds:itemID="{8EEFF5C4-056D-4041-81A3-FA7CA016C6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GO-FAANG slideset on template</Template>
  <TotalTime>54</TotalTime>
  <Words>459</Words>
  <Application>Microsoft Office PowerPoint</Application>
  <PresentationFormat>On-screen Show (4:3)</PresentationFormat>
  <Paragraphs>51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GO-FAANG slideset on template</vt:lpstr>
      <vt:lpstr>Functional Annotation of Animal Genomes (FAANG)</vt:lpstr>
      <vt:lpstr>Is FAANG important for NIH?</vt:lpstr>
      <vt:lpstr>Exploring Horizons for Domestic Animal Genomics</vt:lpstr>
      <vt:lpstr>NIH Participation</vt:lpstr>
      <vt:lpstr>Models for Basic and Applied studies</vt:lpstr>
      <vt:lpstr>From Genomes……</vt:lpstr>
      <vt:lpstr>NIH-USDA Partnership: Research in Biomedicine and Agriculture Using Agriculturally Important Domestic Species (PAR13-204)</vt:lpstr>
      <vt:lpstr>Priority Areas</vt:lpstr>
      <vt:lpstr>Projects of Relevance to FAANG Objectives</vt:lpstr>
      <vt:lpstr>Questions? ravindrn@mail.nih.gov 301-435-6889</vt:lpstr>
    </vt:vector>
  </TitlesOfParts>
  <Company>NIH NICHD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Annotation of Animal Genomes (FAANG)</dc:title>
  <dc:creator>ravindrn</dc:creator>
  <cp:lastModifiedBy>NICHD-TECH</cp:lastModifiedBy>
  <cp:revision>10</cp:revision>
  <dcterms:created xsi:type="dcterms:W3CDTF">2015-09-25T12:44:58Z</dcterms:created>
  <dcterms:modified xsi:type="dcterms:W3CDTF">2015-09-27T09:22:39Z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0x010100D6AA43F6A8B26A40A510EA02FEB8EE42</vt:lpwstr>
  </property>
  <property fmtid="{D5CDD505-2E9C-101B-9397-08002B2CF9AE}" pid="3" name="Order">
    <vt:r8>2800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ies>
</file>