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79" r:id="rId5"/>
    <p:sldMasterId id="2147483711" r:id="rId6"/>
    <p:sldMasterId id="2147483731" r:id="rId7"/>
  </p:sldMasterIdLst>
  <p:notesMasterIdLst>
    <p:notesMasterId r:id="rId22"/>
  </p:notesMasterIdLst>
  <p:handoutMasterIdLst>
    <p:handoutMasterId r:id="rId23"/>
  </p:handoutMasterIdLst>
  <p:sldIdLst>
    <p:sldId id="298" r:id="rId8"/>
    <p:sldId id="399" r:id="rId9"/>
    <p:sldId id="345" r:id="rId10"/>
    <p:sldId id="437" r:id="rId11"/>
    <p:sldId id="438" r:id="rId12"/>
    <p:sldId id="371" r:id="rId13"/>
    <p:sldId id="388" r:id="rId14"/>
    <p:sldId id="416" r:id="rId15"/>
    <p:sldId id="432" r:id="rId16"/>
    <p:sldId id="433" r:id="rId17"/>
    <p:sldId id="434" r:id="rId18"/>
    <p:sldId id="407" r:id="rId19"/>
    <p:sldId id="435" r:id="rId20"/>
    <p:sldId id="436" r:id="rId2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shma Tiwari (BBSRC, SO)" initials="ST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073"/>
    <a:srgbClr val="454545"/>
    <a:srgbClr val="003296"/>
    <a:srgbClr val="CC0066"/>
    <a:srgbClr val="C40476"/>
    <a:srgbClr val="0F2073"/>
    <a:srgbClr val="0000CC"/>
    <a:srgbClr val="F6BB00"/>
    <a:srgbClr val="FBF88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9" autoAdjust="0"/>
    <p:restoredTop sz="79011" autoAdjust="0"/>
  </p:normalViewPr>
  <p:slideViewPr>
    <p:cSldViewPr>
      <p:cViewPr>
        <p:scale>
          <a:sx n="63" d="100"/>
          <a:sy n="63" d="100"/>
        </p:scale>
        <p:origin x="-14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-3293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5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9AA62-360B-8B40-8B8D-7DE4E3574C69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A02C0-D38A-2E49-AA6F-EE57163DB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3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BAC4A-C0DA-8842-BA38-BAA5D1AC6312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494A7-309A-744D-A06A-A5A2C402E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8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94A7-309A-744D-A06A-A5A2C402EC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15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Provided by EBI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94A7-309A-744D-A06A-A5A2C402EC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Provided by EBI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94A7-309A-744D-A06A-A5A2C402EC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70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94A7-309A-744D-A06A-A5A2C402ECE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06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B3BB2-E72D-4A70-BEFE-094101535284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27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94A7-309A-744D-A06A-A5A2C402EC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4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94A7-309A-744D-A06A-A5A2C402EC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15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94A7-309A-744D-A06A-A5A2C402EC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4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94A7-309A-744D-A06A-A5A2C402EC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37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94A7-309A-744D-A06A-A5A2C402EC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51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http://www.nature.com/nature/journal/v498/n7453/full/498255a.html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94A7-309A-744D-A06A-A5A2C402EC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8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708920"/>
            <a:ext cx="9144000" cy="86409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3600" b="0" i="0">
                <a:solidFill>
                  <a:srgbClr val="0A2073"/>
                </a:solidFill>
                <a:latin typeface="Arial"/>
              </a:defRPr>
            </a:lvl1pPr>
            <a:lvl2pPr algn="ctr">
              <a:defRPr sz="2400">
                <a:solidFill>
                  <a:srgbClr val="333399"/>
                </a:solidFill>
                <a:latin typeface="Arial"/>
              </a:defRPr>
            </a:lvl2pPr>
            <a:lvl3pPr algn="ctr">
              <a:defRPr sz="3000">
                <a:solidFill>
                  <a:srgbClr val="333399"/>
                </a:solidFill>
              </a:defRPr>
            </a:lvl3pPr>
            <a:lvl4pPr algn="ctr">
              <a:defRPr sz="2500">
                <a:solidFill>
                  <a:srgbClr val="333399"/>
                </a:solidFill>
              </a:defRPr>
            </a:lvl4pPr>
            <a:lvl5pPr algn="ctr">
              <a:defRPr sz="2000">
                <a:solidFill>
                  <a:srgbClr val="333399"/>
                </a:solidFill>
              </a:defRPr>
            </a:lvl5pPr>
          </a:lstStyle>
          <a:p>
            <a:pPr lvl="0"/>
            <a:r>
              <a:rPr lang="en-US" dirty="0" smtClean="0"/>
              <a:t>Presentation title here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6035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P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ox Large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340545"/>
            <a:ext cx="7704856" cy="5042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buNone/>
              <a:defRPr sz="3600" b="1" i="0">
                <a:solidFill>
                  <a:schemeClr val="tx1"/>
                </a:solidFill>
                <a:latin typeface="+mj-lt"/>
              </a:defRPr>
            </a:lvl1pPr>
            <a:lvl2pPr>
              <a:spcBef>
                <a:spcPts val="0"/>
              </a:spcBef>
              <a:defRPr sz="3000"/>
            </a:lvl2pPr>
            <a:lvl3pPr>
              <a:spcBef>
                <a:spcPts val="0"/>
              </a:spcBef>
              <a:defRPr sz="26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000"/>
            </a:lvl5pPr>
          </a:lstStyle>
          <a:p>
            <a:pPr lvl="0"/>
            <a:r>
              <a:rPr lang="en-US" dirty="0" smtClean="0"/>
              <a:t>Title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683568" y="1987575"/>
            <a:ext cx="7704856" cy="417772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buClr>
                <a:schemeClr val="accent1"/>
              </a:buClr>
              <a:buFont typeface="Arial"/>
              <a:buChar char="•"/>
              <a:defRPr sz="2000">
                <a:solidFill>
                  <a:schemeClr val="accent5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accent5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400">
                <a:solidFill>
                  <a:schemeClr val="accent5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Body text / picture / graph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740352" y="6309320"/>
            <a:ext cx="1008112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4725348D-AE00-D742-A294-8BEB63DD634D}" type="slidenum">
              <a:rPr lang="en-US">
                <a:solidFill>
                  <a:srgbClr val="A3A3E0"/>
                </a:solidFill>
              </a:rPr>
              <a:pPr algn="r"/>
              <a:t>‹#›</a:t>
            </a:fld>
            <a:endParaRPr lang="en-US" dirty="0">
              <a:solidFill>
                <a:srgbClr val="A3A3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9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683568" y="1340769"/>
            <a:ext cx="7704856" cy="48245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buClr>
                <a:schemeClr val="accent1"/>
              </a:buClr>
              <a:buFont typeface="Arial"/>
              <a:buChar char="•"/>
              <a:defRPr sz="2000">
                <a:solidFill>
                  <a:schemeClr val="accent5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accent5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400">
                <a:solidFill>
                  <a:schemeClr val="accent5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Body text / picture / graph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7740352" y="6309320"/>
            <a:ext cx="1008112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4725348D-AE00-D742-A294-8BEB63DD634D}" type="slidenum">
              <a:rPr lang="en-US">
                <a:solidFill>
                  <a:srgbClr val="A3A3E0"/>
                </a:solidFill>
              </a:rPr>
              <a:pPr algn="r"/>
              <a:t>‹#›</a:t>
            </a:fld>
            <a:endParaRPr lang="en-US" dirty="0">
              <a:solidFill>
                <a:srgbClr val="A3A3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Image Quote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340545"/>
            <a:ext cx="7704856" cy="5042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buNone/>
              <a:defRPr sz="3600" b="1"/>
            </a:lvl1pPr>
            <a:lvl2pPr>
              <a:spcBef>
                <a:spcPts val="0"/>
              </a:spcBef>
              <a:defRPr sz="3000"/>
            </a:lvl2pPr>
            <a:lvl3pPr>
              <a:spcBef>
                <a:spcPts val="0"/>
              </a:spcBef>
              <a:defRPr sz="26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000"/>
            </a:lvl5pPr>
          </a:lstStyle>
          <a:p>
            <a:pPr lvl="0"/>
            <a:r>
              <a:rPr lang="en-US" dirty="0" smtClean="0"/>
              <a:t>Title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608424" y="1988840"/>
            <a:ext cx="378000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08424" y="4941168"/>
            <a:ext cx="3780000" cy="504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5"/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Image caption including copyright info, who owns the photo, e.g. Credit BBSRC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9" y="5589240"/>
            <a:ext cx="7704856" cy="5760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spcBef>
                <a:spcPts val="500"/>
              </a:spcBef>
              <a:buNone/>
              <a:defRPr sz="2200"/>
            </a:lvl1pPr>
            <a:lvl2pPr algn="ctr">
              <a:spcBef>
                <a:spcPts val="500"/>
              </a:spcBef>
              <a:defRPr sz="1800"/>
            </a:lvl2pPr>
            <a:lvl3pPr algn="ctr">
              <a:spcBef>
                <a:spcPts val="500"/>
              </a:spcBef>
              <a:defRPr sz="16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lvl="0"/>
            <a:r>
              <a:rPr lang="en-US" dirty="0" smtClean="0"/>
              <a:t>Write pullout quote or key fact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14"/>
          <p:cNvSpPr>
            <a:spLocks noGrp="1"/>
          </p:cNvSpPr>
          <p:nvPr>
            <p:ph sz="quarter" idx="15" hasCustomPrompt="1"/>
          </p:nvPr>
        </p:nvSpPr>
        <p:spPr>
          <a:xfrm>
            <a:off x="683568" y="1987575"/>
            <a:ext cx="3780000" cy="34576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>
              <a:buClr>
                <a:schemeClr val="tx1"/>
              </a:buClr>
              <a:defRPr sz="1800">
                <a:solidFill>
                  <a:schemeClr val="accent5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accent5"/>
                </a:solidFill>
              </a:defRPr>
            </a:lvl3pPr>
            <a:lvl4pPr>
              <a:buClr>
                <a:schemeClr val="tx1"/>
              </a:buClr>
              <a:defRPr sz="1400">
                <a:solidFill>
                  <a:schemeClr val="accent5"/>
                </a:solidFill>
              </a:defRPr>
            </a:lvl4pPr>
            <a:lvl5pPr>
              <a:buClr>
                <a:schemeClr val="tx1"/>
              </a:buCl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Main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740352" y="6309320"/>
            <a:ext cx="1008112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4725348D-AE00-D742-A294-8BEB63DD634D}" type="slidenum">
              <a:rPr lang="en-US">
                <a:solidFill>
                  <a:srgbClr val="A3A3E0"/>
                </a:solidFill>
              </a:rPr>
              <a:pPr algn="r"/>
              <a:t>‹#›</a:t>
            </a:fld>
            <a:endParaRPr lang="en-US" dirty="0">
              <a:solidFill>
                <a:srgbClr val="A3A3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64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Image Quote 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4941168"/>
            <a:ext cx="3780000" cy="504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5"/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Image caption including copyright info, who owns the photo, e.g. Credit BBSRC</a:t>
            </a:r>
          </a:p>
        </p:txBody>
      </p:sp>
      <p:sp>
        <p:nvSpPr>
          <p:cNvPr id="4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9" y="5589240"/>
            <a:ext cx="7704856" cy="5760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spcBef>
                <a:spcPts val="500"/>
              </a:spcBef>
              <a:buNone/>
              <a:defRPr sz="2200"/>
            </a:lvl1pPr>
            <a:lvl2pPr algn="ctr">
              <a:spcBef>
                <a:spcPts val="500"/>
              </a:spcBef>
              <a:defRPr sz="1800"/>
            </a:lvl2pPr>
            <a:lvl3pPr algn="ctr">
              <a:spcBef>
                <a:spcPts val="500"/>
              </a:spcBef>
              <a:defRPr sz="16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lvl="0"/>
            <a:r>
              <a:rPr lang="en-US" dirty="0" smtClean="0"/>
              <a:t>Write pullout quote or key fact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Content Placeholder 14"/>
          <p:cNvSpPr>
            <a:spLocks noGrp="1"/>
          </p:cNvSpPr>
          <p:nvPr>
            <p:ph sz="quarter" idx="15" hasCustomPrompt="1"/>
          </p:nvPr>
        </p:nvSpPr>
        <p:spPr>
          <a:xfrm>
            <a:off x="4608424" y="1987575"/>
            <a:ext cx="3780000" cy="34576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>
              <a:buClr>
                <a:schemeClr val="tx1"/>
              </a:buClr>
              <a:defRPr sz="1800">
                <a:solidFill>
                  <a:schemeClr val="accent5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accent5"/>
                </a:solidFill>
              </a:defRPr>
            </a:lvl3pPr>
            <a:lvl4pPr>
              <a:buClr>
                <a:schemeClr val="tx1"/>
              </a:buClr>
              <a:defRPr sz="1400">
                <a:solidFill>
                  <a:schemeClr val="accent5"/>
                </a:solidFill>
              </a:defRPr>
            </a:lvl4pPr>
            <a:lvl5pPr>
              <a:buClr>
                <a:schemeClr val="tx1"/>
              </a:buCl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Main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83568" y="1988840"/>
            <a:ext cx="378000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340545"/>
            <a:ext cx="7704856" cy="5042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buNone/>
              <a:defRPr sz="3600" b="1"/>
            </a:lvl1pPr>
            <a:lvl2pPr>
              <a:spcBef>
                <a:spcPts val="0"/>
              </a:spcBef>
              <a:defRPr sz="3000"/>
            </a:lvl2pPr>
            <a:lvl3pPr>
              <a:spcBef>
                <a:spcPts val="0"/>
              </a:spcBef>
              <a:defRPr sz="26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000"/>
            </a:lvl5pPr>
          </a:lstStyle>
          <a:p>
            <a:pPr lvl="0"/>
            <a:r>
              <a:rPr lang="en-US" dirty="0" smtClean="0"/>
              <a:t>Title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740352" y="6309320"/>
            <a:ext cx="1008112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4725348D-AE00-D742-A294-8BEB63DD634D}" type="slidenum">
              <a:rPr lang="en-US">
                <a:solidFill>
                  <a:srgbClr val="A3A3E0"/>
                </a:solidFill>
              </a:rPr>
              <a:pPr algn="r"/>
              <a:t>‹#›</a:t>
            </a:fld>
            <a:endParaRPr lang="en-US" dirty="0">
              <a:solidFill>
                <a:srgbClr val="A3A3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6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683568" y="1340769"/>
            <a:ext cx="3780000" cy="48245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buClr>
                <a:schemeClr val="accent1"/>
              </a:buClr>
              <a:buFont typeface="Arial"/>
              <a:buChar char="•"/>
              <a:defRPr sz="2000">
                <a:solidFill>
                  <a:schemeClr val="accent5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accent5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400">
                <a:solidFill>
                  <a:schemeClr val="accent5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Body text / picture / graph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608424" y="1340768"/>
            <a:ext cx="3780000" cy="4824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740352" y="6309320"/>
            <a:ext cx="1008112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4725348D-AE00-D742-A294-8BEB63DD634D}" type="slidenum">
              <a:rPr lang="en-US">
                <a:solidFill>
                  <a:srgbClr val="A3A3E0"/>
                </a:solidFill>
              </a:rPr>
              <a:pPr algn="r"/>
              <a:t>‹#›</a:t>
            </a:fld>
            <a:endParaRPr lang="en-US" dirty="0">
              <a:solidFill>
                <a:srgbClr val="A3A3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0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83568" y="1340768"/>
            <a:ext cx="3780000" cy="4824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7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4608424" y="1340769"/>
            <a:ext cx="3780000" cy="48245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buClr>
                <a:schemeClr val="accent1"/>
              </a:buClr>
              <a:buFont typeface="Arial"/>
              <a:buChar char="•"/>
              <a:defRPr sz="2000">
                <a:solidFill>
                  <a:schemeClr val="accent5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accent5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400">
                <a:solidFill>
                  <a:schemeClr val="accent5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Body text / picture / graph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740352" y="6309320"/>
            <a:ext cx="1008112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4725348D-AE00-D742-A294-8BEB63DD634D}" type="slidenum">
              <a:rPr lang="en-US">
                <a:solidFill>
                  <a:srgbClr val="A3A3E0"/>
                </a:solidFill>
              </a:rPr>
              <a:pPr algn="r"/>
              <a:t>‹#›</a:t>
            </a:fld>
            <a:endParaRPr lang="en-US" dirty="0">
              <a:solidFill>
                <a:srgbClr val="A3A3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0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, 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5877272"/>
            <a:ext cx="7704856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accent5"/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Image caption including copyright info, who owns the photo, e.g. Credit BBSRC</a:t>
            </a: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835696" y="1988840"/>
            <a:ext cx="5544616" cy="3744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340545"/>
            <a:ext cx="7704856" cy="5042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spcBef>
                <a:spcPts val="0"/>
              </a:spcBef>
              <a:buNone/>
              <a:defRPr sz="3600" b="1"/>
            </a:lvl1pPr>
            <a:lvl2pPr algn="ctr">
              <a:spcBef>
                <a:spcPts val="0"/>
              </a:spcBef>
              <a:defRPr sz="3000"/>
            </a:lvl2pPr>
            <a:lvl3pPr algn="ctr">
              <a:spcBef>
                <a:spcPts val="0"/>
              </a:spcBef>
              <a:defRPr sz="2600"/>
            </a:lvl3pPr>
            <a:lvl4pPr algn="ctr">
              <a:spcBef>
                <a:spcPts val="0"/>
              </a:spcBef>
              <a:defRPr sz="2400"/>
            </a:lvl4pPr>
            <a:lvl5pPr algn="ctr">
              <a:spcBef>
                <a:spcPts val="0"/>
              </a:spcBef>
              <a:defRPr sz="2000"/>
            </a:lvl5pPr>
          </a:lstStyle>
          <a:p>
            <a:pPr lvl="0"/>
            <a:r>
              <a:rPr lang="en-US" dirty="0" smtClean="0"/>
              <a:t>Title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740352" y="6309320"/>
            <a:ext cx="1008112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4725348D-AE00-D742-A294-8BEB63DD634D}" type="slidenum">
              <a:rPr lang="en-US">
                <a:solidFill>
                  <a:srgbClr val="A3A3E0"/>
                </a:solidFill>
              </a:rPr>
              <a:pPr algn="r"/>
              <a:t>‹#›</a:t>
            </a:fld>
            <a:endParaRPr lang="en-US" dirty="0">
              <a:solidFill>
                <a:srgbClr val="A3A3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2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46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P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4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ox Large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340545"/>
            <a:ext cx="7704856" cy="5042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buNone/>
              <a:defRPr sz="3600" b="1" i="0">
                <a:solidFill>
                  <a:schemeClr val="tx1"/>
                </a:solidFill>
                <a:latin typeface="+mj-lt"/>
              </a:defRPr>
            </a:lvl1pPr>
            <a:lvl2pPr>
              <a:spcBef>
                <a:spcPts val="0"/>
              </a:spcBef>
              <a:defRPr sz="3000"/>
            </a:lvl2pPr>
            <a:lvl3pPr>
              <a:spcBef>
                <a:spcPts val="0"/>
              </a:spcBef>
              <a:defRPr sz="26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000"/>
            </a:lvl5pPr>
          </a:lstStyle>
          <a:p>
            <a:pPr lvl="0"/>
            <a:r>
              <a:rPr lang="en-US" dirty="0" smtClean="0"/>
              <a:t>Title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683568" y="1987575"/>
            <a:ext cx="7704856" cy="417772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buClr>
                <a:schemeClr val="accent1"/>
              </a:buClr>
              <a:buFont typeface="Arial"/>
              <a:buChar char="•"/>
              <a:defRPr sz="2000">
                <a:solidFill>
                  <a:schemeClr val="accent5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accent5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400">
                <a:solidFill>
                  <a:schemeClr val="accent5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Body text / picture / graph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740352" y="6309320"/>
            <a:ext cx="1008112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4725348D-AE00-D742-A294-8BEB63DD634D}" type="slidenum">
              <a:rPr lang="en-US">
                <a:solidFill>
                  <a:schemeClr val="accent2"/>
                </a:solidFill>
              </a:rPr>
              <a:pPr algn="r"/>
              <a:t>‹#›</a:t>
            </a:fld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5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Page Lab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3059832" y="1556791"/>
            <a:ext cx="5328592" cy="46085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457200" indent="-457200">
              <a:buClr>
                <a:schemeClr val="accent1"/>
              </a:buClr>
              <a:buFont typeface="+mj-lt"/>
              <a:buAutoNum type="arabicPeriod" startAt="3"/>
              <a:defRPr sz="2000" baseline="0">
                <a:solidFill>
                  <a:schemeClr val="accent5"/>
                </a:solidFill>
              </a:defRPr>
            </a:lvl1pPr>
            <a:lvl2pPr marL="800100" indent="-342900">
              <a:buClr>
                <a:schemeClr val="accent1"/>
              </a:buClr>
              <a:buFont typeface="Lucida Grande"/>
              <a:buChar char="-"/>
              <a:defRPr sz="1800">
                <a:solidFill>
                  <a:schemeClr val="accent1"/>
                </a:solidFill>
              </a:defRPr>
            </a:lvl2pPr>
            <a:lvl3pPr marL="1257300" indent="-342900">
              <a:buClr>
                <a:schemeClr val="accent1"/>
              </a:buClr>
              <a:buFont typeface="+mj-lt"/>
              <a:buAutoNum type="arabicPeriod" startAt="3"/>
              <a:defRPr sz="1800">
                <a:solidFill>
                  <a:schemeClr val="tx1"/>
                </a:solidFill>
              </a:defRPr>
            </a:lvl3pPr>
            <a:lvl4pPr marL="1714500" indent="-342900">
              <a:buClr>
                <a:schemeClr val="accent1"/>
              </a:buClr>
              <a:buFont typeface="+mj-lt"/>
              <a:buAutoNum type="arabicPeriod" startAt="3"/>
              <a:defRPr sz="1400">
                <a:solidFill>
                  <a:schemeClr val="accent5"/>
                </a:solidFill>
              </a:defRPr>
            </a:lvl4pPr>
            <a:lvl5pPr marL="2057400" indent="-228600">
              <a:buClr>
                <a:schemeClr val="accent1"/>
              </a:buClr>
              <a:buFont typeface="+mj-lt"/>
              <a:buAutoNum type="arabicPeriod" startAt="3"/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Page Title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83568" y="1556792"/>
            <a:ext cx="2232248" cy="23042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>
              <a:spcBef>
                <a:spcPts val="0"/>
              </a:spcBef>
              <a:buNone/>
              <a:defRPr sz="2800" b="1"/>
            </a:lvl1pPr>
            <a:lvl2pPr marL="0">
              <a:spcBef>
                <a:spcPts val="0"/>
              </a:spcBef>
              <a:defRPr sz="2000"/>
            </a:lvl2pPr>
            <a:lvl3pPr>
              <a:spcBef>
                <a:spcPts val="0"/>
              </a:spcBef>
              <a:defRPr sz="26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000"/>
            </a:lvl5pPr>
          </a:lstStyle>
          <a:p>
            <a:pPr lvl="0"/>
            <a:r>
              <a:rPr lang="en-US" dirty="0" smtClean="0"/>
              <a:t>Title text here</a:t>
            </a:r>
          </a:p>
          <a:p>
            <a:pPr lvl="1"/>
            <a:r>
              <a:rPr lang="en-US" dirty="0" smtClean="0"/>
              <a:t>Second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298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762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55751"/>
      </p:ext>
    </p:extLst>
  </p:cSld>
  <p:clrMapOvr>
    <a:masterClrMapping/>
  </p:clrMapOvr>
  <p:transition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Box Large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340545"/>
            <a:ext cx="7704856" cy="5042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buNone/>
              <a:defRPr sz="3600" b="1" i="0">
                <a:solidFill>
                  <a:schemeClr val="tx1"/>
                </a:solidFill>
                <a:latin typeface="+mj-lt"/>
              </a:defRPr>
            </a:lvl1pPr>
            <a:lvl2pPr>
              <a:spcBef>
                <a:spcPts val="0"/>
              </a:spcBef>
              <a:defRPr sz="3000"/>
            </a:lvl2pPr>
            <a:lvl3pPr>
              <a:spcBef>
                <a:spcPts val="0"/>
              </a:spcBef>
              <a:defRPr sz="26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000"/>
            </a:lvl5pPr>
          </a:lstStyle>
          <a:p>
            <a:pPr lvl="0"/>
            <a:r>
              <a:rPr lang="en-US" dirty="0" smtClean="0"/>
              <a:t>Title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683568" y="1987575"/>
            <a:ext cx="7704856" cy="417772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buClr>
                <a:schemeClr val="accent1"/>
              </a:buClr>
              <a:buFont typeface="Arial"/>
              <a:buChar char="•"/>
              <a:defRPr sz="2000">
                <a:solidFill>
                  <a:schemeClr val="accent5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accent5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400">
                <a:solidFill>
                  <a:schemeClr val="accent5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Body text / picture / graph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740352" y="6309320"/>
            <a:ext cx="1008112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4725348D-AE00-D742-A294-8BEB63DD634D}" type="slidenum">
              <a:rPr lang="en-US">
                <a:solidFill>
                  <a:srgbClr val="A3A3E0"/>
                </a:solidFill>
              </a:rPr>
              <a:pPr algn="r"/>
              <a:t>‹#›</a:t>
            </a:fld>
            <a:endParaRPr lang="en-US" dirty="0">
              <a:solidFill>
                <a:srgbClr val="A3A3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683568" y="1340769"/>
            <a:ext cx="7704856" cy="48245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buClr>
                <a:schemeClr val="accent1"/>
              </a:buClr>
              <a:buFont typeface="Arial"/>
              <a:buChar char="•"/>
              <a:defRPr sz="2000">
                <a:solidFill>
                  <a:schemeClr val="accent5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accent5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400">
                <a:solidFill>
                  <a:schemeClr val="accent5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Body text / picture / graph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740352" y="6309320"/>
            <a:ext cx="1008112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4725348D-AE00-D742-A294-8BEB63DD634D}" type="slidenum">
              <a:rPr lang="en-US">
                <a:solidFill>
                  <a:srgbClr val="A3A3E0"/>
                </a:solidFill>
              </a:rPr>
              <a:pPr algn="r"/>
              <a:t>‹#›</a:t>
            </a:fld>
            <a:endParaRPr lang="en-US" dirty="0">
              <a:solidFill>
                <a:srgbClr val="A3A3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87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Text, Image Quote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340545"/>
            <a:ext cx="7704856" cy="5042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buNone/>
              <a:defRPr sz="3600" b="1"/>
            </a:lvl1pPr>
            <a:lvl2pPr>
              <a:spcBef>
                <a:spcPts val="0"/>
              </a:spcBef>
              <a:defRPr sz="3000"/>
            </a:lvl2pPr>
            <a:lvl3pPr>
              <a:spcBef>
                <a:spcPts val="0"/>
              </a:spcBef>
              <a:defRPr sz="26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000"/>
            </a:lvl5pPr>
          </a:lstStyle>
          <a:p>
            <a:pPr lvl="0"/>
            <a:r>
              <a:rPr lang="en-US" dirty="0" smtClean="0"/>
              <a:t>Title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608424" y="1988840"/>
            <a:ext cx="378000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08424" y="4941168"/>
            <a:ext cx="3780000" cy="504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5"/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Image caption including copyright info, who owns the photo, e.g. Credit BBSRC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9" y="5589240"/>
            <a:ext cx="7704856" cy="5760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spcBef>
                <a:spcPts val="500"/>
              </a:spcBef>
              <a:buNone/>
              <a:defRPr sz="2200"/>
            </a:lvl1pPr>
            <a:lvl2pPr algn="ctr">
              <a:spcBef>
                <a:spcPts val="500"/>
              </a:spcBef>
              <a:defRPr sz="1800"/>
            </a:lvl2pPr>
            <a:lvl3pPr algn="ctr">
              <a:spcBef>
                <a:spcPts val="500"/>
              </a:spcBef>
              <a:defRPr sz="16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lvl="0"/>
            <a:r>
              <a:rPr lang="en-US" dirty="0" smtClean="0"/>
              <a:t>Write pullout quote or key fact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14"/>
          <p:cNvSpPr>
            <a:spLocks noGrp="1"/>
          </p:cNvSpPr>
          <p:nvPr>
            <p:ph sz="quarter" idx="15" hasCustomPrompt="1"/>
          </p:nvPr>
        </p:nvSpPr>
        <p:spPr>
          <a:xfrm>
            <a:off x="683568" y="1987575"/>
            <a:ext cx="3780000" cy="34576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>
              <a:buClr>
                <a:schemeClr val="tx1"/>
              </a:buClr>
              <a:defRPr sz="1800">
                <a:solidFill>
                  <a:schemeClr val="accent5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accent5"/>
                </a:solidFill>
              </a:defRPr>
            </a:lvl3pPr>
            <a:lvl4pPr>
              <a:buClr>
                <a:schemeClr val="tx1"/>
              </a:buClr>
              <a:defRPr sz="1400">
                <a:solidFill>
                  <a:schemeClr val="accent5"/>
                </a:solidFill>
              </a:defRPr>
            </a:lvl4pPr>
            <a:lvl5pPr>
              <a:buClr>
                <a:schemeClr val="tx1"/>
              </a:buCl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Main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740352" y="6309320"/>
            <a:ext cx="1008112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4725348D-AE00-D742-A294-8BEB63DD634D}" type="slidenum">
              <a:rPr lang="en-US">
                <a:solidFill>
                  <a:srgbClr val="A3A3E0"/>
                </a:solidFill>
              </a:rPr>
              <a:pPr algn="r"/>
              <a:t>‹#›</a:t>
            </a:fld>
            <a:endParaRPr lang="en-US" dirty="0">
              <a:solidFill>
                <a:srgbClr val="A3A3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6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Text, Image Quote 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4941168"/>
            <a:ext cx="3780000" cy="504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5"/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Image caption including copyright info, who owns the photo, e.g. Credit BBSRC</a:t>
            </a:r>
          </a:p>
        </p:txBody>
      </p:sp>
      <p:sp>
        <p:nvSpPr>
          <p:cNvPr id="4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9" y="5589240"/>
            <a:ext cx="7704856" cy="5760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spcBef>
                <a:spcPts val="500"/>
              </a:spcBef>
              <a:buNone/>
              <a:defRPr sz="2200"/>
            </a:lvl1pPr>
            <a:lvl2pPr algn="ctr">
              <a:spcBef>
                <a:spcPts val="500"/>
              </a:spcBef>
              <a:defRPr sz="1800"/>
            </a:lvl2pPr>
            <a:lvl3pPr algn="ctr">
              <a:spcBef>
                <a:spcPts val="500"/>
              </a:spcBef>
              <a:defRPr sz="16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lvl="0"/>
            <a:r>
              <a:rPr lang="en-US" dirty="0" smtClean="0"/>
              <a:t>Write pullout quote or key fact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Content Placeholder 14"/>
          <p:cNvSpPr>
            <a:spLocks noGrp="1"/>
          </p:cNvSpPr>
          <p:nvPr>
            <p:ph sz="quarter" idx="15" hasCustomPrompt="1"/>
          </p:nvPr>
        </p:nvSpPr>
        <p:spPr>
          <a:xfrm>
            <a:off x="4608424" y="1987575"/>
            <a:ext cx="3780000" cy="34576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>
              <a:buClr>
                <a:schemeClr val="tx1"/>
              </a:buClr>
              <a:defRPr sz="1800">
                <a:solidFill>
                  <a:schemeClr val="accent5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accent5"/>
                </a:solidFill>
              </a:defRPr>
            </a:lvl3pPr>
            <a:lvl4pPr>
              <a:buClr>
                <a:schemeClr val="tx1"/>
              </a:buClr>
              <a:defRPr sz="1400">
                <a:solidFill>
                  <a:schemeClr val="accent5"/>
                </a:solidFill>
              </a:defRPr>
            </a:lvl4pPr>
            <a:lvl5pPr>
              <a:buClr>
                <a:schemeClr val="tx1"/>
              </a:buCl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Main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83568" y="1988840"/>
            <a:ext cx="378000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340545"/>
            <a:ext cx="7704856" cy="5042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buNone/>
              <a:defRPr sz="3600" b="1"/>
            </a:lvl1pPr>
            <a:lvl2pPr>
              <a:spcBef>
                <a:spcPts val="0"/>
              </a:spcBef>
              <a:defRPr sz="3000"/>
            </a:lvl2pPr>
            <a:lvl3pPr>
              <a:spcBef>
                <a:spcPts val="0"/>
              </a:spcBef>
              <a:defRPr sz="26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000"/>
            </a:lvl5pPr>
          </a:lstStyle>
          <a:p>
            <a:pPr lvl="0"/>
            <a:r>
              <a:rPr lang="en-US" dirty="0" smtClean="0"/>
              <a:t>Title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740352" y="6309320"/>
            <a:ext cx="1008112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4725348D-AE00-D742-A294-8BEB63DD634D}" type="slidenum">
              <a:rPr lang="en-US">
                <a:solidFill>
                  <a:srgbClr val="A3A3E0"/>
                </a:solidFill>
              </a:rPr>
              <a:pPr algn="r"/>
              <a:t>‹#›</a:t>
            </a:fld>
            <a:endParaRPr lang="en-US" dirty="0">
              <a:solidFill>
                <a:srgbClr val="A3A3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Left /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683568" y="1340769"/>
            <a:ext cx="3780000" cy="48245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buClr>
                <a:schemeClr val="accent1"/>
              </a:buClr>
              <a:buFont typeface="Arial"/>
              <a:buChar char="•"/>
              <a:defRPr sz="2000">
                <a:solidFill>
                  <a:schemeClr val="accent5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accent5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400">
                <a:solidFill>
                  <a:schemeClr val="accent5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Body text / picture / graph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608424" y="1340768"/>
            <a:ext cx="3780000" cy="4824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740352" y="6309320"/>
            <a:ext cx="1008112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4725348D-AE00-D742-A294-8BEB63DD634D}" type="slidenum">
              <a:rPr lang="en-US">
                <a:solidFill>
                  <a:srgbClr val="A3A3E0"/>
                </a:solidFill>
              </a:rPr>
              <a:pPr algn="r"/>
              <a:t>‹#›</a:t>
            </a:fld>
            <a:endParaRPr lang="en-US" dirty="0">
              <a:solidFill>
                <a:srgbClr val="A3A3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7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Left /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83568" y="1340768"/>
            <a:ext cx="3780000" cy="4824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4608424" y="1340769"/>
            <a:ext cx="3780000" cy="48245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buClr>
                <a:schemeClr val="accent1"/>
              </a:buClr>
              <a:buFont typeface="Arial"/>
              <a:buChar char="•"/>
              <a:defRPr sz="2000">
                <a:solidFill>
                  <a:schemeClr val="accent5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accent5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400">
                <a:solidFill>
                  <a:schemeClr val="accent5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Body text / picture / graph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740352" y="6309320"/>
            <a:ext cx="1008112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4725348D-AE00-D742-A294-8BEB63DD634D}" type="slidenum">
              <a:rPr lang="en-US">
                <a:solidFill>
                  <a:srgbClr val="A3A3E0"/>
                </a:solidFill>
              </a:rPr>
              <a:pPr algn="r"/>
              <a:t>‹#›</a:t>
            </a:fld>
            <a:endParaRPr lang="en-US" dirty="0">
              <a:solidFill>
                <a:srgbClr val="A3A3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3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Large Image, 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5877272"/>
            <a:ext cx="7704856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accent5"/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Image caption including copyright info, who owns the photo, e.g. Credit BBSRC</a:t>
            </a: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835696" y="1988840"/>
            <a:ext cx="5544616" cy="3744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340545"/>
            <a:ext cx="7704856" cy="5042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spcBef>
                <a:spcPts val="0"/>
              </a:spcBef>
              <a:buNone/>
              <a:defRPr sz="3600" b="1"/>
            </a:lvl1pPr>
            <a:lvl2pPr algn="ctr">
              <a:spcBef>
                <a:spcPts val="0"/>
              </a:spcBef>
              <a:defRPr sz="3000"/>
            </a:lvl2pPr>
            <a:lvl3pPr algn="ctr">
              <a:spcBef>
                <a:spcPts val="0"/>
              </a:spcBef>
              <a:defRPr sz="2600"/>
            </a:lvl3pPr>
            <a:lvl4pPr algn="ctr">
              <a:spcBef>
                <a:spcPts val="0"/>
              </a:spcBef>
              <a:defRPr sz="2400"/>
            </a:lvl4pPr>
            <a:lvl5pPr algn="ctr">
              <a:spcBef>
                <a:spcPts val="0"/>
              </a:spcBef>
              <a:defRPr sz="2000"/>
            </a:lvl5pPr>
          </a:lstStyle>
          <a:p>
            <a:pPr lvl="0"/>
            <a:r>
              <a:rPr lang="en-US" dirty="0" smtClean="0"/>
              <a:t>Title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740352" y="6309320"/>
            <a:ext cx="1008112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4725348D-AE00-D742-A294-8BEB63DD634D}" type="slidenum">
              <a:rPr lang="en-US">
                <a:solidFill>
                  <a:srgbClr val="A3A3E0"/>
                </a:solidFill>
              </a:rPr>
              <a:pPr algn="r"/>
              <a:t>‹#›</a:t>
            </a:fld>
            <a:endParaRPr lang="en-US" dirty="0">
              <a:solidFill>
                <a:srgbClr val="A3A3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8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68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683568" y="1340769"/>
            <a:ext cx="7704856" cy="48245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buClr>
                <a:schemeClr val="accent1"/>
              </a:buClr>
              <a:buFont typeface="Arial"/>
              <a:buChar char="•"/>
              <a:defRPr sz="2000">
                <a:solidFill>
                  <a:schemeClr val="accent5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accent5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400">
                <a:solidFill>
                  <a:schemeClr val="accent5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Body text / picture / graph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7740352" y="6309320"/>
            <a:ext cx="1008112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4725348D-AE00-D742-A294-8BEB63DD634D}" type="slidenum">
              <a:rPr lang="en-US">
                <a:solidFill>
                  <a:schemeClr val="accent2"/>
                </a:solidFill>
              </a:rPr>
              <a:pPr algn="r"/>
              <a:t>‹#›</a:t>
            </a:fld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4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P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23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Page C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3059832" y="1556791"/>
            <a:ext cx="5328592" cy="46085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457200" indent="-457200">
              <a:buClr>
                <a:schemeClr val="accent1"/>
              </a:buClr>
              <a:buFont typeface="+mj-lt"/>
              <a:buAutoNum type="arabicPeriod" startAt="3"/>
              <a:defRPr sz="2000" baseline="0">
                <a:solidFill>
                  <a:schemeClr val="accent5"/>
                </a:solidFill>
              </a:defRPr>
            </a:lvl1pPr>
            <a:lvl2pPr marL="800100" indent="-342900">
              <a:buClr>
                <a:schemeClr val="accent1"/>
              </a:buClr>
              <a:buFont typeface="Lucida Grande"/>
              <a:buChar char="-"/>
              <a:defRPr sz="1800">
                <a:solidFill>
                  <a:schemeClr val="accent1"/>
                </a:solidFill>
              </a:defRPr>
            </a:lvl2pPr>
            <a:lvl3pPr marL="1257300" indent="-342900">
              <a:buClr>
                <a:schemeClr val="accent1"/>
              </a:buClr>
              <a:buFont typeface="+mj-lt"/>
              <a:buAutoNum type="arabicPeriod" startAt="3"/>
              <a:defRPr sz="1800">
                <a:solidFill>
                  <a:schemeClr val="tx1"/>
                </a:solidFill>
              </a:defRPr>
            </a:lvl3pPr>
            <a:lvl4pPr marL="1714500" indent="-342900">
              <a:buClr>
                <a:schemeClr val="accent1"/>
              </a:buClr>
              <a:buFont typeface="+mj-lt"/>
              <a:buAutoNum type="arabicPeriod" startAt="3"/>
              <a:defRPr sz="1400">
                <a:solidFill>
                  <a:schemeClr val="accent5"/>
                </a:solidFill>
              </a:defRPr>
            </a:lvl4pPr>
            <a:lvl5pPr marL="2057400" indent="-228600">
              <a:buClr>
                <a:schemeClr val="accent1"/>
              </a:buClr>
              <a:buFont typeface="+mj-lt"/>
              <a:buAutoNum type="arabicPeriod" startAt="3"/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Page Title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83568" y="1556792"/>
            <a:ext cx="2232248" cy="23042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>
              <a:spcBef>
                <a:spcPts val="0"/>
              </a:spcBef>
              <a:buNone/>
              <a:defRPr sz="2800" b="1"/>
            </a:lvl1pPr>
            <a:lvl2pPr marL="0">
              <a:spcBef>
                <a:spcPts val="0"/>
              </a:spcBef>
              <a:defRPr sz="2000"/>
            </a:lvl2pPr>
            <a:lvl3pPr>
              <a:spcBef>
                <a:spcPts val="0"/>
              </a:spcBef>
              <a:defRPr sz="26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000"/>
            </a:lvl5pPr>
          </a:lstStyle>
          <a:p>
            <a:pPr lvl="0"/>
            <a:r>
              <a:rPr lang="en-US" dirty="0" smtClean="0"/>
              <a:t>Title text here</a:t>
            </a:r>
          </a:p>
          <a:p>
            <a:pPr lvl="1"/>
            <a:r>
              <a:rPr lang="en-US" dirty="0" smtClean="0"/>
              <a:t>Second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31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Page Whe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3059832" y="1556791"/>
            <a:ext cx="5328592" cy="46085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457200" indent="-457200">
              <a:buClr>
                <a:schemeClr val="accent1"/>
              </a:buClr>
              <a:buFont typeface="+mj-lt"/>
              <a:buAutoNum type="arabicPeriod" startAt="3"/>
              <a:defRPr sz="2000" baseline="0">
                <a:solidFill>
                  <a:schemeClr val="accent5"/>
                </a:solidFill>
              </a:defRPr>
            </a:lvl1pPr>
            <a:lvl2pPr marL="800100" indent="-342900">
              <a:buClr>
                <a:schemeClr val="accent1"/>
              </a:buClr>
              <a:buFont typeface="Lucida Grande"/>
              <a:buChar char="-"/>
              <a:defRPr sz="1800">
                <a:solidFill>
                  <a:schemeClr val="accent1"/>
                </a:solidFill>
              </a:defRPr>
            </a:lvl2pPr>
            <a:lvl3pPr marL="1257300" indent="-342900">
              <a:buClr>
                <a:schemeClr val="accent1"/>
              </a:buClr>
              <a:buFont typeface="+mj-lt"/>
              <a:buAutoNum type="arabicPeriod" startAt="3"/>
              <a:defRPr sz="1800">
                <a:solidFill>
                  <a:schemeClr val="tx1"/>
                </a:solidFill>
              </a:defRPr>
            </a:lvl3pPr>
            <a:lvl4pPr marL="1714500" indent="-342900">
              <a:buClr>
                <a:schemeClr val="accent1"/>
              </a:buClr>
              <a:buFont typeface="+mj-lt"/>
              <a:buAutoNum type="arabicPeriod" startAt="3"/>
              <a:defRPr sz="1400">
                <a:solidFill>
                  <a:schemeClr val="accent5"/>
                </a:solidFill>
              </a:defRPr>
            </a:lvl4pPr>
            <a:lvl5pPr marL="2057400" indent="-228600">
              <a:buClr>
                <a:schemeClr val="accent1"/>
              </a:buClr>
              <a:buFont typeface="+mj-lt"/>
              <a:buAutoNum type="arabicPeriod" startAt="3"/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Page Title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83568" y="1556792"/>
            <a:ext cx="2232248" cy="23042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>
              <a:spcBef>
                <a:spcPts val="0"/>
              </a:spcBef>
              <a:buNone/>
              <a:defRPr sz="2800" b="1"/>
            </a:lvl1pPr>
            <a:lvl2pPr marL="0">
              <a:spcBef>
                <a:spcPts val="0"/>
              </a:spcBef>
              <a:defRPr sz="2000"/>
            </a:lvl2pPr>
            <a:lvl3pPr>
              <a:spcBef>
                <a:spcPts val="0"/>
              </a:spcBef>
              <a:defRPr sz="26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000"/>
            </a:lvl5pPr>
          </a:lstStyle>
          <a:p>
            <a:pPr lvl="0"/>
            <a:r>
              <a:rPr lang="en-US" dirty="0" smtClean="0"/>
              <a:t>Title text here</a:t>
            </a:r>
          </a:p>
          <a:p>
            <a:pPr lvl="1"/>
            <a:r>
              <a:rPr lang="en-US" dirty="0" smtClean="0"/>
              <a:t>Second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96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Box Large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340545"/>
            <a:ext cx="7704856" cy="5042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buNone/>
              <a:defRPr sz="3600" b="1"/>
            </a:lvl1pPr>
            <a:lvl2pPr>
              <a:spcBef>
                <a:spcPts val="0"/>
              </a:spcBef>
              <a:defRPr sz="3000"/>
            </a:lvl2pPr>
            <a:lvl3pPr>
              <a:spcBef>
                <a:spcPts val="0"/>
              </a:spcBef>
              <a:defRPr sz="26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000"/>
            </a:lvl5pPr>
          </a:lstStyle>
          <a:p>
            <a:pPr lvl="0"/>
            <a:r>
              <a:rPr lang="en-US" dirty="0" smtClean="0"/>
              <a:t>Title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683568" y="1987575"/>
            <a:ext cx="7704856" cy="417772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buClr>
                <a:schemeClr val="accent1"/>
              </a:buClr>
              <a:buFont typeface="Arial"/>
              <a:buChar char="•"/>
              <a:defRPr sz="2000">
                <a:solidFill>
                  <a:schemeClr val="accent5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accent5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400">
                <a:solidFill>
                  <a:schemeClr val="accent5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Body text / picture / graph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51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683568" y="1340769"/>
            <a:ext cx="7704856" cy="48245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buClr>
                <a:schemeClr val="accent1"/>
              </a:buClr>
              <a:buFont typeface="Arial"/>
              <a:buChar char="•"/>
              <a:defRPr sz="2000">
                <a:solidFill>
                  <a:schemeClr val="accent5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accent5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400">
                <a:solidFill>
                  <a:schemeClr val="accent5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Body text / picture / graph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007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Text, Image Quote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340545"/>
            <a:ext cx="7704856" cy="5042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buNone/>
              <a:defRPr sz="3600" b="1"/>
            </a:lvl1pPr>
            <a:lvl2pPr>
              <a:spcBef>
                <a:spcPts val="0"/>
              </a:spcBef>
              <a:defRPr sz="3000"/>
            </a:lvl2pPr>
            <a:lvl3pPr>
              <a:spcBef>
                <a:spcPts val="0"/>
              </a:spcBef>
              <a:defRPr sz="26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000"/>
            </a:lvl5pPr>
          </a:lstStyle>
          <a:p>
            <a:pPr lvl="0"/>
            <a:r>
              <a:rPr lang="en-US" dirty="0" smtClean="0"/>
              <a:t>Title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608424" y="1988840"/>
            <a:ext cx="378000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08424" y="4941168"/>
            <a:ext cx="3780000" cy="504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5"/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Image caption including copyright info, who owns the photo, e.g. Credit BBSRC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9" y="5589240"/>
            <a:ext cx="7704856" cy="5760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spcBef>
                <a:spcPts val="500"/>
              </a:spcBef>
              <a:buNone/>
              <a:defRPr sz="2200"/>
            </a:lvl1pPr>
            <a:lvl2pPr algn="ctr">
              <a:spcBef>
                <a:spcPts val="500"/>
              </a:spcBef>
              <a:defRPr sz="1800"/>
            </a:lvl2pPr>
            <a:lvl3pPr algn="ctr">
              <a:spcBef>
                <a:spcPts val="500"/>
              </a:spcBef>
              <a:defRPr sz="16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lvl="0"/>
            <a:r>
              <a:rPr lang="en-US" dirty="0" smtClean="0"/>
              <a:t>Write pullout quote or key fact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14"/>
          <p:cNvSpPr>
            <a:spLocks noGrp="1"/>
          </p:cNvSpPr>
          <p:nvPr>
            <p:ph sz="quarter" idx="15" hasCustomPrompt="1"/>
          </p:nvPr>
        </p:nvSpPr>
        <p:spPr>
          <a:xfrm>
            <a:off x="683568" y="1987575"/>
            <a:ext cx="3780000" cy="34576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>
              <a:buClr>
                <a:schemeClr val="tx1"/>
              </a:buClr>
              <a:defRPr sz="1800">
                <a:solidFill>
                  <a:schemeClr val="accent5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accent5"/>
                </a:solidFill>
              </a:defRPr>
            </a:lvl3pPr>
            <a:lvl4pPr>
              <a:buClr>
                <a:schemeClr val="tx1"/>
              </a:buClr>
              <a:defRPr sz="1400">
                <a:solidFill>
                  <a:schemeClr val="accent5"/>
                </a:solidFill>
              </a:defRPr>
            </a:lvl4pPr>
            <a:lvl5pPr>
              <a:buClr>
                <a:schemeClr val="tx1"/>
              </a:buCl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Main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55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Text, Image Quote 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4941168"/>
            <a:ext cx="3780000" cy="504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5"/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Image caption including copyright info, who owns the photo, e.g. Credit BBSRC</a:t>
            </a:r>
          </a:p>
        </p:txBody>
      </p:sp>
      <p:sp>
        <p:nvSpPr>
          <p:cNvPr id="4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9" y="5589240"/>
            <a:ext cx="7704856" cy="5760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spcBef>
                <a:spcPts val="500"/>
              </a:spcBef>
              <a:buNone/>
              <a:defRPr sz="2200"/>
            </a:lvl1pPr>
            <a:lvl2pPr algn="ctr">
              <a:spcBef>
                <a:spcPts val="500"/>
              </a:spcBef>
              <a:defRPr sz="1800"/>
            </a:lvl2pPr>
            <a:lvl3pPr algn="ctr">
              <a:spcBef>
                <a:spcPts val="500"/>
              </a:spcBef>
              <a:defRPr sz="16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lvl="0"/>
            <a:r>
              <a:rPr lang="en-US" dirty="0" smtClean="0"/>
              <a:t>Write pullout quote or key fact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Content Placeholder 14"/>
          <p:cNvSpPr>
            <a:spLocks noGrp="1"/>
          </p:cNvSpPr>
          <p:nvPr>
            <p:ph sz="quarter" idx="15" hasCustomPrompt="1"/>
          </p:nvPr>
        </p:nvSpPr>
        <p:spPr>
          <a:xfrm>
            <a:off x="4608424" y="1987575"/>
            <a:ext cx="3780000" cy="34576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>
              <a:buClr>
                <a:schemeClr val="tx1"/>
              </a:buClr>
              <a:defRPr sz="1800">
                <a:solidFill>
                  <a:schemeClr val="accent5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accent5"/>
                </a:solidFill>
              </a:defRPr>
            </a:lvl3pPr>
            <a:lvl4pPr>
              <a:buClr>
                <a:schemeClr val="tx1"/>
              </a:buClr>
              <a:defRPr sz="1400">
                <a:solidFill>
                  <a:schemeClr val="accent5"/>
                </a:solidFill>
              </a:defRPr>
            </a:lvl4pPr>
            <a:lvl5pPr>
              <a:buClr>
                <a:schemeClr val="tx1"/>
              </a:buCl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Main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83568" y="1988840"/>
            <a:ext cx="378000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340545"/>
            <a:ext cx="7704856" cy="5042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buNone/>
              <a:defRPr sz="3600" b="1"/>
            </a:lvl1pPr>
            <a:lvl2pPr>
              <a:spcBef>
                <a:spcPts val="0"/>
              </a:spcBef>
              <a:defRPr sz="3000"/>
            </a:lvl2pPr>
            <a:lvl3pPr>
              <a:spcBef>
                <a:spcPts val="0"/>
              </a:spcBef>
              <a:defRPr sz="26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000"/>
            </a:lvl5pPr>
          </a:lstStyle>
          <a:p>
            <a:pPr lvl="0"/>
            <a:r>
              <a:rPr lang="en-US" dirty="0" smtClean="0"/>
              <a:t>Title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94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Left /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683568" y="1340769"/>
            <a:ext cx="3780000" cy="48245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buClr>
                <a:schemeClr val="accent1"/>
              </a:buClr>
              <a:buFont typeface="Arial"/>
              <a:buChar char="•"/>
              <a:defRPr sz="2000">
                <a:solidFill>
                  <a:schemeClr val="accent5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accent5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400">
                <a:solidFill>
                  <a:schemeClr val="accent5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Body text / picture / graph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608424" y="1340768"/>
            <a:ext cx="3780000" cy="4824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95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Left /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83568" y="1340768"/>
            <a:ext cx="3780000" cy="4824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7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4608424" y="1340769"/>
            <a:ext cx="3780000" cy="48245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buClr>
                <a:schemeClr val="accent1"/>
              </a:buClr>
              <a:buFont typeface="Arial"/>
              <a:buChar char="•"/>
              <a:defRPr sz="2000">
                <a:solidFill>
                  <a:schemeClr val="accent5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accent5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400">
                <a:solidFill>
                  <a:schemeClr val="accent5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Body text / picture / graph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Large Image, 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5877272"/>
            <a:ext cx="7704856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accent5"/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Image caption including copyright info, who owns the photo, e.g. Credit BBSRC</a:t>
            </a: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835696" y="1988840"/>
            <a:ext cx="5544616" cy="3744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340545"/>
            <a:ext cx="7704856" cy="5042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spcBef>
                <a:spcPts val="0"/>
              </a:spcBef>
              <a:buNone/>
              <a:defRPr sz="3600" b="1"/>
            </a:lvl1pPr>
            <a:lvl2pPr algn="ctr">
              <a:spcBef>
                <a:spcPts val="0"/>
              </a:spcBef>
              <a:defRPr sz="3000"/>
            </a:lvl2pPr>
            <a:lvl3pPr algn="ctr">
              <a:spcBef>
                <a:spcPts val="0"/>
              </a:spcBef>
              <a:defRPr sz="2600"/>
            </a:lvl3pPr>
            <a:lvl4pPr algn="ctr">
              <a:spcBef>
                <a:spcPts val="0"/>
              </a:spcBef>
              <a:defRPr sz="2400"/>
            </a:lvl4pPr>
            <a:lvl5pPr algn="ctr">
              <a:spcBef>
                <a:spcPts val="0"/>
              </a:spcBef>
              <a:defRPr sz="2000"/>
            </a:lvl5pPr>
          </a:lstStyle>
          <a:p>
            <a:pPr lvl="0"/>
            <a:r>
              <a:rPr lang="en-US" dirty="0" smtClean="0"/>
              <a:t>Title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63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Image Quote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340545"/>
            <a:ext cx="7704856" cy="5042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buNone/>
              <a:defRPr sz="3600" b="1"/>
            </a:lvl1pPr>
            <a:lvl2pPr>
              <a:spcBef>
                <a:spcPts val="0"/>
              </a:spcBef>
              <a:defRPr sz="3000"/>
            </a:lvl2pPr>
            <a:lvl3pPr>
              <a:spcBef>
                <a:spcPts val="0"/>
              </a:spcBef>
              <a:defRPr sz="26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000"/>
            </a:lvl5pPr>
          </a:lstStyle>
          <a:p>
            <a:pPr lvl="0"/>
            <a:r>
              <a:rPr lang="en-US" dirty="0" smtClean="0"/>
              <a:t>Title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608424" y="1988840"/>
            <a:ext cx="378000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08424" y="4941168"/>
            <a:ext cx="3780000" cy="504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5"/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Image caption including copyright info, who owns the photo, e.g. Credit BBSRC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9" y="5589240"/>
            <a:ext cx="7704856" cy="5760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spcBef>
                <a:spcPts val="500"/>
              </a:spcBef>
              <a:buNone/>
              <a:defRPr sz="2200"/>
            </a:lvl1pPr>
            <a:lvl2pPr algn="ctr">
              <a:spcBef>
                <a:spcPts val="500"/>
              </a:spcBef>
              <a:defRPr sz="1800"/>
            </a:lvl2pPr>
            <a:lvl3pPr algn="ctr">
              <a:spcBef>
                <a:spcPts val="500"/>
              </a:spcBef>
              <a:defRPr sz="16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lvl="0"/>
            <a:r>
              <a:rPr lang="en-US" dirty="0" smtClean="0"/>
              <a:t>Write pullout quote or key fact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14"/>
          <p:cNvSpPr>
            <a:spLocks noGrp="1"/>
          </p:cNvSpPr>
          <p:nvPr>
            <p:ph sz="quarter" idx="15" hasCustomPrompt="1"/>
          </p:nvPr>
        </p:nvSpPr>
        <p:spPr>
          <a:xfrm>
            <a:off x="683568" y="1987575"/>
            <a:ext cx="3780000" cy="34576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>
              <a:buClr>
                <a:schemeClr val="tx1"/>
              </a:buClr>
              <a:defRPr sz="1800">
                <a:solidFill>
                  <a:schemeClr val="accent5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accent5"/>
                </a:solidFill>
              </a:defRPr>
            </a:lvl3pPr>
            <a:lvl4pPr>
              <a:buClr>
                <a:schemeClr val="tx1"/>
              </a:buClr>
              <a:defRPr sz="1400">
                <a:solidFill>
                  <a:schemeClr val="accent5"/>
                </a:solidFill>
              </a:defRPr>
            </a:lvl4pPr>
            <a:lvl5pPr>
              <a:buClr>
                <a:schemeClr val="tx1"/>
              </a:buCl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Main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740352" y="6309320"/>
            <a:ext cx="1008112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4725348D-AE00-D742-A294-8BEB63DD634D}" type="slidenum">
              <a:rPr lang="en-US">
                <a:solidFill>
                  <a:schemeClr val="accent2"/>
                </a:solidFill>
              </a:rPr>
              <a:pPr algn="r"/>
              <a:t>‹#›</a:t>
            </a:fld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6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81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708920"/>
            <a:ext cx="9144000" cy="86409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3600" b="0" i="0">
                <a:solidFill>
                  <a:srgbClr val="0A2073"/>
                </a:solidFill>
                <a:latin typeface="Arial"/>
              </a:defRPr>
            </a:lvl1pPr>
            <a:lvl2pPr algn="ctr">
              <a:defRPr sz="2400">
                <a:solidFill>
                  <a:srgbClr val="333399"/>
                </a:solidFill>
                <a:latin typeface="Arial"/>
              </a:defRPr>
            </a:lvl2pPr>
            <a:lvl3pPr algn="ctr">
              <a:defRPr sz="3000">
                <a:solidFill>
                  <a:srgbClr val="333399"/>
                </a:solidFill>
              </a:defRPr>
            </a:lvl3pPr>
            <a:lvl4pPr algn="ctr">
              <a:defRPr sz="2500">
                <a:solidFill>
                  <a:srgbClr val="333399"/>
                </a:solidFill>
              </a:defRPr>
            </a:lvl4pPr>
            <a:lvl5pPr algn="ctr">
              <a:defRPr sz="2000">
                <a:solidFill>
                  <a:srgbClr val="333399"/>
                </a:solidFill>
              </a:defRPr>
            </a:lvl5pPr>
          </a:lstStyle>
          <a:p>
            <a:pPr lvl="0"/>
            <a:r>
              <a:rPr lang="en-US" dirty="0" smtClean="0"/>
              <a:t>Presentation title here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1955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708920"/>
            <a:ext cx="9144000" cy="86409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3600" b="0" i="0">
                <a:solidFill>
                  <a:srgbClr val="0A2073"/>
                </a:solidFill>
                <a:latin typeface="Arial"/>
              </a:defRPr>
            </a:lvl1pPr>
            <a:lvl2pPr algn="ctr">
              <a:defRPr sz="2400">
                <a:solidFill>
                  <a:srgbClr val="333399"/>
                </a:solidFill>
                <a:latin typeface="Arial"/>
              </a:defRPr>
            </a:lvl2pPr>
            <a:lvl3pPr algn="ctr">
              <a:defRPr sz="3000">
                <a:solidFill>
                  <a:srgbClr val="333399"/>
                </a:solidFill>
              </a:defRPr>
            </a:lvl3pPr>
            <a:lvl4pPr algn="ctr">
              <a:defRPr sz="2500">
                <a:solidFill>
                  <a:srgbClr val="333399"/>
                </a:solidFill>
              </a:defRPr>
            </a:lvl4pPr>
            <a:lvl5pPr algn="ctr">
              <a:defRPr sz="2000">
                <a:solidFill>
                  <a:srgbClr val="333399"/>
                </a:solidFill>
              </a:defRPr>
            </a:lvl5pPr>
          </a:lstStyle>
          <a:p>
            <a:pPr lvl="0"/>
            <a:r>
              <a:rPr lang="en-US" dirty="0" smtClean="0"/>
              <a:t>Presentation title here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6915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ox Large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340545"/>
            <a:ext cx="7704856" cy="5042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buNone/>
              <a:defRPr sz="3600" b="1" i="0">
                <a:solidFill>
                  <a:schemeClr val="tx1"/>
                </a:solidFill>
                <a:latin typeface="+mj-lt"/>
              </a:defRPr>
            </a:lvl1pPr>
            <a:lvl2pPr>
              <a:spcBef>
                <a:spcPts val="0"/>
              </a:spcBef>
              <a:defRPr sz="3000"/>
            </a:lvl2pPr>
            <a:lvl3pPr>
              <a:spcBef>
                <a:spcPts val="0"/>
              </a:spcBef>
              <a:defRPr sz="26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000"/>
            </a:lvl5pPr>
          </a:lstStyle>
          <a:p>
            <a:pPr lvl="0"/>
            <a:r>
              <a:rPr lang="en-US" dirty="0" smtClean="0"/>
              <a:t>Title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683568" y="1987575"/>
            <a:ext cx="7704856" cy="417772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buClr>
                <a:schemeClr val="accent1"/>
              </a:buClr>
              <a:buFont typeface="Arial"/>
              <a:buChar char="•"/>
              <a:defRPr sz="2000">
                <a:solidFill>
                  <a:schemeClr val="accent5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accent5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400">
                <a:solidFill>
                  <a:schemeClr val="accent5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Body text / picture / graph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740352" y="6309320"/>
            <a:ext cx="1008112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4725348D-AE00-D742-A294-8BEB63DD634D}" type="slidenum">
              <a:rPr lang="en-US">
                <a:solidFill>
                  <a:srgbClr val="A3A3E0"/>
                </a:solidFill>
              </a:rPr>
              <a:pPr algn="r"/>
              <a:t>‹#›</a:t>
            </a:fld>
            <a:endParaRPr lang="en-US" dirty="0">
              <a:solidFill>
                <a:srgbClr val="A3A3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7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683568" y="1340769"/>
            <a:ext cx="7704856" cy="48245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buClr>
                <a:schemeClr val="accent1"/>
              </a:buClr>
              <a:buFont typeface="Arial"/>
              <a:buChar char="•"/>
              <a:defRPr sz="2000">
                <a:solidFill>
                  <a:schemeClr val="accent5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accent5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400">
                <a:solidFill>
                  <a:schemeClr val="accent5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Body text / picture / graph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7740352" y="6309320"/>
            <a:ext cx="1008112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4725348D-AE00-D742-A294-8BEB63DD634D}" type="slidenum">
              <a:rPr lang="en-US">
                <a:solidFill>
                  <a:srgbClr val="A3A3E0"/>
                </a:solidFill>
              </a:rPr>
              <a:pPr algn="r"/>
              <a:t>‹#›</a:t>
            </a:fld>
            <a:endParaRPr lang="en-US" dirty="0">
              <a:solidFill>
                <a:srgbClr val="A3A3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1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Image Quote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340545"/>
            <a:ext cx="7704856" cy="5042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buNone/>
              <a:defRPr sz="3600" b="1"/>
            </a:lvl1pPr>
            <a:lvl2pPr>
              <a:spcBef>
                <a:spcPts val="0"/>
              </a:spcBef>
              <a:defRPr sz="3000"/>
            </a:lvl2pPr>
            <a:lvl3pPr>
              <a:spcBef>
                <a:spcPts val="0"/>
              </a:spcBef>
              <a:defRPr sz="26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000"/>
            </a:lvl5pPr>
          </a:lstStyle>
          <a:p>
            <a:pPr lvl="0"/>
            <a:r>
              <a:rPr lang="en-US" dirty="0" smtClean="0"/>
              <a:t>Title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608424" y="1988840"/>
            <a:ext cx="378000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08424" y="4941168"/>
            <a:ext cx="3780000" cy="504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5"/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Image caption including copyright info, who owns the photo, e.g. Credit BBSRC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9" y="5589240"/>
            <a:ext cx="7704856" cy="5760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spcBef>
                <a:spcPts val="500"/>
              </a:spcBef>
              <a:buNone/>
              <a:defRPr sz="2200"/>
            </a:lvl1pPr>
            <a:lvl2pPr algn="ctr">
              <a:spcBef>
                <a:spcPts val="500"/>
              </a:spcBef>
              <a:defRPr sz="1800"/>
            </a:lvl2pPr>
            <a:lvl3pPr algn="ctr">
              <a:spcBef>
                <a:spcPts val="500"/>
              </a:spcBef>
              <a:defRPr sz="16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lvl="0"/>
            <a:r>
              <a:rPr lang="en-US" dirty="0" smtClean="0"/>
              <a:t>Write pullout quote or key fact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14"/>
          <p:cNvSpPr>
            <a:spLocks noGrp="1"/>
          </p:cNvSpPr>
          <p:nvPr>
            <p:ph sz="quarter" idx="15" hasCustomPrompt="1"/>
          </p:nvPr>
        </p:nvSpPr>
        <p:spPr>
          <a:xfrm>
            <a:off x="683568" y="1987575"/>
            <a:ext cx="3780000" cy="34576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>
              <a:buClr>
                <a:schemeClr val="tx1"/>
              </a:buClr>
              <a:defRPr sz="1800">
                <a:solidFill>
                  <a:schemeClr val="accent5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accent5"/>
                </a:solidFill>
              </a:defRPr>
            </a:lvl3pPr>
            <a:lvl4pPr>
              <a:buClr>
                <a:schemeClr val="tx1"/>
              </a:buClr>
              <a:defRPr sz="1400">
                <a:solidFill>
                  <a:schemeClr val="accent5"/>
                </a:solidFill>
              </a:defRPr>
            </a:lvl4pPr>
            <a:lvl5pPr>
              <a:buClr>
                <a:schemeClr val="tx1"/>
              </a:buCl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Main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740352" y="6309320"/>
            <a:ext cx="1008112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4725348D-AE00-D742-A294-8BEB63DD634D}" type="slidenum">
              <a:rPr lang="en-US">
                <a:solidFill>
                  <a:srgbClr val="A3A3E0"/>
                </a:solidFill>
              </a:rPr>
              <a:pPr algn="r"/>
              <a:t>‹#›</a:t>
            </a:fld>
            <a:endParaRPr lang="en-US" dirty="0">
              <a:solidFill>
                <a:srgbClr val="A3A3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2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Image Quote 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4941168"/>
            <a:ext cx="3780000" cy="504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5"/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Image caption including copyright info, who owns the photo, e.g. Credit BBSRC</a:t>
            </a:r>
          </a:p>
        </p:txBody>
      </p:sp>
      <p:sp>
        <p:nvSpPr>
          <p:cNvPr id="4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9" y="5589240"/>
            <a:ext cx="7704856" cy="5760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spcBef>
                <a:spcPts val="500"/>
              </a:spcBef>
              <a:buNone/>
              <a:defRPr sz="2200"/>
            </a:lvl1pPr>
            <a:lvl2pPr algn="ctr">
              <a:spcBef>
                <a:spcPts val="500"/>
              </a:spcBef>
              <a:defRPr sz="1800"/>
            </a:lvl2pPr>
            <a:lvl3pPr algn="ctr">
              <a:spcBef>
                <a:spcPts val="500"/>
              </a:spcBef>
              <a:defRPr sz="16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lvl="0"/>
            <a:r>
              <a:rPr lang="en-US" dirty="0" smtClean="0"/>
              <a:t>Write pullout quote or key fact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Content Placeholder 14"/>
          <p:cNvSpPr>
            <a:spLocks noGrp="1"/>
          </p:cNvSpPr>
          <p:nvPr>
            <p:ph sz="quarter" idx="15" hasCustomPrompt="1"/>
          </p:nvPr>
        </p:nvSpPr>
        <p:spPr>
          <a:xfrm>
            <a:off x="4608424" y="1987575"/>
            <a:ext cx="3780000" cy="34576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>
              <a:buClr>
                <a:schemeClr val="tx1"/>
              </a:buClr>
              <a:defRPr sz="1800">
                <a:solidFill>
                  <a:schemeClr val="accent5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accent5"/>
                </a:solidFill>
              </a:defRPr>
            </a:lvl3pPr>
            <a:lvl4pPr>
              <a:buClr>
                <a:schemeClr val="tx1"/>
              </a:buClr>
              <a:defRPr sz="1400">
                <a:solidFill>
                  <a:schemeClr val="accent5"/>
                </a:solidFill>
              </a:defRPr>
            </a:lvl4pPr>
            <a:lvl5pPr>
              <a:buClr>
                <a:schemeClr val="tx1"/>
              </a:buCl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Main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83568" y="1988840"/>
            <a:ext cx="378000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340545"/>
            <a:ext cx="7704856" cy="5042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buNone/>
              <a:defRPr sz="3600" b="1"/>
            </a:lvl1pPr>
            <a:lvl2pPr>
              <a:spcBef>
                <a:spcPts val="0"/>
              </a:spcBef>
              <a:defRPr sz="3000"/>
            </a:lvl2pPr>
            <a:lvl3pPr>
              <a:spcBef>
                <a:spcPts val="0"/>
              </a:spcBef>
              <a:defRPr sz="26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000"/>
            </a:lvl5pPr>
          </a:lstStyle>
          <a:p>
            <a:pPr lvl="0"/>
            <a:r>
              <a:rPr lang="en-US" dirty="0" smtClean="0"/>
              <a:t>Title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740352" y="6309320"/>
            <a:ext cx="1008112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4725348D-AE00-D742-A294-8BEB63DD634D}" type="slidenum">
              <a:rPr lang="en-US">
                <a:solidFill>
                  <a:srgbClr val="A3A3E0"/>
                </a:solidFill>
              </a:rPr>
              <a:pPr algn="r"/>
              <a:t>‹#›</a:t>
            </a:fld>
            <a:endParaRPr lang="en-US" dirty="0">
              <a:solidFill>
                <a:srgbClr val="A3A3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683568" y="1340769"/>
            <a:ext cx="3780000" cy="48245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buClr>
                <a:schemeClr val="accent1"/>
              </a:buClr>
              <a:buFont typeface="Arial"/>
              <a:buChar char="•"/>
              <a:defRPr sz="2000">
                <a:solidFill>
                  <a:schemeClr val="accent5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accent5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400">
                <a:solidFill>
                  <a:schemeClr val="accent5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Body text / picture / graph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608424" y="1340768"/>
            <a:ext cx="3780000" cy="4824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740352" y="6309320"/>
            <a:ext cx="1008112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4725348D-AE00-D742-A294-8BEB63DD634D}" type="slidenum">
              <a:rPr lang="en-US">
                <a:solidFill>
                  <a:srgbClr val="A3A3E0"/>
                </a:solidFill>
              </a:rPr>
              <a:pPr algn="r"/>
              <a:t>‹#›</a:t>
            </a:fld>
            <a:endParaRPr lang="en-US" dirty="0">
              <a:solidFill>
                <a:srgbClr val="A3A3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7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83568" y="1340768"/>
            <a:ext cx="3780000" cy="4824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7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4608424" y="1340769"/>
            <a:ext cx="3780000" cy="48245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buClr>
                <a:schemeClr val="accent1"/>
              </a:buClr>
              <a:buFont typeface="Arial"/>
              <a:buChar char="•"/>
              <a:defRPr sz="2000">
                <a:solidFill>
                  <a:schemeClr val="accent5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accent5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400">
                <a:solidFill>
                  <a:schemeClr val="accent5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Body text / picture / graph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740352" y="6309320"/>
            <a:ext cx="1008112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4725348D-AE00-D742-A294-8BEB63DD634D}" type="slidenum">
              <a:rPr lang="en-US">
                <a:solidFill>
                  <a:srgbClr val="A3A3E0"/>
                </a:solidFill>
              </a:rPr>
              <a:pPr algn="r"/>
              <a:t>‹#›</a:t>
            </a:fld>
            <a:endParaRPr lang="en-US" dirty="0">
              <a:solidFill>
                <a:srgbClr val="A3A3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7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, 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5877272"/>
            <a:ext cx="7704856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accent5"/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Image caption including copyright info, who owns the photo, e.g. Credit BBSRC</a:t>
            </a: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835696" y="1988840"/>
            <a:ext cx="5544616" cy="3744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340545"/>
            <a:ext cx="7704856" cy="5042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spcBef>
                <a:spcPts val="0"/>
              </a:spcBef>
              <a:buNone/>
              <a:defRPr sz="3600" b="1"/>
            </a:lvl1pPr>
            <a:lvl2pPr algn="ctr">
              <a:spcBef>
                <a:spcPts val="0"/>
              </a:spcBef>
              <a:defRPr sz="3000"/>
            </a:lvl2pPr>
            <a:lvl3pPr algn="ctr">
              <a:spcBef>
                <a:spcPts val="0"/>
              </a:spcBef>
              <a:defRPr sz="2600"/>
            </a:lvl3pPr>
            <a:lvl4pPr algn="ctr">
              <a:spcBef>
                <a:spcPts val="0"/>
              </a:spcBef>
              <a:defRPr sz="2400"/>
            </a:lvl4pPr>
            <a:lvl5pPr algn="ctr">
              <a:spcBef>
                <a:spcPts val="0"/>
              </a:spcBef>
              <a:defRPr sz="2000"/>
            </a:lvl5pPr>
          </a:lstStyle>
          <a:p>
            <a:pPr lvl="0"/>
            <a:r>
              <a:rPr lang="en-US" dirty="0" smtClean="0"/>
              <a:t>Title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740352" y="6309320"/>
            <a:ext cx="1008112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4725348D-AE00-D742-A294-8BEB63DD634D}" type="slidenum">
              <a:rPr lang="en-US">
                <a:solidFill>
                  <a:srgbClr val="A3A3E0"/>
                </a:solidFill>
              </a:rPr>
              <a:pPr algn="r"/>
              <a:t>‹#›</a:t>
            </a:fld>
            <a:endParaRPr lang="en-US" dirty="0">
              <a:solidFill>
                <a:srgbClr val="A3A3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49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Image Quote 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4941168"/>
            <a:ext cx="3780000" cy="504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5"/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Image caption including copyright info, who owns the photo, e.g. Credit BBSRC</a:t>
            </a:r>
          </a:p>
        </p:txBody>
      </p:sp>
      <p:sp>
        <p:nvSpPr>
          <p:cNvPr id="4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9" y="5589240"/>
            <a:ext cx="7704856" cy="5760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spcBef>
                <a:spcPts val="500"/>
              </a:spcBef>
              <a:buNone/>
              <a:defRPr sz="2200"/>
            </a:lvl1pPr>
            <a:lvl2pPr algn="ctr">
              <a:spcBef>
                <a:spcPts val="500"/>
              </a:spcBef>
              <a:defRPr sz="1800"/>
            </a:lvl2pPr>
            <a:lvl3pPr algn="ctr">
              <a:spcBef>
                <a:spcPts val="500"/>
              </a:spcBef>
              <a:defRPr sz="16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lvl="0"/>
            <a:r>
              <a:rPr lang="en-US" dirty="0" smtClean="0"/>
              <a:t>Write pullout quote or key fact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Content Placeholder 14"/>
          <p:cNvSpPr>
            <a:spLocks noGrp="1"/>
          </p:cNvSpPr>
          <p:nvPr>
            <p:ph sz="quarter" idx="15" hasCustomPrompt="1"/>
          </p:nvPr>
        </p:nvSpPr>
        <p:spPr>
          <a:xfrm>
            <a:off x="4608424" y="1987575"/>
            <a:ext cx="3780000" cy="34576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>
              <a:buClr>
                <a:schemeClr val="tx1"/>
              </a:buClr>
              <a:defRPr sz="1800">
                <a:solidFill>
                  <a:schemeClr val="accent5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accent5"/>
                </a:solidFill>
              </a:defRPr>
            </a:lvl3pPr>
            <a:lvl4pPr>
              <a:buClr>
                <a:schemeClr val="tx1"/>
              </a:buClr>
              <a:defRPr sz="1400">
                <a:solidFill>
                  <a:schemeClr val="accent5"/>
                </a:solidFill>
              </a:defRPr>
            </a:lvl4pPr>
            <a:lvl5pPr>
              <a:buClr>
                <a:schemeClr val="tx1"/>
              </a:buCl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Main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83568" y="1988840"/>
            <a:ext cx="3780000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340545"/>
            <a:ext cx="7704856" cy="5042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buNone/>
              <a:defRPr sz="3600" b="1"/>
            </a:lvl1pPr>
            <a:lvl2pPr>
              <a:spcBef>
                <a:spcPts val="0"/>
              </a:spcBef>
              <a:defRPr sz="3000"/>
            </a:lvl2pPr>
            <a:lvl3pPr>
              <a:spcBef>
                <a:spcPts val="0"/>
              </a:spcBef>
              <a:defRPr sz="26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000"/>
            </a:lvl5pPr>
          </a:lstStyle>
          <a:p>
            <a:pPr lvl="0"/>
            <a:r>
              <a:rPr lang="en-US" dirty="0" smtClean="0"/>
              <a:t>Title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740352" y="6309320"/>
            <a:ext cx="1008112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4725348D-AE00-D742-A294-8BEB63DD634D}" type="slidenum">
              <a:rPr lang="en-US">
                <a:solidFill>
                  <a:schemeClr val="accent2"/>
                </a:solidFill>
              </a:rPr>
              <a:pPr algn="r"/>
              <a:t>‹#›</a:t>
            </a:fld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3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44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P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4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683568" y="1340769"/>
            <a:ext cx="3780000" cy="48245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buClr>
                <a:schemeClr val="accent1"/>
              </a:buClr>
              <a:buFont typeface="Arial"/>
              <a:buChar char="•"/>
              <a:defRPr sz="2000">
                <a:solidFill>
                  <a:schemeClr val="accent5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accent5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400">
                <a:solidFill>
                  <a:schemeClr val="accent5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Body text / picture / graph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608424" y="1340768"/>
            <a:ext cx="3780000" cy="4824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740352" y="6309320"/>
            <a:ext cx="1008112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4725348D-AE00-D742-A294-8BEB63DD634D}" type="slidenum">
              <a:rPr lang="en-US">
                <a:solidFill>
                  <a:schemeClr val="accent2"/>
                </a:solidFill>
              </a:rPr>
              <a:pPr algn="r"/>
              <a:t>‹#›</a:t>
            </a:fld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36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83568" y="1340768"/>
            <a:ext cx="3780000" cy="4824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7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4608424" y="1340769"/>
            <a:ext cx="3780000" cy="48245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buClr>
                <a:schemeClr val="accent1"/>
              </a:buClr>
              <a:buFont typeface="Arial"/>
              <a:buChar char="•"/>
              <a:defRPr sz="2000">
                <a:solidFill>
                  <a:schemeClr val="accent5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accent5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400">
                <a:solidFill>
                  <a:schemeClr val="accent5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Body text / picture / graph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740352" y="6309320"/>
            <a:ext cx="1008112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4725348D-AE00-D742-A294-8BEB63DD634D}" type="slidenum">
              <a:rPr lang="en-US">
                <a:solidFill>
                  <a:schemeClr val="accent2"/>
                </a:solidFill>
              </a:rPr>
              <a:pPr algn="r"/>
              <a:t>‹#›</a:t>
            </a:fld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3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, 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5877272"/>
            <a:ext cx="7704856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accent5"/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Image caption including copyright info, who owns the photo, e.g. Credit BBSRC</a:t>
            </a: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835696" y="1988840"/>
            <a:ext cx="5544616" cy="3744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340545"/>
            <a:ext cx="7704856" cy="5042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spcBef>
                <a:spcPts val="0"/>
              </a:spcBef>
              <a:buNone/>
              <a:defRPr sz="3600" b="1"/>
            </a:lvl1pPr>
            <a:lvl2pPr algn="ctr">
              <a:spcBef>
                <a:spcPts val="0"/>
              </a:spcBef>
              <a:defRPr sz="3000"/>
            </a:lvl2pPr>
            <a:lvl3pPr algn="ctr">
              <a:spcBef>
                <a:spcPts val="0"/>
              </a:spcBef>
              <a:defRPr sz="2600"/>
            </a:lvl3pPr>
            <a:lvl4pPr algn="ctr">
              <a:spcBef>
                <a:spcPts val="0"/>
              </a:spcBef>
              <a:defRPr sz="2400"/>
            </a:lvl4pPr>
            <a:lvl5pPr algn="ctr">
              <a:spcBef>
                <a:spcPts val="0"/>
              </a:spcBef>
              <a:defRPr sz="2000"/>
            </a:lvl5pPr>
          </a:lstStyle>
          <a:p>
            <a:pPr lvl="0"/>
            <a:r>
              <a:rPr lang="en-US" dirty="0" smtClean="0"/>
              <a:t>Title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740352" y="6309320"/>
            <a:ext cx="1008112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4725348D-AE00-D742-A294-8BEB63DD634D}" type="slidenum">
              <a:rPr lang="en-US">
                <a:solidFill>
                  <a:schemeClr val="accent2"/>
                </a:solidFill>
              </a:rPr>
              <a:pPr algn="r"/>
              <a:t>‹#›</a:t>
            </a:fld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9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7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image" Target="../media/image5.jp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14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61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74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01.png"/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355160"/>
            <a:ext cx="1901825" cy="48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0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43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41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25867" y="2276872"/>
            <a:ext cx="9144000" cy="864096"/>
          </a:xfrm>
        </p:spPr>
        <p:txBody>
          <a:bodyPr/>
          <a:lstStyle/>
          <a:p>
            <a:r>
              <a:rPr lang="en-GB" sz="3200" b="1" dirty="0" smtClean="0"/>
              <a:t>GO-FAANG </a:t>
            </a:r>
            <a:r>
              <a:rPr lang="en-GB" sz="3200" b="1" dirty="0" smtClean="0"/>
              <a:t>Workshop </a:t>
            </a:r>
          </a:p>
          <a:p>
            <a:r>
              <a:rPr lang="en-GB" sz="3200" b="1" dirty="0" smtClean="0"/>
              <a:t>7-8 October </a:t>
            </a:r>
            <a:r>
              <a:rPr lang="en-GB" sz="3200" b="1" dirty="0" smtClean="0"/>
              <a:t>2015</a:t>
            </a:r>
          </a:p>
          <a:p>
            <a:endParaRPr lang="en-GB" sz="3200" b="1" i="1" dirty="0"/>
          </a:p>
          <a:p>
            <a:r>
              <a:rPr lang="en-GB" sz="3200" b="1" i="1" dirty="0" smtClean="0"/>
              <a:t>Stephen.Elsby@RCUK.AC.UK</a:t>
            </a:r>
          </a:p>
          <a:p>
            <a:endParaRPr lang="en-GB" sz="3200" i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85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977" y="1484784"/>
            <a:ext cx="82089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5"/>
                </a:solidFill>
              </a:rPr>
              <a:t>Ability to tackle questions not possible before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5"/>
                </a:solidFill>
              </a:rPr>
              <a:t>Integrated view of cellular and organismal biology (via a modelling framework)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5"/>
                </a:solidFill>
              </a:rPr>
              <a:t>Better understanding of networks underlying phenotypes of interest, how the environment affects them and how they might be (re)engineered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5"/>
                </a:solidFill>
              </a:rPr>
              <a:t>A more holistic understanding of evolution (e.g. selection acting on the whole organism or sets of traits and how that affects the genome)</a:t>
            </a:r>
          </a:p>
          <a:p>
            <a:pPr>
              <a:spcAft>
                <a:spcPts val="1200"/>
              </a:spcAft>
            </a:pPr>
            <a:endParaRPr lang="en-GB" sz="2400" dirty="0" smtClean="0">
              <a:solidFill>
                <a:schemeClr val="accent5"/>
              </a:solidFill>
            </a:endParaRPr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467544" y="476672"/>
            <a:ext cx="4752528" cy="5042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err="1" smtClean="0">
                <a:solidFill>
                  <a:srgbClr val="AE0123"/>
                </a:solidFill>
              </a:rPr>
              <a:t>GxE</a:t>
            </a:r>
            <a:r>
              <a:rPr lang="en-GB" b="1" dirty="0" smtClean="0">
                <a:solidFill>
                  <a:srgbClr val="AE0123"/>
                </a:solidFill>
              </a:rPr>
              <a:t>=P: Opportunities</a:t>
            </a:r>
            <a:endParaRPr lang="en-GB" b="1" dirty="0">
              <a:solidFill>
                <a:srgbClr val="AE0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4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245" y="1196752"/>
            <a:ext cx="82089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GB" sz="2400" dirty="0">
                <a:solidFill>
                  <a:schemeClr val="accent5"/>
                </a:solidFill>
              </a:rPr>
              <a:t>D</a:t>
            </a:r>
            <a:r>
              <a:rPr lang="en-GB" sz="2400" dirty="0" smtClean="0">
                <a:solidFill>
                  <a:schemeClr val="accent5"/>
                </a:solidFill>
              </a:rPr>
              <a:t>evelopment </a:t>
            </a:r>
            <a:r>
              <a:rPr lang="en-GB" sz="2400" dirty="0">
                <a:solidFill>
                  <a:schemeClr val="accent5"/>
                </a:solidFill>
              </a:rPr>
              <a:t>of crops and livestock with improved </a:t>
            </a:r>
            <a:r>
              <a:rPr lang="en-GB" sz="2400" dirty="0" smtClean="0">
                <a:solidFill>
                  <a:schemeClr val="accent5"/>
                </a:solidFill>
              </a:rPr>
              <a:t>traits </a:t>
            </a:r>
            <a:r>
              <a:rPr lang="en-GB" sz="2400" dirty="0">
                <a:solidFill>
                  <a:schemeClr val="accent5"/>
                </a:solidFill>
              </a:rPr>
              <a:t>e.g., increased resistance to disease in crops and </a:t>
            </a:r>
            <a:r>
              <a:rPr lang="en-GB" sz="2400" dirty="0" smtClean="0">
                <a:solidFill>
                  <a:schemeClr val="accent5"/>
                </a:solidFill>
              </a:rPr>
              <a:t>animals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GB" sz="2400" dirty="0">
              <a:solidFill>
                <a:schemeClr val="accent5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>
                <a:solidFill>
                  <a:schemeClr val="accent5"/>
                </a:solidFill>
              </a:rPr>
              <a:t>M</a:t>
            </a:r>
            <a:r>
              <a:rPr lang="en-GB" sz="2400" dirty="0" smtClean="0">
                <a:solidFill>
                  <a:schemeClr val="accent5"/>
                </a:solidFill>
              </a:rPr>
              <a:t>icro-organisms </a:t>
            </a:r>
            <a:r>
              <a:rPr lang="en-GB" sz="2400" dirty="0">
                <a:solidFill>
                  <a:schemeClr val="accent5"/>
                </a:solidFill>
              </a:rPr>
              <a:t>capable of producing defined molecules, e.g. biofuels, fine chemicals, bioactive molecules, new </a:t>
            </a:r>
            <a:r>
              <a:rPr lang="en-GB" sz="2400" dirty="0" smtClean="0">
                <a:solidFill>
                  <a:schemeClr val="accent5"/>
                </a:solidFill>
              </a:rPr>
              <a:t>antibiotics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GB" sz="2400" dirty="0">
              <a:solidFill>
                <a:schemeClr val="accent5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>
                <a:solidFill>
                  <a:schemeClr val="accent5"/>
                </a:solidFill>
              </a:rPr>
              <a:t>I</a:t>
            </a:r>
            <a:r>
              <a:rPr lang="en-GB" sz="2400" dirty="0" smtClean="0">
                <a:solidFill>
                  <a:schemeClr val="accent5"/>
                </a:solidFill>
              </a:rPr>
              <a:t>mprovement </a:t>
            </a:r>
            <a:r>
              <a:rPr lang="en-GB" sz="2400" dirty="0">
                <a:solidFill>
                  <a:schemeClr val="accent5"/>
                </a:solidFill>
              </a:rPr>
              <a:t>of health throughout life, arising from a better understanding of the influence of diet and nutrition on health and ageing </a:t>
            </a:r>
            <a:endParaRPr lang="en-GB" sz="2400" dirty="0" smtClean="0">
              <a:solidFill>
                <a:schemeClr val="accent5"/>
              </a:solidFill>
            </a:endParaRPr>
          </a:p>
          <a:p>
            <a:pPr lvl="0"/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467544" y="476672"/>
            <a:ext cx="5688632" cy="5042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err="1">
                <a:solidFill>
                  <a:srgbClr val="AE0123"/>
                </a:solidFill>
              </a:rPr>
              <a:t>GxE</a:t>
            </a:r>
            <a:r>
              <a:rPr lang="en-GB" b="1" dirty="0">
                <a:solidFill>
                  <a:srgbClr val="AE0123"/>
                </a:solidFill>
              </a:rPr>
              <a:t>=P : </a:t>
            </a:r>
            <a:r>
              <a:rPr lang="en-GB" b="1" dirty="0" smtClean="0">
                <a:solidFill>
                  <a:srgbClr val="AE0123"/>
                </a:solidFill>
              </a:rPr>
              <a:t>Potential benefits</a:t>
            </a:r>
            <a:endParaRPr lang="en-GB" b="1" dirty="0">
              <a:solidFill>
                <a:srgbClr val="AE0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3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Rapid Progress Is Needed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7544" y="1988841"/>
            <a:ext cx="4392488" cy="4104456"/>
          </a:xfrm>
        </p:spPr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“</a:t>
            </a:r>
            <a:r>
              <a:rPr lang="en-GB" i="1" dirty="0"/>
              <a:t>If I could, I would routinely look at all sequenced cancer genomes. With the current infrastructure, that's </a:t>
            </a:r>
            <a:r>
              <a:rPr lang="en-GB" i="1" dirty="0" smtClean="0"/>
              <a:t>impossible”</a:t>
            </a:r>
          </a:p>
          <a:p>
            <a:pPr marL="0" indent="0" algn="r">
              <a:buNone/>
            </a:pPr>
            <a:r>
              <a:rPr lang="en-GB" sz="1400" dirty="0" smtClean="0"/>
              <a:t>(Ewan Birney, EBI)</a:t>
            </a:r>
          </a:p>
          <a:p>
            <a:pPr marL="0" indent="0" algn="r">
              <a:buNone/>
            </a:pPr>
            <a:endParaRPr lang="en-GB" sz="1400" dirty="0"/>
          </a:p>
          <a:p>
            <a:pPr marL="0" indent="0" algn="r">
              <a:buNone/>
            </a:pPr>
            <a:endParaRPr lang="en-GB" sz="1400" dirty="0"/>
          </a:p>
          <a:p>
            <a:pPr marL="0" indent="0" algn="ctr">
              <a:buNone/>
            </a:pPr>
            <a:r>
              <a:rPr lang="en-GB" sz="1400" i="1" dirty="0" smtClean="0"/>
              <a:t>)</a:t>
            </a:r>
            <a:endParaRPr lang="en-GB" sz="1400" i="1" dirty="0"/>
          </a:p>
          <a:p>
            <a:endParaRPr lang="en-GB" sz="1400" dirty="0"/>
          </a:p>
        </p:txBody>
      </p:sp>
      <p:pic>
        <p:nvPicPr>
          <p:cNvPr id="7" name="Picture 4" descr="blog-tour-overloa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61717"/>
            <a:ext cx="3690218" cy="335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372842" y="3145986"/>
            <a:ext cx="3449094" cy="1503784"/>
            <a:chOff x="2513483" y="1945397"/>
            <a:chExt cx="4071467" cy="2017003"/>
          </a:xfrm>
        </p:grpSpPr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4953000" y="3429000"/>
              <a:ext cx="1631950" cy="5334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latin typeface="Calibri" pitchFamily="34" charset="0"/>
                  <a:ea typeface="ＭＳ Ｐゴシック" pitchFamily="-65" charset="-128"/>
                  <a:cs typeface="+mn-cs"/>
                </a:rPr>
                <a:t>Data</a:t>
              </a:r>
            </a:p>
          </p:txBody>
        </p:sp>
        <p:sp>
          <p:nvSpPr>
            <p:cNvPr id="10" name="Rounded Rectangle 9"/>
            <p:cNvSpPr>
              <a:spLocks noChangeArrowheads="1"/>
            </p:cNvSpPr>
            <p:nvPr/>
          </p:nvSpPr>
          <p:spPr bwMode="auto">
            <a:xfrm>
              <a:off x="2513483" y="1945397"/>
              <a:ext cx="2198589" cy="53339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Calibri" pitchFamily="34" charset="0"/>
                  <a:ea typeface="ＭＳ Ｐゴシック" pitchFamily="-65" charset="-128"/>
                  <a:cs typeface="+mn-cs"/>
                </a:rPr>
                <a:t>Bioinformatics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019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4" descr="Bridge_to_the_Phenotype_thePres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NeueLT Pro 45 Lt" charset="0"/>
                <a:ea typeface="ＭＳ Ｐゴシック" pitchFamily="34" charset="-128"/>
              </a:rPr>
              <a:t>Genotype to phenotype</a:t>
            </a:r>
          </a:p>
        </p:txBody>
      </p:sp>
    </p:spTree>
    <p:extLst>
      <p:ext uri="{BB962C8B-B14F-4D97-AF65-F5344CB8AC3E}">
        <p14:creationId xmlns:p14="http://schemas.microsoft.com/office/powerpoint/2010/main" val="307539029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Bridge_to_the_Phenotype_theFuture_notru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NeueLT Pro 45 Lt" charset="0"/>
                <a:ea typeface="ＭＳ Ｐゴシック" pitchFamily="34" charset="-128"/>
              </a:rPr>
              <a:t>Genotype to phenotype</a:t>
            </a:r>
            <a:br>
              <a:rPr lang="en-US" altLang="en-US" smtClean="0">
                <a:latin typeface="HelveticaNeueLT Pro 45 Lt" charset="0"/>
                <a:ea typeface="ＭＳ Ｐゴシック" pitchFamily="34" charset="-128"/>
              </a:rPr>
            </a:br>
            <a:r>
              <a:rPr lang="en-US" altLang="en-US" sz="2400" smtClean="0">
                <a:solidFill>
                  <a:schemeClr val="tx2"/>
                </a:solidFill>
                <a:latin typeface="HelveticaNeueLT Pro 45 Lt" charset="0"/>
                <a:ea typeface="ＭＳ Ｐゴシック" pitchFamily="34" charset="-128"/>
              </a:rPr>
              <a:t>Looking to the future</a:t>
            </a:r>
            <a:br>
              <a:rPr lang="en-US" altLang="en-US" sz="2400" smtClean="0">
                <a:solidFill>
                  <a:schemeClr val="tx2"/>
                </a:solidFill>
                <a:latin typeface="HelveticaNeueLT Pro 45 Lt" charset="0"/>
                <a:ea typeface="ＭＳ Ｐゴシック" pitchFamily="34" charset="-128"/>
              </a:rPr>
            </a:br>
            <a:r>
              <a:rPr lang="en-US" altLang="en-US" sz="2400" smtClean="0">
                <a:solidFill>
                  <a:schemeClr val="tx2"/>
                </a:solidFill>
                <a:latin typeface="HelveticaNeueLT Pro 45 Lt" charset="0"/>
                <a:ea typeface="ＭＳ Ｐゴシック" pitchFamily="34" charset="-128"/>
              </a:rPr>
              <a:t>From basic biology and data to translation</a:t>
            </a:r>
          </a:p>
        </p:txBody>
      </p:sp>
      <p:pic>
        <p:nvPicPr>
          <p:cNvPr id="3" name="Picture 2" descr="Bridge_to_the_Phenotype_theFuture_truc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3568700"/>
            <a:ext cx="105092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5991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L 0.37777 0.00115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467544" y="476672"/>
            <a:ext cx="4752528" cy="5042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b="1" dirty="0" smtClean="0"/>
              <a:t>The Genome-</a:t>
            </a:r>
            <a:r>
              <a:rPr lang="en-GB" b="1" dirty="0" err="1" smtClean="0"/>
              <a:t>Phenome</a:t>
            </a:r>
            <a:r>
              <a:rPr lang="en-GB" b="1" dirty="0" smtClean="0"/>
              <a:t> Gap</a:t>
            </a:r>
            <a:endParaRPr lang="en-GB" b="1" dirty="0"/>
          </a:p>
        </p:txBody>
      </p:sp>
      <p:sp>
        <p:nvSpPr>
          <p:cNvPr id="5" name="Oval 4"/>
          <p:cNvSpPr/>
          <p:nvPr/>
        </p:nvSpPr>
        <p:spPr>
          <a:xfrm>
            <a:off x="467544" y="2528900"/>
            <a:ext cx="2032730" cy="136815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prstClr val="white"/>
                </a:solidFill>
              </a:rPr>
              <a:t>Genotype</a:t>
            </a:r>
          </a:p>
          <a:p>
            <a:pPr algn="ctr"/>
            <a:r>
              <a:rPr lang="en-GB" dirty="0" smtClean="0">
                <a:solidFill>
                  <a:prstClr val="white"/>
                </a:solidFill>
              </a:rPr>
              <a:t>Genetic endowment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156992" y="2528900"/>
            <a:ext cx="2088232" cy="13681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333399"/>
                </a:solidFill>
              </a:rPr>
              <a:t>Development</a:t>
            </a:r>
          </a:p>
          <a:p>
            <a:pPr algn="ctr"/>
            <a:r>
              <a:rPr lang="en-GB" sz="1600" dirty="0" smtClean="0">
                <a:solidFill>
                  <a:srgbClr val="333399"/>
                </a:solidFill>
              </a:rPr>
              <a:t>In given environment</a:t>
            </a:r>
            <a:endParaRPr lang="en-GB" sz="1600" dirty="0">
              <a:solidFill>
                <a:srgbClr val="333399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23646" y="2564904"/>
            <a:ext cx="2032730" cy="136815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prstClr val="white"/>
                </a:solidFill>
              </a:rPr>
              <a:t>Phenotype</a:t>
            </a:r>
          </a:p>
          <a:p>
            <a:pPr algn="ctr"/>
            <a:r>
              <a:rPr lang="en-GB" dirty="0" smtClean="0">
                <a:solidFill>
                  <a:prstClr val="white"/>
                </a:solidFill>
              </a:rPr>
              <a:t>Observable traits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Plus 7"/>
          <p:cNvSpPr/>
          <p:nvPr/>
        </p:nvSpPr>
        <p:spPr>
          <a:xfrm>
            <a:off x="2615208" y="3000364"/>
            <a:ext cx="457200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Equal 8"/>
          <p:cNvSpPr/>
          <p:nvPr/>
        </p:nvSpPr>
        <p:spPr>
          <a:xfrm>
            <a:off x="5338936" y="2953311"/>
            <a:ext cx="457200" cy="57606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333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218" y="4562958"/>
            <a:ext cx="84562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333399"/>
                </a:solidFill>
              </a:rPr>
              <a:t>How do environmental cues influence genotype to impact on phenotype?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333399"/>
                </a:solidFill>
              </a:rPr>
              <a:t>How can genotypes be tailored to deliver desired phenotypes?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333399"/>
                </a:solidFill>
              </a:rPr>
              <a:t>Can desirable traits be mapped back to genotype  to further understanding and enable exploitation?</a:t>
            </a:r>
            <a:endParaRPr lang="en-GB" sz="2000" dirty="0">
              <a:solidFill>
                <a:srgbClr val="333399"/>
              </a:solidFill>
            </a:endParaRPr>
          </a:p>
        </p:txBody>
      </p:sp>
      <p:sp>
        <p:nvSpPr>
          <p:cNvPr id="11" name="Curved Down Arrow 10"/>
          <p:cNvSpPr/>
          <p:nvPr/>
        </p:nvSpPr>
        <p:spPr>
          <a:xfrm flipH="1">
            <a:off x="1835696" y="1916832"/>
            <a:ext cx="4608512" cy="5760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7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9" name="Straight Connector 258"/>
          <p:cNvCxnSpPr/>
          <p:nvPr/>
        </p:nvCxnSpPr>
        <p:spPr bwMode="auto">
          <a:xfrm flipV="1">
            <a:off x="2699792" y="2423908"/>
            <a:ext cx="0" cy="1733422"/>
          </a:xfrm>
          <a:prstGeom prst="line">
            <a:avLst/>
          </a:prstGeom>
          <a:ln w="25400">
            <a:solidFill>
              <a:srgbClr val="C00000"/>
            </a:solidFill>
            <a:prstDash val="dash"/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74848" y="3573016"/>
            <a:ext cx="8229600" cy="609600"/>
            <a:chOff x="228600" y="4114800"/>
            <a:chExt cx="8229600" cy="609600"/>
          </a:xfrm>
          <a:solidFill>
            <a:srgbClr val="C00000"/>
          </a:solidFill>
        </p:grpSpPr>
        <p:sp>
          <p:nvSpPr>
            <p:cNvPr id="50" name="Striped Right Arrow 49"/>
            <p:cNvSpPr/>
            <p:nvPr/>
          </p:nvSpPr>
          <p:spPr bwMode="auto">
            <a:xfrm>
              <a:off x="228600" y="4114800"/>
              <a:ext cx="8229600" cy="609600"/>
            </a:xfrm>
            <a:prstGeom prst="striped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1" name="TextBox 216"/>
            <p:cNvSpPr txBox="1">
              <a:spLocks noChangeArrowheads="1"/>
            </p:cNvSpPr>
            <p:nvPr/>
          </p:nvSpPr>
          <p:spPr bwMode="auto">
            <a:xfrm>
              <a:off x="4211960" y="4281101"/>
              <a:ext cx="524503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200" dirty="0" smtClean="0">
                  <a:solidFill>
                    <a:prstClr val="white"/>
                  </a:solidFill>
                  <a:cs typeface="Arial" charset="0"/>
                </a:rPr>
                <a:t>2009</a:t>
              </a:r>
              <a:endParaRPr lang="en-GB" sz="120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52" name="TextBox 218"/>
            <p:cNvSpPr txBox="1">
              <a:spLocks noChangeArrowheads="1"/>
            </p:cNvSpPr>
            <p:nvPr/>
          </p:nvSpPr>
          <p:spPr bwMode="auto">
            <a:xfrm>
              <a:off x="4860032" y="4281101"/>
              <a:ext cx="524503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200" dirty="0" smtClean="0">
                  <a:solidFill>
                    <a:prstClr val="white"/>
                  </a:solidFill>
                  <a:cs typeface="Arial" charset="0"/>
                </a:rPr>
                <a:t>2010</a:t>
              </a:r>
              <a:endParaRPr lang="en-GB" sz="120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53" name="TextBox 219"/>
            <p:cNvSpPr txBox="1">
              <a:spLocks noChangeArrowheads="1"/>
            </p:cNvSpPr>
            <p:nvPr/>
          </p:nvSpPr>
          <p:spPr bwMode="auto">
            <a:xfrm>
              <a:off x="5508104" y="4281101"/>
              <a:ext cx="513089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200" dirty="0" smtClean="0">
                  <a:solidFill>
                    <a:prstClr val="white"/>
                  </a:solidFill>
                  <a:cs typeface="Arial" charset="0"/>
                </a:rPr>
                <a:t>2011</a:t>
              </a:r>
              <a:endParaRPr lang="en-GB" sz="120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54" name="TextBox 220"/>
            <p:cNvSpPr txBox="1">
              <a:spLocks noChangeArrowheads="1"/>
            </p:cNvSpPr>
            <p:nvPr/>
          </p:nvSpPr>
          <p:spPr bwMode="auto">
            <a:xfrm>
              <a:off x="6156176" y="4281101"/>
              <a:ext cx="524503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200" dirty="0" smtClean="0">
                  <a:solidFill>
                    <a:prstClr val="white"/>
                  </a:solidFill>
                  <a:cs typeface="Arial" charset="0"/>
                </a:rPr>
                <a:t>2012</a:t>
              </a:r>
              <a:endParaRPr lang="en-GB" sz="120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55" name="TextBox 228"/>
            <p:cNvSpPr txBox="1">
              <a:spLocks noChangeArrowheads="1"/>
            </p:cNvSpPr>
            <p:nvPr/>
          </p:nvSpPr>
          <p:spPr bwMode="auto">
            <a:xfrm>
              <a:off x="6876256" y="4281101"/>
              <a:ext cx="524503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200" dirty="0" smtClean="0">
                  <a:solidFill>
                    <a:prstClr val="white"/>
                  </a:solidFill>
                  <a:cs typeface="Arial" charset="0"/>
                </a:rPr>
                <a:t>2013</a:t>
              </a:r>
              <a:endParaRPr lang="en-GB" sz="120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56" name="TextBox 229"/>
            <p:cNvSpPr txBox="1">
              <a:spLocks noChangeArrowheads="1"/>
            </p:cNvSpPr>
            <p:nvPr/>
          </p:nvSpPr>
          <p:spPr bwMode="auto">
            <a:xfrm>
              <a:off x="7647389" y="4281101"/>
              <a:ext cx="524503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200" dirty="0" smtClean="0">
                  <a:solidFill>
                    <a:prstClr val="white"/>
                  </a:solidFill>
                  <a:cs typeface="Arial" charset="0"/>
                </a:rPr>
                <a:t>2014</a:t>
              </a:r>
              <a:endParaRPr lang="en-GB" sz="120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63" name="TextBox 237"/>
            <p:cNvSpPr txBox="1">
              <a:spLocks noChangeArrowheads="1"/>
            </p:cNvSpPr>
            <p:nvPr/>
          </p:nvSpPr>
          <p:spPr bwMode="auto">
            <a:xfrm>
              <a:off x="1023161" y="4281101"/>
              <a:ext cx="524503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200" dirty="0" smtClean="0">
                  <a:solidFill>
                    <a:prstClr val="white"/>
                  </a:solidFill>
                  <a:cs typeface="Arial" charset="0"/>
                </a:rPr>
                <a:t>2004</a:t>
              </a:r>
              <a:endParaRPr lang="en-GB" sz="1200" dirty="0">
                <a:solidFill>
                  <a:prstClr val="white"/>
                </a:solidFill>
                <a:cs typeface="Arial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 bwMode="auto">
            <a:xfrm rot="5400000">
              <a:off x="304800" y="4419600"/>
              <a:ext cx="3048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237"/>
            <p:cNvSpPr txBox="1">
              <a:spLocks noChangeArrowheads="1"/>
            </p:cNvSpPr>
            <p:nvPr/>
          </p:nvSpPr>
          <p:spPr bwMode="auto">
            <a:xfrm>
              <a:off x="1621918" y="4281101"/>
              <a:ext cx="524503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200" dirty="0" smtClean="0">
                  <a:solidFill>
                    <a:prstClr val="white"/>
                  </a:solidFill>
                  <a:cs typeface="Arial" charset="0"/>
                </a:rPr>
                <a:t>2005</a:t>
              </a:r>
              <a:endParaRPr lang="en-GB" sz="120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71" name="TextBox 237"/>
            <p:cNvSpPr txBox="1">
              <a:spLocks noChangeArrowheads="1"/>
            </p:cNvSpPr>
            <p:nvPr/>
          </p:nvSpPr>
          <p:spPr bwMode="auto">
            <a:xfrm>
              <a:off x="2267744" y="4281101"/>
              <a:ext cx="524503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200" dirty="0" smtClean="0">
                  <a:solidFill>
                    <a:prstClr val="white"/>
                  </a:solidFill>
                  <a:cs typeface="Arial" charset="0"/>
                </a:rPr>
                <a:t>2006</a:t>
              </a:r>
              <a:endParaRPr lang="en-GB" sz="120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72" name="TextBox 237"/>
            <p:cNvSpPr txBox="1">
              <a:spLocks noChangeArrowheads="1"/>
            </p:cNvSpPr>
            <p:nvPr/>
          </p:nvSpPr>
          <p:spPr bwMode="auto">
            <a:xfrm>
              <a:off x="2915816" y="4281101"/>
              <a:ext cx="524503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200" dirty="0" smtClean="0">
                  <a:solidFill>
                    <a:prstClr val="white"/>
                  </a:solidFill>
                  <a:cs typeface="Arial" charset="0"/>
                </a:rPr>
                <a:t>2007</a:t>
              </a:r>
              <a:endParaRPr lang="en-GB" sz="120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73" name="TextBox 237"/>
            <p:cNvSpPr txBox="1">
              <a:spLocks noChangeArrowheads="1"/>
            </p:cNvSpPr>
            <p:nvPr/>
          </p:nvSpPr>
          <p:spPr bwMode="auto">
            <a:xfrm>
              <a:off x="3563888" y="4281101"/>
              <a:ext cx="524503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200" dirty="0" smtClean="0">
                  <a:solidFill>
                    <a:prstClr val="white"/>
                  </a:solidFill>
                  <a:cs typeface="Arial" charset="0"/>
                </a:rPr>
                <a:t>2008</a:t>
              </a:r>
              <a:endParaRPr lang="en-GB" sz="120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74" name="TextBox 237"/>
            <p:cNvSpPr txBox="1">
              <a:spLocks noChangeArrowheads="1"/>
            </p:cNvSpPr>
            <p:nvPr/>
          </p:nvSpPr>
          <p:spPr bwMode="auto">
            <a:xfrm>
              <a:off x="467544" y="4281101"/>
              <a:ext cx="524503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200" dirty="0" smtClean="0">
                  <a:solidFill>
                    <a:prstClr val="white"/>
                  </a:solidFill>
                  <a:cs typeface="Arial" charset="0"/>
                </a:rPr>
                <a:t>2003</a:t>
              </a:r>
              <a:endParaRPr lang="en-GB" sz="1200" dirty="0">
                <a:solidFill>
                  <a:prstClr val="white"/>
                </a:solidFill>
                <a:cs typeface="Arial" charset="0"/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 bwMode="auto">
            <a:xfrm rot="5400000">
              <a:off x="819200" y="4428728"/>
              <a:ext cx="3048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 bwMode="auto">
            <a:xfrm rot="5400000">
              <a:off x="1395264" y="4428728"/>
              <a:ext cx="3048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 bwMode="auto">
            <a:xfrm rot="5400000">
              <a:off x="2043336" y="4428728"/>
              <a:ext cx="3048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 rot="5400000">
              <a:off x="2691408" y="4428728"/>
              <a:ext cx="3048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 bwMode="auto">
            <a:xfrm rot="5400000">
              <a:off x="3339480" y="4428728"/>
              <a:ext cx="3048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 bwMode="auto">
            <a:xfrm rot="5400000">
              <a:off x="3987552" y="4428728"/>
              <a:ext cx="3048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 bwMode="auto">
            <a:xfrm rot="5400000">
              <a:off x="4635624" y="4428728"/>
              <a:ext cx="3048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 bwMode="auto">
            <a:xfrm rot="5400000">
              <a:off x="5283696" y="4428728"/>
              <a:ext cx="3048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 bwMode="auto">
            <a:xfrm rot="5400000">
              <a:off x="5931768" y="4428728"/>
              <a:ext cx="3048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 bwMode="auto">
            <a:xfrm rot="5400000">
              <a:off x="6579840" y="4428728"/>
              <a:ext cx="3048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 bwMode="auto">
            <a:xfrm rot="5400000">
              <a:off x="7299920" y="4428728"/>
              <a:ext cx="3048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878489" y="1406683"/>
            <a:ext cx="1725960" cy="6120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rgbClr val="333399"/>
                </a:solidFill>
              </a:rPr>
              <a:t>Community networks in </a:t>
            </a:r>
            <a:r>
              <a:rPr lang="en-GB" sz="1000" dirty="0" err="1">
                <a:solidFill>
                  <a:srgbClr val="333399"/>
                </a:solidFill>
              </a:rPr>
              <a:t>metagenomics</a:t>
            </a:r>
            <a:r>
              <a:rPr lang="en-GB" sz="1000" dirty="0">
                <a:solidFill>
                  <a:srgbClr val="333399"/>
                </a:solidFill>
              </a:rPr>
              <a:t> and data </a:t>
            </a:r>
            <a:r>
              <a:rPr lang="en-GB" sz="1000" dirty="0" smtClean="0">
                <a:solidFill>
                  <a:srgbClr val="333399"/>
                </a:solidFill>
              </a:rPr>
              <a:t>visualisation</a:t>
            </a:r>
          </a:p>
        </p:txBody>
      </p:sp>
      <p:sp>
        <p:nvSpPr>
          <p:cNvPr id="89" name="Rectangle 88"/>
          <p:cNvSpPr/>
          <p:nvPr/>
        </p:nvSpPr>
        <p:spPr>
          <a:xfrm>
            <a:off x="4407537" y="2510834"/>
            <a:ext cx="956551" cy="10517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333399"/>
                </a:solidFill>
              </a:rPr>
              <a:t>eLearning for systems approaches </a:t>
            </a:r>
            <a:r>
              <a:rPr lang="en-GB" sz="1000" dirty="0" err="1" smtClean="0">
                <a:solidFill>
                  <a:srgbClr val="333399"/>
                </a:solidFill>
              </a:rPr>
              <a:t>SysMIC</a:t>
            </a:r>
            <a:r>
              <a:rPr lang="en-GB" sz="1000" dirty="0" smtClean="0">
                <a:solidFill>
                  <a:srgbClr val="333399"/>
                </a:solidFill>
              </a:rPr>
              <a:t> (£1.1M)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302425" y="4268114"/>
            <a:ext cx="645840" cy="6420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333399"/>
                </a:solidFill>
              </a:rPr>
              <a:t>UK ELIXIR node (£1.3M)</a:t>
            </a:r>
            <a:endParaRPr lang="en-GB" sz="1000" dirty="0">
              <a:solidFill>
                <a:srgbClr val="333399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948264" y="4030216"/>
            <a:ext cx="0" cy="232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1554690" y="5235919"/>
            <a:ext cx="1435365" cy="6413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000" dirty="0">
                <a:solidFill>
                  <a:srgbClr val="333399"/>
                </a:solidFill>
              </a:rPr>
              <a:t>Centres for Integrative Systems Biology </a:t>
            </a:r>
            <a:r>
              <a:rPr lang="en-GB" sz="1000" dirty="0" smtClean="0">
                <a:solidFill>
                  <a:srgbClr val="333399"/>
                </a:solidFill>
              </a:rPr>
              <a:t>phases I and II (£46.3M)</a:t>
            </a:r>
            <a:endParaRPr lang="en-GB" sz="1000" dirty="0">
              <a:solidFill>
                <a:srgbClr val="333399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907704" y="4030216"/>
            <a:ext cx="0" cy="1205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627784" y="4039344"/>
            <a:ext cx="0" cy="1200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148064" y="3572331"/>
            <a:ext cx="0" cy="162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2630016" y="1628800"/>
            <a:ext cx="1480626" cy="77990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rgbClr val="333399"/>
                </a:solidFill>
              </a:rPr>
              <a:t>Tools and Resources Development </a:t>
            </a:r>
            <a:r>
              <a:rPr lang="en-GB" sz="1000" b="1" dirty="0">
                <a:solidFill>
                  <a:srgbClr val="333399"/>
                </a:solidFill>
              </a:rPr>
              <a:t>Fund </a:t>
            </a:r>
            <a:r>
              <a:rPr lang="en-GB" sz="1000" dirty="0">
                <a:solidFill>
                  <a:srgbClr val="333399"/>
                </a:solidFill>
              </a:rPr>
              <a:t>established </a:t>
            </a:r>
            <a:r>
              <a:rPr lang="en-GB" sz="1000" dirty="0" smtClean="0">
                <a:solidFill>
                  <a:srgbClr val="333399"/>
                </a:solidFill>
              </a:rPr>
              <a:t>(£12.4M software- 2013)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475656" y="1196752"/>
            <a:ext cx="1080120" cy="115212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rgbClr val="333399"/>
                </a:solidFill>
              </a:rPr>
              <a:t>Bioinformatics and Biological Resources Fund </a:t>
            </a:r>
            <a:r>
              <a:rPr lang="en-GB" sz="1000" dirty="0" smtClean="0">
                <a:solidFill>
                  <a:srgbClr val="333399"/>
                </a:solidFill>
              </a:rPr>
              <a:t>established</a:t>
            </a:r>
          </a:p>
          <a:p>
            <a:pPr algn="ctr"/>
            <a:r>
              <a:rPr lang="en-GB" sz="1000" dirty="0" smtClean="0">
                <a:solidFill>
                  <a:srgbClr val="333399"/>
                </a:solidFill>
              </a:rPr>
              <a:t>(£45.4M - 2013)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730979" y="2510835"/>
            <a:ext cx="907149" cy="93315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rgbClr val="333399"/>
                </a:solidFill>
              </a:rPr>
              <a:t>Systems Approaches to Biological Research (</a:t>
            </a:r>
            <a:r>
              <a:rPr lang="en-GB" sz="1000" dirty="0" smtClean="0">
                <a:solidFill>
                  <a:srgbClr val="333399"/>
                </a:solidFill>
              </a:rPr>
              <a:t>SABR, £30.5M) 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412782" y="5517234"/>
            <a:ext cx="1233310" cy="5488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333399"/>
                </a:solidFill>
              </a:rPr>
              <a:t>BBSRC co-fund NSF Arabidopsis Information Portal</a:t>
            </a:r>
            <a:endParaRPr lang="en-GB" sz="1000" dirty="0">
              <a:solidFill>
                <a:srgbClr val="333399"/>
              </a:solidFill>
            </a:endParaRPr>
          </a:p>
        </p:txBody>
      </p:sp>
      <p:cxnSp>
        <p:nvCxnSpPr>
          <p:cNvPr id="109" name="Straight Connector 108"/>
          <p:cNvCxnSpPr>
            <a:stCxn id="105" idx="0"/>
          </p:cNvCxnSpPr>
          <p:nvPr/>
        </p:nvCxnSpPr>
        <p:spPr>
          <a:xfrm flipH="1" flipV="1">
            <a:off x="7022505" y="4030216"/>
            <a:ext cx="6932" cy="1487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107504" y="260648"/>
            <a:ext cx="6170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333399"/>
                </a:solidFill>
              </a:rPr>
              <a:t>Data intensive bioscience</a:t>
            </a:r>
          </a:p>
          <a:p>
            <a:r>
              <a:rPr lang="en-GB" b="1" dirty="0" smtClean="0">
                <a:solidFill>
                  <a:srgbClr val="333399"/>
                </a:solidFill>
              </a:rPr>
              <a:t>timeline of some key BBSRC activities</a:t>
            </a:r>
            <a:endParaRPr lang="en-GB" b="1" dirty="0">
              <a:solidFill>
                <a:srgbClr val="333399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4644008" y="4580095"/>
            <a:ext cx="1080120" cy="66011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333399"/>
                </a:solidFill>
              </a:rPr>
              <a:t>TGAC officially opened</a:t>
            </a:r>
            <a:endParaRPr lang="en-GB" sz="1000" dirty="0">
              <a:solidFill>
                <a:srgbClr val="333399"/>
              </a:solidFill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 flipV="1">
            <a:off x="4788024" y="4039344"/>
            <a:ext cx="0" cy="540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/>
          <p:nvPr/>
        </p:nvSpPr>
        <p:spPr>
          <a:xfrm>
            <a:off x="4644008" y="5517232"/>
            <a:ext cx="1465940" cy="56550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333399"/>
                </a:solidFill>
              </a:rPr>
              <a:t>E-infrastructure at TGAC and </a:t>
            </a:r>
            <a:r>
              <a:rPr lang="en-GB" sz="1000" dirty="0" err="1" smtClean="0">
                <a:solidFill>
                  <a:srgbClr val="333399"/>
                </a:solidFill>
              </a:rPr>
              <a:t>Rothamsted</a:t>
            </a:r>
            <a:endParaRPr lang="en-GB" sz="1000" dirty="0">
              <a:solidFill>
                <a:srgbClr val="333399"/>
              </a:solidFill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 flipV="1">
            <a:off x="5808591" y="4030218"/>
            <a:ext cx="0" cy="1491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128"/>
          <p:cNvSpPr/>
          <p:nvPr/>
        </p:nvSpPr>
        <p:spPr>
          <a:xfrm>
            <a:off x="3059832" y="5589240"/>
            <a:ext cx="1080120" cy="5162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333399"/>
                </a:solidFill>
              </a:rPr>
              <a:t>BBSRC partners in </a:t>
            </a:r>
            <a:r>
              <a:rPr lang="en-GB" sz="1000" dirty="0" err="1" smtClean="0">
                <a:solidFill>
                  <a:srgbClr val="333399"/>
                </a:solidFill>
              </a:rPr>
              <a:t>HECToR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5552813" y="2510834"/>
            <a:ext cx="859969" cy="66011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333399"/>
                </a:solidFill>
              </a:rPr>
              <a:t>North </a:t>
            </a:r>
            <a:r>
              <a:rPr lang="en-GB" sz="1000" dirty="0" err="1" smtClean="0">
                <a:solidFill>
                  <a:srgbClr val="333399"/>
                </a:solidFill>
              </a:rPr>
              <a:t>Wyke</a:t>
            </a:r>
            <a:r>
              <a:rPr lang="en-GB" sz="1000" dirty="0" smtClean="0">
                <a:solidFill>
                  <a:srgbClr val="333399"/>
                </a:solidFill>
              </a:rPr>
              <a:t> Farm Platform launched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5539562" y="1540386"/>
            <a:ext cx="1048663" cy="89254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333399"/>
                </a:solidFill>
              </a:rPr>
              <a:t>National Plant </a:t>
            </a:r>
            <a:r>
              <a:rPr lang="en-GB" sz="1000" dirty="0" err="1" smtClean="0">
                <a:solidFill>
                  <a:srgbClr val="333399"/>
                </a:solidFill>
              </a:rPr>
              <a:t>Phenomics</a:t>
            </a:r>
            <a:r>
              <a:rPr lang="en-GB" sz="1000" dirty="0" smtClean="0">
                <a:solidFill>
                  <a:srgbClr val="333399"/>
                </a:solidFill>
              </a:rPr>
              <a:t> Centre opens</a:t>
            </a:r>
            <a:endParaRPr lang="en-GB" sz="1000" dirty="0">
              <a:solidFill>
                <a:srgbClr val="333399"/>
              </a:solidFill>
            </a:endParaRPr>
          </a:p>
        </p:txBody>
      </p:sp>
      <p:cxnSp>
        <p:nvCxnSpPr>
          <p:cNvPr id="146" name="Straight Connector 145"/>
          <p:cNvCxnSpPr/>
          <p:nvPr/>
        </p:nvCxnSpPr>
        <p:spPr>
          <a:xfrm>
            <a:off x="6480933" y="2432932"/>
            <a:ext cx="0" cy="1284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6302424" y="3170949"/>
            <a:ext cx="0" cy="546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 148"/>
          <p:cNvSpPr/>
          <p:nvPr/>
        </p:nvSpPr>
        <p:spPr>
          <a:xfrm>
            <a:off x="6625345" y="2192885"/>
            <a:ext cx="921661" cy="7845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333399"/>
                </a:solidFill>
              </a:rPr>
              <a:t>ELIXIR technical hub opens (£75M)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603448" y="4293096"/>
            <a:ext cx="1049996" cy="7200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000" dirty="0" smtClean="0">
                <a:solidFill>
                  <a:srgbClr val="333399"/>
                </a:solidFill>
              </a:rPr>
              <a:t>Bioinformatics and e-science programme II (£12.5M)</a:t>
            </a:r>
            <a:endParaRPr lang="en-GB" sz="1000" dirty="0">
              <a:solidFill>
                <a:srgbClr val="333399"/>
              </a:solidFill>
            </a:endParaRPr>
          </a:p>
        </p:txBody>
      </p:sp>
      <p:cxnSp>
        <p:nvCxnSpPr>
          <p:cNvPr id="158" name="Straight Connector 157"/>
          <p:cNvCxnSpPr/>
          <p:nvPr/>
        </p:nvCxnSpPr>
        <p:spPr>
          <a:xfrm flipV="1">
            <a:off x="1331640" y="4039344"/>
            <a:ext cx="0" cy="253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ctangle 158"/>
          <p:cNvSpPr/>
          <p:nvPr/>
        </p:nvSpPr>
        <p:spPr>
          <a:xfrm>
            <a:off x="3638128" y="5093567"/>
            <a:ext cx="933872" cy="423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err="1" smtClean="0">
                <a:solidFill>
                  <a:srgbClr val="333399"/>
                </a:solidFill>
              </a:rPr>
              <a:t>SysMO</a:t>
            </a:r>
            <a:r>
              <a:rPr lang="en-GB" sz="1000" dirty="0" smtClean="0">
                <a:solidFill>
                  <a:srgbClr val="333399"/>
                </a:solidFill>
              </a:rPr>
              <a:t> 2 </a:t>
            </a:r>
          </a:p>
          <a:p>
            <a:pPr algn="ctr"/>
            <a:r>
              <a:rPr lang="en-GB" sz="1000" dirty="0" smtClean="0">
                <a:solidFill>
                  <a:srgbClr val="333399"/>
                </a:solidFill>
              </a:rPr>
              <a:t>(£5.6M)</a:t>
            </a:r>
            <a:endParaRPr lang="en-GB" sz="1000" dirty="0">
              <a:solidFill>
                <a:srgbClr val="333399"/>
              </a:solidFill>
            </a:endParaRPr>
          </a:p>
        </p:txBody>
      </p:sp>
      <p:cxnSp>
        <p:nvCxnSpPr>
          <p:cNvPr id="161" name="Straight Connector 160"/>
          <p:cNvCxnSpPr>
            <a:endCxn id="159" idx="0"/>
          </p:cNvCxnSpPr>
          <p:nvPr/>
        </p:nvCxnSpPr>
        <p:spPr>
          <a:xfrm>
            <a:off x="4105064" y="4039347"/>
            <a:ext cx="0" cy="1054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161"/>
          <p:cNvSpPr/>
          <p:nvPr/>
        </p:nvSpPr>
        <p:spPr>
          <a:xfrm>
            <a:off x="3724026" y="2510836"/>
            <a:ext cx="634182" cy="66011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err="1" smtClean="0">
                <a:solidFill>
                  <a:srgbClr val="333399"/>
                </a:solidFill>
              </a:rPr>
              <a:t>SysMO</a:t>
            </a:r>
            <a:r>
              <a:rPr lang="en-GB" sz="1000" dirty="0" smtClean="0">
                <a:solidFill>
                  <a:srgbClr val="333399"/>
                </a:solidFill>
              </a:rPr>
              <a:t> 1 </a:t>
            </a:r>
          </a:p>
          <a:p>
            <a:pPr algn="ctr"/>
            <a:r>
              <a:rPr lang="en-GB" sz="1000" dirty="0" smtClean="0">
                <a:solidFill>
                  <a:srgbClr val="333399"/>
                </a:solidFill>
              </a:rPr>
              <a:t>(£8.1M)</a:t>
            </a:r>
            <a:endParaRPr lang="en-GB" sz="1000" dirty="0">
              <a:solidFill>
                <a:srgbClr val="333399"/>
              </a:solidFill>
            </a:endParaRPr>
          </a:p>
        </p:txBody>
      </p:sp>
      <p:cxnSp>
        <p:nvCxnSpPr>
          <p:cNvPr id="167" name="Elbow Connector 166"/>
          <p:cNvCxnSpPr/>
          <p:nvPr/>
        </p:nvCxnSpPr>
        <p:spPr>
          <a:xfrm rot="5400000">
            <a:off x="3371037" y="3219786"/>
            <a:ext cx="554468" cy="456793"/>
          </a:xfrm>
          <a:prstGeom prst="bentConnector3">
            <a:avLst>
              <a:gd name="adj1" fmla="val 634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3062064" y="3448182"/>
            <a:ext cx="0" cy="268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Rectangle 188"/>
          <p:cNvSpPr/>
          <p:nvPr/>
        </p:nvSpPr>
        <p:spPr>
          <a:xfrm>
            <a:off x="1401941" y="2510835"/>
            <a:ext cx="890728" cy="10517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333399"/>
                </a:solidFill>
              </a:rPr>
              <a:t>Proteomics and e-Science training (£330K)</a:t>
            </a:r>
            <a:endParaRPr lang="en-GB" sz="1000" dirty="0">
              <a:solidFill>
                <a:srgbClr val="333399"/>
              </a:solidFill>
            </a:endParaRPr>
          </a:p>
        </p:txBody>
      </p:sp>
      <p:cxnSp>
        <p:nvCxnSpPr>
          <p:cNvPr id="192" name="Straight Connector 191"/>
          <p:cNvCxnSpPr>
            <a:stCxn id="189" idx="2"/>
          </p:cNvCxnSpPr>
          <p:nvPr/>
        </p:nvCxnSpPr>
        <p:spPr>
          <a:xfrm>
            <a:off x="1847305" y="3562566"/>
            <a:ext cx="0" cy="162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266582" y="5165576"/>
            <a:ext cx="998692" cy="7116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000" dirty="0" smtClean="0">
                <a:solidFill>
                  <a:srgbClr val="333399"/>
                </a:solidFill>
              </a:rPr>
              <a:t>E-science Development Fund (£1.1M)</a:t>
            </a:r>
            <a:endParaRPr lang="en-GB" sz="1000" dirty="0">
              <a:solidFill>
                <a:srgbClr val="333399"/>
              </a:solidFill>
            </a:endParaRPr>
          </a:p>
        </p:txBody>
      </p:sp>
      <p:cxnSp>
        <p:nvCxnSpPr>
          <p:cNvPr id="196" name="Elbow Connector 195"/>
          <p:cNvCxnSpPr/>
          <p:nvPr/>
        </p:nvCxnSpPr>
        <p:spPr>
          <a:xfrm rot="5400000" flipH="1" flipV="1">
            <a:off x="62329" y="4351863"/>
            <a:ext cx="1126232" cy="501195"/>
          </a:xfrm>
          <a:prstGeom prst="bentConnector3">
            <a:avLst>
              <a:gd name="adj1" fmla="val 8493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Rectangle 220"/>
          <p:cNvSpPr/>
          <p:nvPr/>
        </p:nvSpPr>
        <p:spPr>
          <a:xfrm>
            <a:off x="3169559" y="4309719"/>
            <a:ext cx="871558" cy="7034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333399"/>
                </a:solidFill>
              </a:rPr>
              <a:t>ANR-BBSRC </a:t>
            </a:r>
            <a:r>
              <a:rPr lang="en-GB" sz="1000" dirty="0" err="1" smtClean="0">
                <a:solidFill>
                  <a:srgbClr val="333399"/>
                </a:solidFill>
              </a:rPr>
              <a:t>SysBio</a:t>
            </a:r>
            <a:r>
              <a:rPr lang="en-GB" sz="1000" dirty="0" smtClean="0">
                <a:solidFill>
                  <a:srgbClr val="333399"/>
                </a:solidFill>
              </a:rPr>
              <a:t>  (£4.8M)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7646092" y="2132856"/>
            <a:ext cx="719572" cy="66011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333399"/>
                </a:solidFill>
              </a:rPr>
              <a:t>BBR  Fund: Big Data awards 1</a:t>
            </a:r>
            <a:endParaRPr lang="en-GB" sz="1000" dirty="0">
              <a:solidFill>
                <a:srgbClr val="333399"/>
              </a:solidFill>
            </a:endParaRPr>
          </a:p>
        </p:txBody>
      </p:sp>
      <p:cxnSp>
        <p:nvCxnSpPr>
          <p:cNvPr id="240" name="Straight Connector 239"/>
          <p:cNvCxnSpPr/>
          <p:nvPr/>
        </p:nvCxnSpPr>
        <p:spPr>
          <a:xfrm>
            <a:off x="7956376" y="2792971"/>
            <a:ext cx="0" cy="924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Elbow Connector 242"/>
          <p:cNvCxnSpPr/>
          <p:nvPr/>
        </p:nvCxnSpPr>
        <p:spPr>
          <a:xfrm rot="5400000">
            <a:off x="7400264" y="2674375"/>
            <a:ext cx="1715793" cy="40454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lbow Connector 245"/>
          <p:cNvCxnSpPr>
            <a:endCxn id="55" idx="0"/>
          </p:cNvCxnSpPr>
          <p:nvPr/>
        </p:nvCxnSpPr>
        <p:spPr>
          <a:xfrm rot="16200000" flipH="1">
            <a:off x="6674889" y="3129449"/>
            <a:ext cx="761905" cy="457829"/>
          </a:xfrm>
          <a:prstGeom prst="bentConnector3">
            <a:avLst>
              <a:gd name="adj1" fmla="val 8349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 bwMode="auto">
          <a:xfrm flipV="1">
            <a:off x="2365552" y="2348880"/>
            <a:ext cx="0" cy="1808451"/>
          </a:xfrm>
          <a:prstGeom prst="line">
            <a:avLst/>
          </a:prstGeom>
          <a:ln w="25400">
            <a:solidFill>
              <a:srgbClr val="C00000"/>
            </a:solidFill>
            <a:prstDash val="dash"/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Rectangle 267"/>
          <p:cNvSpPr/>
          <p:nvPr/>
        </p:nvSpPr>
        <p:spPr>
          <a:xfrm>
            <a:off x="5910896" y="4998609"/>
            <a:ext cx="1037368" cy="44661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333399"/>
                </a:solidFill>
              </a:rPr>
              <a:t>UK Plant </a:t>
            </a:r>
            <a:r>
              <a:rPr lang="en-GB" sz="1000" dirty="0" err="1" smtClean="0">
                <a:solidFill>
                  <a:srgbClr val="333399"/>
                </a:solidFill>
              </a:rPr>
              <a:t>Phenotyping</a:t>
            </a:r>
            <a:r>
              <a:rPr lang="en-GB" sz="1000" dirty="0" smtClean="0">
                <a:solidFill>
                  <a:srgbClr val="333399"/>
                </a:solidFill>
              </a:rPr>
              <a:t> Network</a:t>
            </a:r>
            <a:endParaRPr lang="en-GB" sz="1000" dirty="0">
              <a:solidFill>
                <a:srgbClr val="333399"/>
              </a:solidFill>
            </a:endParaRPr>
          </a:p>
        </p:txBody>
      </p:sp>
      <p:cxnSp>
        <p:nvCxnSpPr>
          <p:cNvPr id="271" name="Elbow Connector 270"/>
          <p:cNvCxnSpPr/>
          <p:nvPr/>
        </p:nvCxnSpPr>
        <p:spPr>
          <a:xfrm rot="5400000" flipH="1" flipV="1">
            <a:off x="5792781" y="4310459"/>
            <a:ext cx="959264" cy="417040"/>
          </a:xfrm>
          <a:prstGeom prst="bentConnector3">
            <a:avLst>
              <a:gd name="adj1" fmla="val 9433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 flipV="1">
            <a:off x="3419874" y="4039347"/>
            <a:ext cx="0" cy="253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Elbow Connector 291"/>
          <p:cNvCxnSpPr/>
          <p:nvPr/>
        </p:nvCxnSpPr>
        <p:spPr>
          <a:xfrm rot="16200000" flipH="1">
            <a:off x="2466023" y="4635388"/>
            <a:ext cx="1549893" cy="357810"/>
          </a:xfrm>
          <a:prstGeom prst="bentConnector3">
            <a:avLst>
              <a:gd name="adj1" fmla="val 8155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225928" y="4678718"/>
            <a:ext cx="1080120" cy="5162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333399"/>
                </a:solidFill>
              </a:rPr>
              <a:t>BBSRC crowd sourcing call</a:t>
            </a:r>
            <a:endParaRPr lang="en-GB" sz="1000" dirty="0">
              <a:solidFill>
                <a:srgbClr val="333399"/>
              </a:solidFill>
            </a:endParaRPr>
          </a:p>
        </p:txBody>
      </p:sp>
      <p:cxnSp>
        <p:nvCxnSpPr>
          <p:cNvPr id="88" name="Elbow Connector 87"/>
          <p:cNvCxnSpPr/>
          <p:nvPr/>
        </p:nvCxnSpPr>
        <p:spPr>
          <a:xfrm rot="16200000" flipH="1">
            <a:off x="7087382" y="4180128"/>
            <a:ext cx="639368" cy="35780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80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Clear challenges</a:t>
            </a:r>
          </a:p>
          <a:p>
            <a:r>
              <a:rPr lang="en-GB" dirty="0" smtClean="0"/>
              <a:t>International scale</a:t>
            </a:r>
          </a:p>
          <a:p>
            <a:r>
              <a:rPr lang="en-GB" dirty="0" smtClean="0"/>
              <a:t>Co-ordinated community</a:t>
            </a:r>
          </a:p>
          <a:p>
            <a:endParaRPr lang="en-GB" dirty="0"/>
          </a:p>
          <a:p>
            <a:r>
              <a:rPr lang="en-GB" dirty="0" smtClean="0"/>
              <a:t>Basic research challenge clear - is impact as well articulated?</a:t>
            </a:r>
          </a:p>
          <a:p>
            <a:r>
              <a:rPr lang="en-GB" dirty="0" smtClean="0"/>
              <a:t>What can be done with existing mechanisms – what needs greater funder co-ordination?</a:t>
            </a:r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4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25867" y="2276872"/>
            <a:ext cx="9144000" cy="864096"/>
          </a:xfrm>
        </p:spPr>
        <p:txBody>
          <a:bodyPr/>
          <a:lstStyle/>
          <a:p>
            <a:r>
              <a:rPr lang="en-GB" sz="3200" b="1" dirty="0" smtClean="0"/>
              <a:t>Other Slides</a:t>
            </a:r>
            <a:endParaRPr lang="en-GB" sz="3200" b="1" i="1" dirty="0" smtClean="0"/>
          </a:p>
          <a:p>
            <a:endParaRPr lang="en-GB" sz="3200" i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89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What are the Challenges?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Data standardisation and interoperability</a:t>
            </a:r>
          </a:p>
          <a:p>
            <a:r>
              <a:rPr lang="en-GB" dirty="0"/>
              <a:t>Data storage </a:t>
            </a:r>
          </a:p>
          <a:p>
            <a:pPr lvl="1"/>
            <a:r>
              <a:rPr lang="en-GB" dirty="0"/>
              <a:t>Where </a:t>
            </a:r>
          </a:p>
          <a:p>
            <a:pPr lvl="1"/>
            <a:r>
              <a:rPr lang="en-GB" dirty="0"/>
              <a:t>Who </a:t>
            </a:r>
            <a:r>
              <a:rPr lang="en-GB" dirty="0" smtClean="0"/>
              <a:t>pays</a:t>
            </a:r>
          </a:p>
          <a:p>
            <a:r>
              <a:rPr lang="en-GB" dirty="0"/>
              <a:t>S</a:t>
            </a:r>
            <a:r>
              <a:rPr lang="en-GB" dirty="0" smtClean="0"/>
              <a:t>tability </a:t>
            </a:r>
            <a:r>
              <a:rPr lang="en-GB" dirty="0"/>
              <a:t>and </a:t>
            </a:r>
            <a:r>
              <a:rPr lang="en-GB" dirty="0" smtClean="0"/>
              <a:t>longevity</a:t>
            </a:r>
          </a:p>
          <a:p>
            <a:r>
              <a:rPr lang="en-GB" dirty="0" smtClean="0"/>
              <a:t>Speed of analysis</a:t>
            </a:r>
          </a:p>
          <a:p>
            <a:r>
              <a:rPr lang="en-GB" dirty="0" smtClean="0"/>
              <a:t>Rewards and incentives</a:t>
            </a:r>
          </a:p>
          <a:p>
            <a:r>
              <a:rPr lang="en-GB" dirty="0" smtClean="0"/>
              <a:t>Skills and training</a:t>
            </a:r>
          </a:p>
          <a:p>
            <a:r>
              <a:rPr lang="en-GB" dirty="0" smtClean="0"/>
              <a:t>Regulatory environment</a:t>
            </a:r>
          </a:p>
          <a:p>
            <a:r>
              <a:rPr lang="en-GB" dirty="0"/>
              <a:t>New technologies</a:t>
            </a:r>
          </a:p>
          <a:p>
            <a:pPr lvl="1"/>
            <a:r>
              <a:rPr lang="en-GB" dirty="0"/>
              <a:t>Implications for all of the above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85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5556" y="836712"/>
            <a:ext cx="7704856" cy="504279"/>
          </a:xfrm>
        </p:spPr>
        <p:txBody>
          <a:bodyPr/>
          <a:lstStyle/>
          <a:p>
            <a:r>
              <a:rPr lang="en-GB" dirty="0" smtClean="0"/>
              <a:t>Data Explosion in </a:t>
            </a:r>
          </a:p>
          <a:p>
            <a:r>
              <a:rPr lang="en-GB" dirty="0" smtClean="0"/>
              <a:t>Bioscience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611560" y="1962618"/>
            <a:ext cx="3888432" cy="4070007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Each </a:t>
            </a:r>
            <a:r>
              <a:rPr lang="en-GB" dirty="0"/>
              <a:t>day </a:t>
            </a:r>
            <a:r>
              <a:rPr lang="en-GB" dirty="0" smtClean="0"/>
              <a:t>in 2012, EMBL-EBI </a:t>
            </a:r>
            <a:r>
              <a:rPr lang="en-GB" dirty="0"/>
              <a:t>received about 9 million online requests to query its data, a 60% increase over </a:t>
            </a:r>
            <a:r>
              <a:rPr lang="en-GB" dirty="0" smtClean="0"/>
              <a:t>2011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7" t="30473" r="64723" b="40173"/>
          <a:stretch/>
        </p:blipFill>
        <p:spPr bwMode="auto">
          <a:xfrm>
            <a:off x="5222371" y="1772816"/>
            <a:ext cx="3518763" cy="298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80312" y="6032625"/>
            <a:ext cx="2448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Image: EMBL: EBI</a:t>
            </a:r>
            <a:endParaRPr lang="en-GB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32351"/>
            <a:ext cx="3024336" cy="18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0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7544" y="764704"/>
            <a:ext cx="7704856" cy="504279"/>
          </a:xfrm>
        </p:spPr>
        <p:txBody>
          <a:bodyPr/>
          <a:lstStyle/>
          <a:p>
            <a:r>
              <a:rPr lang="en-GB" dirty="0" smtClean="0"/>
              <a:t>What has driven increase </a:t>
            </a:r>
          </a:p>
          <a:p>
            <a:r>
              <a:rPr lang="en-GB" dirty="0" smtClean="0"/>
              <a:t>in data in biosciences?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67544" y="1916832"/>
            <a:ext cx="4752528" cy="4032447"/>
          </a:xfrm>
        </p:spPr>
        <p:txBody>
          <a:bodyPr/>
          <a:lstStyle/>
          <a:p>
            <a:endParaRPr lang="en-GB" dirty="0"/>
          </a:p>
          <a:p>
            <a:r>
              <a:rPr lang="en-GB" dirty="0" smtClean="0"/>
              <a:t>Need to improve human health and disease understanding</a:t>
            </a:r>
          </a:p>
          <a:p>
            <a:endParaRPr lang="en-GB" dirty="0"/>
          </a:p>
          <a:p>
            <a:r>
              <a:rPr lang="en-GB" dirty="0" smtClean="0"/>
              <a:t>Technological revolution in sequencing</a:t>
            </a:r>
          </a:p>
          <a:p>
            <a:pPr lvl="1"/>
            <a:r>
              <a:rPr lang="en-GB" dirty="0" smtClean="0"/>
              <a:t>Applicable across entire life sciences</a:t>
            </a:r>
          </a:p>
          <a:p>
            <a:pPr lvl="1"/>
            <a:endParaRPr lang="en-GB" dirty="0"/>
          </a:p>
          <a:p>
            <a:r>
              <a:rPr lang="en-GB" dirty="0" smtClean="0"/>
              <a:t>Increased automation of readouts at all levels (genome, proteome, metabolome………)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499" y="4548336"/>
            <a:ext cx="3140080" cy="65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3212976"/>
            <a:ext cx="1068614" cy="910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6645" y="3661493"/>
            <a:ext cx="549862" cy="46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0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808" y="1340768"/>
            <a:ext cx="820891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5"/>
                </a:solidFill>
              </a:rPr>
              <a:t>The relationship between genotype, phenotype and environment underpins much of biology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5"/>
                </a:solidFill>
              </a:rPr>
              <a:t>The ability to study genotype-phenotype-environment interactions is given new impetus by rapid technological developments in:</a:t>
            </a: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accent5"/>
                </a:solidFill>
              </a:rPr>
              <a:t>Genomics</a:t>
            </a: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accent5"/>
                </a:solidFill>
              </a:rPr>
              <a:t>Other ‘</a:t>
            </a:r>
            <a:r>
              <a:rPr lang="en-GB" sz="2400" dirty="0" err="1" smtClean="0">
                <a:solidFill>
                  <a:schemeClr val="accent5"/>
                </a:solidFill>
              </a:rPr>
              <a:t>omics</a:t>
            </a:r>
            <a:r>
              <a:rPr lang="en-GB" sz="2400" dirty="0" smtClean="0">
                <a:solidFill>
                  <a:schemeClr val="accent5"/>
                </a:solidFill>
              </a:rPr>
              <a:t>-based technologies</a:t>
            </a: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accent5"/>
                </a:solidFill>
              </a:rPr>
              <a:t>Imaging</a:t>
            </a: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400" dirty="0" err="1" smtClean="0">
                <a:solidFill>
                  <a:schemeClr val="accent5"/>
                </a:solidFill>
              </a:rPr>
              <a:t>Phenotyping</a:t>
            </a:r>
            <a:r>
              <a:rPr lang="en-GB" sz="2400" dirty="0" smtClean="0">
                <a:solidFill>
                  <a:schemeClr val="accent5"/>
                </a:solidFill>
              </a:rPr>
              <a:t>, especially systematic </a:t>
            </a:r>
            <a:r>
              <a:rPr lang="en-GB" sz="2400" dirty="0" err="1" smtClean="0">
                <a:solidFill>
                  <a:schemeClr val="accent5"/>
                </a:solidFill>
              </a:rPr>
              <a:t>phenotyping</a:t>
            </a:r>
            <a:endParaRPr lang="en-GB" sz="2400" dirty="0" smtClean="0">
              <a:solidFill>
                <a:schemeClr val="accent5"/>
              </a:solidFill>
            </a:endParaRP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accent5"/>
                </a:solidFill>
              </a:rPr>
              <a:t>Computational biology</a:t>
            </a:r>
            <a:endParaRPr lang="en-GB" sz="2400" dirty="0" smtClean="0">
              <a:solidFill>
                <a:srgbClr val="00B050"/>
              </a:solidFill>
            </a:endParaRPr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467544" y="476672"/>
            <a:ext cx="4752528" cy="5042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err="1" smtClean="0">
                <a:solidFill>
                  <a:srgbClr val="AE0123"/>
                </a:solidFill>
              </a:rPr>
              <a:t>GxE</a:t>
            </a:r>
            <a:r>
              <a:rPr lang="en-GB" b="1" dirty="0" smtClean="0">
                <a:solidFill>
                  <a:srgbClr val="AE0123"/>
                </a:solidFill>
              </a:rPr>
              <a:t>=P: Key Concepts</a:t>
            </a:r>
            <a:endParaRPr lang="en-GB" b="1" dirty="0">
              <a:solidFill>
                <a:srgbClr val="AE0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9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BSRC Corp presentation master slides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BBSRC Corp presentation master slides">
  <a:themeElements>
    <a:clrScheme name="Custom 2">
      <a:dk1>
        <a:srgbClr val="333399"/>
      </a:dk1>
      <a:lt1>
        <a:sysClr val="window" lastClr="FFFFFF"/>
      </a:lt1>
      <a:dk2>
        <a:srgbClr val="FFFFFF"/>
      </a:dk2>
      <a:lt2>
        <a:srgbClr val="FFFFFF"/>
      </a:lt2>
      <a:accent1>
        <a:srgbClr val="333399"/>
      </a:accent1>
      <a:accent2>
        <a:srgbClr val="A3A3E0"/>
      </a:accent2>
      <a:accent3>
        <a:srgbClr val="7575D1"/>
      </a:accent3>
      <a:accent4>
        <a:srgbClr val="262672"/>
      </a:accent4>
      <a:accent5>
        <a:srgbClr val="19194C"/>
      </a:accent5>
      <a:accent6>
        <a:srgbClr val="262672"/>
      </a:accent6>
      <a:hlink>
        <a:srgbClr val="333399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BSRC Corp presentation master slides">
  <a:themeElements>
    <a:clrScheme name="Custom 2">
      <a:dk1>
        <a:srgbClr val="333399"/>
      </a:dk1>
      <a:lt1>
        <a:sysClr val="window" lastClr="FFFFFF"/>
      </a:lt1>
      <a:dk2>
        <a:srgbClr val="FFFFFF"/>
      </a:dk2>
      <a:lt2>
        <a:srgbClr val="FFFFFF"/>
      </a:lt2>
      <a:accent1>
        <a:srgbClr val="333399"/>
      </a:accent1>
      <a:accent2>
        <a:srgbClr val="A3A3E0"/>
      </a:accent2>
      <a:accent3>
        <a:srgbClr val="7575D1"/>
      </a:accent3>
      <a:accent4>
        <a:srgbClr val="262672"/>
      </a:accent4>
      <a:accent5>
        <a:srgbClr val="19194C"/>
      </a:accent5>
      <a:accent6>
        <a:srgbClr val="262672"/>
      </a:accent6>
      <a:hlink>
        <a:srgbClr val="333399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BBSRC Corp presentation master slides">
  <a:themeElements>
    <a:clrScheme name="Custom 2">
      <a:dk1>
        <a:srgbClr val="333399"/>
      </a:dk1>
      <a:lt1>
        <a:sysClr val="window" lastClr="FFFFFF"/>
      </a:lt1>
      <a:dk2>
        <a:srgbClr val="FFFFFF"/>
      </a:dk2>
      <a:lt2>
        <a:srgbClr val="FFFFFF"/>
      </a:lt2>
      <a:accent1>
        <a:srgbClr val="333399"/>
      </a:accent1>
      <a:accent2>
        <a:srgbClr val="A3A3E0"/>
      </a:accent2>
      <a:accent3>
        <a:srgbClr val="7575D1"/>
      </a:accent3>
      <a:accent4>
        <a:srgbClr val="262672"/>
      </a:accent4>
      <a:accent5>
        <a:srgbClr val="19194C"/>
      </a:accent5>
      <a:accent6>
        <a:srgbClr val="262672"/>
      </a:accent6>
      <a:hlink>
        <a:srgbClr val="333399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hen_x0020_used xmlns="b5658c90-ae02-4472-a320-cb34615702e9">2014-08-31T23:00:00+00:00</When_x0020_used>
    <Audience_x0020_delivered_x0020_to xmlns="b5658c90-ae02-4472-a320-cb34615702e9">Keynote lecture delivered to Genome Science Biology, Technology &amp; Bioinformatics Conference participants.</Audience_x0020_delivered_x0020_to>
    <Protective_x0020_Markings xmlns="b5658c90-ae02-4472-a320-cb34615702e9">Not Protectively Marked</Protective_x0020_Markings>
    <ReportOwner xmlns="http://schemas.microsoft.com/sharepoint/v3">
      <UserInfo>
        <DisplayName>Helen Meade (BBSRC, SO)</DisplayName>
        <AccountId>49</AccountId>
        <AccountType/>
      </UserInfo>
    </ReportOwn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ED324D87F631418CAC5A501863890C" ma:contentTypeVersion="9" ma:contentTypeDescription="Create a new document." ma:contentTypeScope="" ma:versionID="2c3c2a4635a2150f5ecd3a02c712e322">
  <xsd:schema xmlns:xsd="http://www.w3.org/2001/XMLSchema" xmlns:xs="http://www.w3.org/2001/XMLSchema" xmlns:p="http://schemas.microsoft.com/office/2006/metadata/properties" xmlns:ns1="http://schemas.microsoft.com/sharepoint/v3" xmlns:ns2="b5658c90-ae02-4472-a320-cb34615702e9" targetNamespace="http://schemas.microsoft.com/office/2006/metadata/properties" ma:root="true" ma:fieldsID="2a85ecae3a9819a0a93167c770f78edd" ns1:_="" ns2:_="">
    <xsd:import namespace="http://schemas.microsoft.com/sharepoint/v3"/>
    <xsd:import namespace="b5658c90-ae02-4472-a320-cb34615702e9"/>
    <xsd:element name="properties">
      <xsd:complexType>
        <xsd:sequence>
          <xsd:element name="documentManagement">
            <xsd:complexType>
              <xsd:all>
                <xsd:element ref="ns1:ReportOwner"/>
                <xsd:element ref="ns2:When_x0020_used"/>
                <xsd:element ref="ns2:Audience_x0020_delivered_x0020_to"/>
                <xsd:element ref="ns2:Protective_x0020_Markings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portOwner" ma:index="8" ma:displayName="BBSRC Owner" ma:description="Owner of this document" ma:list="UserInfo" ma:SharePointGroup="0" ma:internalName="ReportOwn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58c90-ae02-4472-a320-cb34615702e9" elementFormDefault="qualified">
    <xsd:import namespace="http://schemas.microsoft.com/office/2006/documentManagement/types"/>
    <xsd:import namespace="http://schemas.microsoft.com/office/infopath/2007/PartnerControls"/>
    <xsd:element name="When_x0020_used" ma:index="9" ma:displayName="Date Given" ma:format="DateOnly" ma:internalName="When_x0020_used">
      <xsd:simpleType>
        <xsd:restriction base="dms:DateTime"/>
      </xsd:simpleType>
    </xsd:element>
    <xsd:element name="Audience_x0020_delivered_x0020_to" ma:index="10" ma:displayName="Presentation Delivered to" ma:description="Describe who the audience is" ma:internalName="Audience_x0020_delivered_x0020_to">
      <xsd:simpleType>
        <xsd:restriction base="dms:Note">
          <xsd:maxLength value="255"/>
        </xsd:restriction>
      </xsd:simpleType>
    </xsd:element>
    <xsd:element name="Protective_x0020_Markings" ma:index="12" ma:displayName="Protective Markings" ma:default="Not Protectively Marked" ma:format="Dropdown" ma:internalName="Protective_x0020_Markings">
      <xsd:simpleType>
        <xsd:restriction base="dms:Choice">
          <xsd:enumeration value="Not Protectively Marked"/>
          <xsd:enumeration value="Protect Commercial"/>
          <xsd:enumeration value="Protect Personal"/>
          <xsd:enumeration value="Protect Research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Presentation Title"/>
        <xsd:element ref="dc:subject" maxOccurs="1" ma:index="11" ma:displayName="Presentation Type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D59F7D-DD11-447C-891E-5143A10A16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86745E-4C23-46B9-B4D0-B9497A2D0D28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purl.org/dc/terms/"/>
    <ds:schemaRef ds:uri="b5658c90-ae02-4472-a320-cb34615702e9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C2EBBC4A-7C50-435D-BC91-C798CBC5B2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5658c90-ae02-4472-a320-cb34615702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18663</TotalTime>
  <Words>611</Words>
  <Application>Microsoft Office PowerPoint</Application>
  <PresentationFormat>On-screen Show (4:3)</PresentationFormat>
  <Paragraphs>134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BBSRC Corp presentation master slides</vt:lpstr>
      <vt:lpstr>3_BBSRC Corp presentation master slides</vt:lpstr>
      <vt:lpstr>2_BBSRC Corp presentation master slides</vt:lpstr>
      <vt:lpstr>4_BBSRC Corp presentation master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Genotype to phenotype</vt:lpstr>
      <vt:lpstr>Genotype to phenotype Looking to the future From basic biology and data to translation</vt:lpstr>
    </vt:vector>
  </TitlesOfParts>
  <Company>RCUK SSC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BBSRC 20th Anniversary PP Template</dc:title>
  <dc:subject>;#Conference talk;#</dc:subject>
  <dc:creator>Debbie Shaw (BBSRC, SO)</dc:creator>
  <cp:lastModifiedBy>Stephen Elsby (RCUK)</cp:lastModifiedBy>
  <cp:revision>922</cp:revision>
  <cp:lastPrinted>2014-05-20T08:26:16Z</cp:lastPrinted>
  <dcterms:created xsi:type="dcterms:W3CDTF">2013-12-09T13:39:22Z</dcterms:created>
  <dcterms:modified xsi:type="dcterms:W3CDTF">2015-10-08T01:42:53Z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0x010100C0ED324D87F631418CAC5A501863890C</vt:lpwstr>
  </property>
  <property fmtid="{D5CDD505-2E9C-101B-9397-08002B2CF9AE}" pid="3" name="Order">
    <vt:r8>186700</vt:r8>
  </property>
  <property fmtid="{D5CDD505-2E9C-101B-9397-08002B2CF9AE}" pid="4" name="xd_ProgID">
    <vt:lpwstr/>
  </property>
  <property fmtid="{D5CDD505-2E9C-101B-9397-08002B2CF9AE}" pid="5" name="_CopySource">
    <vt:lpwstr/>
  </property>
  <property fmtid="{D5CDD505-2E9C-101B-9397-08002B2CF9AE}" pid="6" name="TemplateUrl">
    <vt:lpwstr/>
  </property>
</Properties>
</file>