
<file path=[Content_Types].xml><?xml version="1.0" encoding="utf-8"?>
<Types xmlns="http://schemas.openxmlformats.org/package/2006/content-types">
  <Default Extension="xml" ContentType="application/xml"/>
  <Default Extension="tif" ContentType="image/tif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67" r:id="rId2"/>
    <p:sldId id="278" r:id="rId3"/>
    <p:sldId id="279" r:id="rId4"/>
    <p:sldId id="277" r:id="rId5"/>
    <p:sldId id="256" r:id="rId6"/>
    <p:sldId id="257" r:id="rId7"/>
    <p:sldId id="258" r:id="rId8"/>
    <p:sldId id="266" r:id="rId9"/>
    <p:sldId id="268" r:id="rId10"/>
    <p:sldId id="269" r:id="rId11"/>
    <p:sldId id="270" r:id="rId12"/>
    <p:sldId id="264" r:id="rId13"/>
    <p:sldId id="280" r:id="rId14"/>
    <p:sldId id="265" r:id="rId15"/>
    <p:sldId id="273" r:id="rId16"/>
    <p:sldId id="274" r:id="rId17"/>
    <p:sldId id="259" r:id="rId18"/>
    <p:sldId id="263" r:id="rId19"/>
    <p:sldId id="272" r:id="rId20"/>
    <p:sldId id="260" r:id="rId21"/>
    <p:sldId id="26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1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AB7D3-4E81-EF48-B4FD-BD918DBE3AD2}" type="datetimeFigureOut">
              <a:rPr lang="en-US" smtClean="0"/>
              <a:t>10/7/15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B7F44-06C1-1A4C-BD7E-E453BDFF7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1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Traditional scientific meeting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B7F44-06C1-1A4C-BD7E-E453BDFF7F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90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B7F44-06C1-1A4C-BD7E-E453BDFF7F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54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B7F44-06C1-1A4C-BD7E-E453BDFF7F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54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Traditional scientific meeting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B7F44-06C1-1A4C-BD7E-E453BDFF7F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90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Traditional scientific meeting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B7F44-06C1-1A4C-BD7E-E453BDFF7F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90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Beyond a traditio</a:t>
            </a:r>
            <a:r>
              <a:rPr lang="en-US" baseline="0" dirty="0" smtClean="0"/>
              <a:t>nal scientific meeting…..</a:t>
            </a:r>
          </a:p>
          <a:p>
            <a:endParaRPr lang="en-US" baseline="0" dirty="0" smtClean="0"/>
          </a:p>
          <a:p>
            <a:r>
              <a:rPr lang="en-US" dirty="0" smtClean="0"/>
              <a:t>We need to answer: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What do we bring to the table of global genomics research?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Why domesticated animals? (document deep phenotypes and genotypes); i.e., why not humans (New Nature Methods paper on deep human phenotyping…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bring a strong statistical culture, deep data in controlled environments, but also diverse environments, even ocean… we bring comparative datasets on common phenotypes. </a:t>
            </a:r>
            <a:r>
              <a:rPr lang="en-US" baseline="0" smtClean="0"/>
              <a:t>– we bring ability to control environment… we bring the effect of domestication versus natural populations… we bring ability to control challenge to study of host-pathogen relationships in outbred populations and in field conditions.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B7F44-06C1-1A4C-BD7E-E453BDFF7F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14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Beyond a traditio</a:t>
            </a:r>
            <a:r>
              <a:rPr lang="en-US" baseline="0" dirty="0" smtClean="0"/>
              <a:t>nal scientific meeting…..</a:t>
            </a:r>
          </a:p>
          <a:p>
            <a:endParaRPr lang="en-US" baseline="0" dirty="0" smtClean="0"/>
          </a:p>
          <a:p>
            <a:r>
              <a:rPr lang="en-US" dirty="0" smtClean="0"/>
              <a:t>We need to answer: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What do we bring to the table of global genomics research?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Why domesticated animals? (document deep phenotypes and genotypes); i.e., why not humans (New Nature Methods paper on deep human phenotyping…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bring a strong statistical culture, deep data in controlled environments, but also diverse environments, even ocean… we bring comparative datasets on common phenotypes. </a:t>
            </a:r>
            <a:r>
              <a:rPr lang="en-US" baseline="0" smtClean="0"/>
              <a:t>– we bring ability to control environment… we bring the effect of domestication versus natural populations… we bring ability to control challenge to study of host-pathogen relationships in outbred populations and in field conditions.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B7F44-06C1-1A4C-BD7E-E453BDFF7F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14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Beyond a traditio</a:t>
            </a:r>
            <a:r>
              <a:rPr lang="en-US" baseline="0" dirty="0" smtClean="0"/>
              <a:t>nal scientific meeting…..</a:t>
            </a:r>
          </a:p>
          <a:p>
            <a:endParaRPr lang="en-US" baseline="0" dirty="0" smtClean="0"/>
          </a:p>
          <a:p>
            <a:r>
              <a:rPr lang="en-US" dirty="0" smtClean="0"/>
              <a:t>We need to answer: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What do we bring to the table of global genomics research?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Why domesticated animals? (document deep phenotypes and genotypes); i.e., why not humans (New Nature Methods paper on deep human phenotyping…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bring a strong statistical culture, deep data in controlled environments, but also diverse environments, even ocean… we bring comparative datasets on common phenotypes. </a:t>
            </a:r>
            <a:r>
              <a:rPr lang="en-US" baseline="0" smtClean="0"/>
              <a:t>– we bring ability to control environment… we bring the effect of domestication versus natural populations… we bring ability to control challenge to study of host-pathogen relationships in outbred populations and in field conditions.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B7F44-06C1-1A4C-BD7E-E453BDFF7F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14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Beyond a traditio</a:t>
            </a:r>
            <a:r>
              <a:rPr lang="en-US" baseline="0" dirty="0" smtClean="0"/>
              <a:t>nal scientific meeting…..</a:t>
            </a:r>
          </a:p>
          <a:p>
            <a:endParaRPr lang="en-US" baseline="0" dirty="0" smtClean="0"/>
          </a:p>
          <a:p>
            <a:r>
              <a:rPr lang="en-US" dirty="0" smtClean="0"/>
              <a:t>We need to answer: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What do we bring to the table of global genomics research?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Why domesticated animals? (document deep phenotypes and genotypes); i.e., why not humans (New Nature Methods paper on deep human phenotyping…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bring a strong statistical culture, deep data in controlled environments, but also diverse environments, even ocean… we bring comparative datasets on common phenotypes. </a:t>
            </a:r>
            <a:r>
              <a:rPr lang="en-US" baseline="0" smtClean="0"/>
              <a:t>– we bring ability to control environment… we bring the effect of domestication versus natural populations… we bring ability to control challenge to study of host-pathogen relationships in outbred populations and in field conditions.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B7F44-06C1-1A4C-BD7E-E453BDFF7F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14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Beyond a traditio</a:t>
            </a:r>
            <a:r>
              <a:rPr lang="en-US" baseline="0" dirty="0" smtClean="0"/>
              <a:t>nal scientific meeting…..</a:t>
            </a:r>
          </a:p>
          <a:p>
            <a:endParaRPr lang="en-US" baseline="0" dirty="0" smtClean="0"/>
          </a:p>
          <a:p>
            <a:r>
              <a:rPr lang="en-US" dirty="0" smtClean="0"/>
              <a:t>We need to answer: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What do we bring to the table of global genomics research?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Why domesticated animals? (document deep phenotypes and genotypes); i.e., why not humans (New Nature Methods paper on deep human phenotyping…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bring a strong statistical culture, deep data in controlled environments, but also diverse environments, even ocean… we bring comparative datasets on common phenotypes. </a:t>
            </a:r>
            <a:r>
              <a:rPr lang="en-US" baseline="0" smtClean="0"/>
              <a:t>– we bring ability to control environment… we bring the effect of domestication versus natural populations… we bring ability to control challenge to study of host-pathogen relationships in outbred populations and in field conditions.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B7F44-06C1-1A4C-BD7E-E453BDFF7F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14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Traditional scientific meeting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B7F44-06C1-1A4C-BD7E-E453BDFF7F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90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1C8A7-A413-DA42-A146-8840F6D9BB06}" type="datetimeFigureOut">
              <a:rPr lang="en-US" smtClean="0"/>
              <a:t>10/7/15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17EFC4-17C9-B94F-B6E0-200D9679D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1C8A7-A413-DA42-A146-8840F6D9BB06}" type="datetimeFigureOut">
              <a:rPr lang="en-US" smtClean="0"/>
              <a:t>10/7/15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17EFC4-17C9-B94F-B6E0-200D9679D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0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1C8A7-A413-DA42-A146-8840F6D9BB06}" type="datetimeFigureOut">
              <a:rPr lang="en-US" smtClean="0"/>
              <a:t>10/7/15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17EFC4-17C9-B94F-B6E0-200D9679D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1C8A7-A413-DA42-A146-8840F6D9BB06}" type="datetimeFigureOut">
              <a:rPr lang="en-US" smtClean="0"/>
              <a:t>10/7/15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17EFC4-17C9-B94F-B6E0-200D9679D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4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1C8A7-A413-DA42-A146-8840F6D9BB06}" type="datetimeFigureOut">
              <a:rPr lang="en-US" smtClean="0"/>
              <a:t>10/7/15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17EFC4-17C9-B94F-B6E0-200D9679D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6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1C8A7-A413-DA42-A146-8840F6D9BB06}" type="datetimeFigureOut">
              <a:rPr lang="en-US" smtClean="0"/>
              <a:t>10/7/15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17EFC4-17C9-B94F-B6E0-200D9679D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9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1C8A7-A413-DA42-A146-8840F6D9BB06}" type="datetimeFigureOut">
              <a:rPr lang="en-US" smtClean="0"/>
              <a:t>10/7/15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17EFC4-17C9-B94F-B6E0-200D9679D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8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1C8A7-A413-DA42-A146-8840F6D9BB06}" type="datetimeFigureOut">
              <a:rPr lang="en-US" smtClean="0"/>
              <a:t>10/7/15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17EFC4-17C9-B94F-B6E0-200D9679D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6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1C8A7-A413-DA42-A146-8840F6D9BB06}" type="datetimeFigureOut">
              <a:rPr lang="en-US" smtClean="0"/>
              <a:t>10/7/15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17EFC4-17C9-B94F-B6E0-200D9679D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1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1C8A7-A413-DA42-A146-8840F6D9BB06}" type="datetimeFigureOut">
              <a:rPr lang="en-US" smtClean="0"/>
              <a:t>10/7/15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17EFC4-17C9-B94F-B6E0-200D9679D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3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1C8A7-A413-DA42-A146-8840F6D9BB06}" type="datetimeFigureOut">
              <a:rPr lang="en-US" smtClean="0"/>
              <a:t>10/7/15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17EFC4-17C9-B94F-B6E0-200D9679D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8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tif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7" name="Picture 6" descr="FAANG_logo_CMYK.t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52" y="5867737"/>
            <a:ext cx="1701103" cy="827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4"/>
          <a:srcRect t="38161" r="25198"/>
          <a:stretch/>
        </p:blipFill>
        <p:spPr>
          <a:xfrm>
            <a:off x="5797726" y="6126163"/>
            <a:ext cx="3084286" cy="46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4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ANG_logo_RG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625" y="360760"/>
            <a:ext cx="3909424" cy="1775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8812" y="2404710"/>
            <a:ext cx="682598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/>
                <a:ea typeface="Times New Roman"/>
                <a:cs typeface="Arial"/>
              </a:rPr>
              <a:t>GO-FAANG: </a:t>
            </a:r>
            <a:endParaRPr lang="en-US" sz="1200" b="1" dirty="0">
              <a:latin typeface="Arial"/>
              <a:ea typeface="Times New Roman"/>
              <a:cs typeface="Times New Roman"/>
            </a:endParaRPr>
          </a:p>
          <a:p>
            <a:pPr algn="ctr"/>
            <a:r>
              <a:rPr lang="en-US" sz="2800" b="1" dirty="0">
                <a:latin typeface="Arial"/>
                <a:ea typeface="Times New Roman"/>
                <a:cs typeface="Arial"/>
              </a:rPr>
              <a:t>Gathering On Functional Annotation of Animal Genomes</a:t>
            </a:r>
            <a:endParaRPr lang="en-US" sz="1200" b="1" dirty="0">
              <a:latin typeface="Arial"/>
              <a:ea typeface="Times New Roman"/>
              <a:cs typeface="Times New Roman"/>
            </a:endParaRPr>
          </a:p>
          <a:p>
            <a:pPr algn="ctr"/>
            <a:r>
              <a:rPr lang="en-US" sz="2800" b="1" dirty="0">
                <a:latin typeface="Arial"/>
                <a:ea typeface="Times New Roman"/>
                <a:cs typeface="Arial"/>
              </a:rPr>
              <a:t>Workshop</a:t>
            </a:r>
            <a:endParaRPr lang="en-US" sz="1200" b="1" dirty="0">
              <a:latin typeface="Arial"/>
              <a:ea typeface="Times New Roman"/>
              <a:cs typeface="Times New Roman"/>
            </a:endParaRPr>
          </a:p>
          <a:p>
            <a:pPr algn="ctr"/>
            <a:r>
              <a:rPr lang="en-US" sz="2400" b="1" dirty="0">
                <a:latin typeface="Arial"/>
                <a:ea typeface="Times New Roman"/>
                <a:cs typeface="Arial"/>
              </a:rPr>
              <a:t> </a:t>
            </a:r>
            <a:endParaRPr lang="en-US" sz="1200" b="1" dirty="0">
              <a:latin typeface="Arial"/>
              <a:ea typeface="Times New Roman"/>
              <a:cs typeface="Times New Roman"/>
            </a:endParaRPr>
          </a:p>
          <a:p>
            <a:pPr algn="ctr"/>
            <a:r>
              <a:rPr lang="en-US" sz="2400" b="1" dirty="0">
                <a:latin typeface="Arial"/>
                <a:ea typeface="Times New Roman"/>
                <a:cs typeface="Arial"/>
              </a:rPr>
              <a:t>October 7-8, 2015</a:t>
            </a:r>
            <a:endParaRPr lang="en-US" sz="1200" b="1" dirty="0">
              <a:latin typeface="Arial"/>
              <a:ea typeface="Times New Roman"/>
              <a:cs typeface="Times New Roman"/>
            </a:endParaRPr>
          </a:p>
          <a:p>
            <a:pPr algn="ctr"/>
            <a:r>
              <a:rPr lang="en-US" sz="2400" b="1" dirty="0">
                <a:latin typeface="Arial"/>
                <a:ea typeface="Times New Roman"/>
                <a:cs typeface="Arial"/>
              </a:rPr>
              <a:t>National Academy of Sciences Building</a:t>
            </a:r>
            <a:endParaRPr lang="en-US" sz="1200" b="1" dirty="0">
              <a:latin typeface="Arial"/>
              <a:ea typeface="Times New Roman"/>
              <a:cs typeface="Times New Roman"/>
            </a:endParaRPr>
          </a:p>
          <a:p>
            <a:pPr algn="ctr"/>
            <a:r>
              <a:rPr lang="en-US" sz="2400" b="1" dirty="0">
                <a:latin typeface="Arial"/>
                <a:ea typeface="Times New Roman"/>
                <a:cs typeface="Arial"/>
              </a:rPr>
              <a:t>Washington, DC</a:t>
            </a:r>
            <a:endParaRPr lang="en-US" sz="1200" b="1" dirty="0">
              <a:effectLst/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5819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799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Value of Predictive Biology </a:t>
            </a:r>
            <a:br>
              <a:rPr lang="en-US" dirty="0" smtClean="0"/>
            </a:br>
            <a:r>
              <a:rPr lang="en-US" dirty="0" smtClean="0"/>
              <a:t>or “Genome to </a:t>
            </a:r>
            <a:r>
              <a:rPr lang="en-US" dirty="0" err="1" smtClean="0"/>
              <a:t>Phenome</a:t>
            </a:r>
            <a:r>
              <a:rPr lang="en-US" dirty="0" smtClean="0"/>
              <a:t>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68019"/>
            <a:ext cx="7836168" cy="3856268"/>
          </a:xfrm>
        </p:spPr>
        <p:txBody>
          <a:bodyPr>
            <a:normAutofit lnSpcReduction="10000"/>
          </a:bodyPr>
          <a:lstStyle/>
          <a:p>
            <a:pPr lvl="1" algn="l"/>
            <a:r>
              <a:rPr lang="en-US" sz="3200" dirty="0" smtClean="0">
                <a:solidFill>
                  <a:srgbClr val="0000FF"/>
                </a:solidFill>
              </a:rPr>
              <a:t>Predictive biology will allow us to:</a:t>
            </a:r>
          </a:p>
          <a:p>
            <a:pPr marL="971550" lvl="1" indent="-514350" algn="l">
              <a:buAutoNum type="arabicPeriod"/>
            </a:pPr>
            <a:r>
              <a:rPr lang="en-US" sz="3200" dirty="0" smtClean="0">
                <a:solidFill>
                  <a:srgbClr val="0000FF"/>
                </a:solidFill>
              </a:rPr>
              <a:t>Understand </a:t>
            </a:r>
            <a:r>
              <a:rPr lang="en-US" sz="3200" dirty="0">
                <a:solidFill>
                  <a:srgbClr val="0000FF"/>
                </a:solidFill>
              </a:rPr>
              <a:t>b</a:t>
            </a:r>
            <a:r>
              <a:rPr lang="en-US" sz="3200" dirty="0" smtClean="0">
                <a:solidFill>
                  <a:srgbClr val="0000FF"/>
                </a:solidFill>
              </a:rPr>
              <a:t>iological mechanisms </a:t>
            </a:r>
          </a:p>
          <a:p>
            <a:pPr marL="971550" lvl="1" indent="-514350" algn="l">
              <a:buAutoNum type="arabicPeriod"/>
            </a:pPr>
            <a:r>
              <a:rPr lang="en-US" sz="3200" dirty="0" smtClean="0">
                <a:solidFill>
                  <a:srgbClr val="0000FF"/>
                </a:solidFill>
              </a:rPr>
              <a:t>Improve phenotypes </a:t>
            </a:r>
            <a:r>
              <a:rPr lang="en-US" sz="3200" dirty="0" smtClean="0">
                <a:solidFill>
                  <a:srgbClr val="0000FF"/>
                </a:solidFill>
              </a:rPr>
              <a:t>important </a:t>
            </a:r>
            <a:r>
              <a:rPr lang="en-US" sz="3200" dirty="0" smtClean="0">
                <a:solidFill>
                  <a:srgbClr val="0000FF"/>
                </a:solidFill>
              </a:rPr>
              <a:t>in generating food and fiber</a:t>
            </a:r>
          </a:p>
          <a:p>
            <a:pPr marL="971550" lvl="1" indent="-514350" algn="l">
              <a:buAutoNum type="arabicPeriod"/>
            </a:pPr>
            <a:r>
              <a:rPr lang="en-US" sz="3200" dirty="0" smtClean="0">
                <a:solidFill>
                  <a:srgbClr val="0000FF"/>
                </a:solidFill>
              </a:rPr>
              <a:t>Improve models for human medicine</a:t>
            </a:r>
          </a:p>
          <a:p>
            <a:pPr lvl="1" algn="l"/>
            <a:endParaRPr lang="en-US" sz="3200" b="1" i="1" dirty="0" smtClean="0">
              <a:solidFill>
                <a:srgbClr val="0000FF"/>
              </a:solidFill>
            </a:endParaRPr>
          </a:p>
          <a:p>
            <a:pPr lvl="1" algn="l"/>
            <a:r>
              <a:rPr lang="en-US" sz="3200" b="1" i="1" dirty="0" smtClean="0">
                <a:solidFill>
                  <a:srgbClr val="0000FF"/>
                </a:solidFill>
              </a:rPr>
              <a:t>FAANG proposes to contribute to all these </a:t>
            </a:r>
          </a:p>
          <a:p>
            <a:pPr marL="971550" lvl="1" indent="-514350" algn="l">
              <a:buAutoNum type="arabicPeriod"/>
            </a:pP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32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799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value of using </a:t>
            </a:r>
            <a:r>
              <a:rPr lang="en-US" u="sng" dirty="0" smtClean="0"/>
              <a:t>Domesticated Animal genomics</a:t>
            </a:r>
            <a:r>
              <a:rPr lang="en-US" dirty="0" smtClean="0"/>
              <a:t> in Predictive Biology?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5114" y="1768019"/>
            <a:ext cx="7482114" cy="3856268"/>
          </a:xfrm>
        </p:spPr>
        <p:txBody>
          <a:bodyPr>
            <a:normAutofit fontScale="92500" lnSpcReduction="20000"/>
          </a:bodyPr>
          <a:lstStyle/>
          <a:p>
            <a:pPr marL="971550" lvl="1" indent="-514350" algn="l">
              <a:buAutoNum type="arabicPeriod"/>
            </a:pPr>
            <a:endParaRPr lang="en-US" dirty="0">
              <a:solidFill>
                <a:srgbClr val="0000FF"/>
              </a:solidFill>
            </a:endParaRPr>
          </a:p>
          <a:p>
            <a:pPr marL="971550" lvl="1" indent="-514350" algn="l">
              <a:buFont typeface="Arial"/>
              <a:buAutoNum type="arabicPeriod"/>
            </a:pPr>
            <a:r>
              <a:rPr lang="en-US" u="sng" dirty="0" smtClean="0">
                <a:solidFill>
                  <a:srgbClr val="0000FF"/>
                </a:solidFill>
              </a:rPr>
              <a:t>Strengths</a:t>
            </a:r>
            <a:r>
              <a:rPr lang="en-US" dirty="0" smtClean="0">
                <a:solidFill>
                  <a:srgbClr val="0000FF"/>
                </a:solidFill>
              </a:rPr>
              <a:t>: </a:t>
            </a:r>
          </a:p>
          <a:p>
            <a:pPr marL="1428750" lvl="2" indent="-514350"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Huge phenotypic </a:t>
            </a:r>
            <a:r>
              <a:rPr lang="en-US" dirty="0">
                <a:solidFill>
                  <a:srgbClr val="0000FF"/>
                </a:solidFill>
              </a:rPr>
              <a:t>data on quantitative </a:t>
            </a:r>
            <a:r>
              <a:rPr lang="en-US" dirty="0" smtClean="0">
                <a:solidFill>
                  <a:srgbClr val="0000FF"/>
                </a:solidFill>
              </a:rPr>
              <a:t>traits including domestication and </a:t>
            </a:r>
            <a:r>
              <a:rPr lang="en-US" dirty="0" smtClean="0">
                <a:solidFill>
                  <a:srgbClr val="0000FF"/>
                </a:solidFill>
              </a:rPr>
              <a:t>selection</a:t>
            </a:r>
          </a:p>
          <a:p>
            <a:pPr marL="1428750" lvl="2" indent="-514350"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Long history in applying quantitative approaches to biology</a:t>
            </a:r>
            <a:endParaRPr lang="en-US" dirty="0">
              <a:solidFill>
                <a:srgbClr val="0000FF"/>
              </a:solidFill>
            </a:endParaRPr>
          </a:p>
          <a:p>
            <a:pPr marL="971550" lvl="1" indent="-514350" algn="l">
              <a:buAutoNum type="arabicPeriod"/>
            </a:pPr>
            <a:r>
              <a:rPr lang="en-US" u="sng" dirty="0" smtClean="0">
                <a:solidFill>
                  <a:srgbClr val="0000FF"/>
                </a:solidFill>
              </a:rPr>
              <a:t>Opportunities</a:t>
            </a:r>
            <a:r>
              <a:rPr lang="en-US" dirty="0" smtClean="0">
                <a:solidFill>
                  <a:srgbClr val="0000FF"/>
                </a:solidFill>
              </a:rPr>
              <a:t>: </a:t>
            </a:r>
          </a:p>
          <a:p>
            <a:pPr marL="1428750" lvl="2" indent="-514350" algn="l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nimal genomes are now available</a:t>
            </a:r>
          </a:p>
          <a:p>
            <a:pPr lvl="1" algn="l"/>
            <a:endParaRPr lang="en-US" b="1" i="1" dirty="0" smtClean="0">
              <a:solidFill>
                <a:srgbClr val="0000FF"/>
              </a:solidFill>
            </a:endParaRPr>
          </a:p>
          <a:p>
            <a:pPr lvl="1" algn="l"/>
            <a:r>
              <a:rPr lang="en-US" b="1" i="1" dirty="0" smtClean="0">
                <a:solidFill>
                  <a:srgbClr val="0000FF"/>
                </a:solidFill>
              </a:rPr>
              <a:t>Ready for next stage</a:t>
            </a:r>
          </a:p>
          <a:p>
            <a:pPr marL="971550" lvl="1" indent="-514350" algn="l">
              <a:buAutoNum type="arabicPeriod"/>
            </a:pP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70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799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Genotypes</a:t>
            </a:r>
            <a:r>
              <a:rPr lang="en-US" dirty="0" smtClean="0"/>
              <a:t> and Phenotypes- </a:t>
            </a:r>
            <a:r>
              <a:rPr lang="en-US" dirty="0" err="1" smtClean="0"/>
              <a:t>BigData</a:t>
            </a:r>
            <a:r>
              <a:rPr lang="en-US" dirty="0" smtClean="0"/>
              <a:t> in domesticated animal research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284803"/>
              </p:ext>
            </p:extLst>
          </p:nvPr>
        </p:nvGraphicFramePr>
        <p:xfrm>
          <a:off x="1553883" y="1603776"/>
          <a:ext cx="6521822" cy="3909060"/>
        </p:xfrm>
        <a:graphic>
          <a:graphicData uri="http://schemas.openxmlformats.org/drawingml/2006/table">
            <a:tbl>
              <a:tblPr/>
              <a:tblGrid>
                <a:gridCol w="2148589"/>
                <a:gridCol w="1996476"/>
                <a:gridCol w="2376757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SNP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chip used*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Previous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Previous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BovineHD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255,000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BovineLD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451,000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266,000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PorcineLD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220,000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135,000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PorcineHD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110,000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OvineLD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OvineHD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CanineHD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EquineHD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MouseHD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GoatHD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FelineHD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ChickenHD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165,000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160,000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Fish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1,329,600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717,500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59593" y="5616315"/>
            <a:ext cx="5817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*Data from ONE genotyping company in the United States….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51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369" y="471153"/>
            <a:ext cx="8010831" cy="1470025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Genotypes</a:t>
            </a:r>
            <a:r>
              <a:rPr lang="en-US" sz="4000" dirty="0" smtClean="0"/>
              <a:t> and Phenotypes- </a:t>
            </a:r>
            <a:r>
              <a:rPr lang="en-US" sz="4000" dirty="0" err="1" smtClean="0"/>
              <a:t>BigData</a:t>
            </a:r>
            <a:r>
              <a:rPr lang="en-US" sz="4000" dirty="0" smtClean="0"/>
              <a:t> in domesticated animal research</a:t>
            </a:r>
            <a:br>
              <a:rPr lang="en-US" sz="4000" dirty="0" smtClean="0"/>
            </a:br>
            <a:r>
              <a:rPr lang="en-US" sz="4000" b="1" i="1" dirty="0" smtClean="0"/>
              <a:t>- genome re-sequencing has also started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695680"/>
              </p:ext>
            </p:extLst>
          </p:nvPr>
        </p:nvGraphicFramePr>
        <p:xfrm>
          <a:off x="1977081" y="2121254"/>
          <a:ext cx="5180818" cy="2768056"/>
        </p:xfrm>
        <a:graphic>
          <a:graphicData uri="http://schemas.openxmlformats.org/drawingml/2006/table">
            <a:tbl>
              <a:tblPr/>
              <a:tblGrid>
                <a:gridCol w="2685471"/>
                <a:gridCol w="2495347"/>
              </a:tblGrid>
              <a:tr h="98170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Species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Individuals Sequenced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99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Bos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taurus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99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Sus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scrofa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99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Gallus </a:t>
                      </a: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gallus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99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dirty="0" err="1" smtClean="0"/>
                        <a:t>Meleagris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gallopavo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32707" y="4981500"/>
            <a:ext cx="6853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Huge power in sequencing founders of pedigreed populations- imputation of all variants using SNP data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27656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799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Genotypes and </a:t>
            </a:r>
            <a:r>
              <a:rPr lang="en-US" dirty="0" smtClean="0">
                <a:solidFill>
                  <a:srgbClr val="FF0000"/>
                </a:solidFill>
              </a:rPr>
              <a:t>Phenotypes</a:t>
            </a:r>
            <a:r>
              <a:rPr lang="en-US" dirty="0" smtClean="0"/>
              <a:t>- </a:t>
            </a:r>
            <a:r>
              <a:rPr lang="en-US" dirty="0" err="1" smtClean="0"/>
              <a:t>BigData</a:t>
            </a:r>
            <a:r>
              <a:rPr lang="en-US" dirty="0" smtClean="0"/>
              <a:t> in domesticated animal research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AnimalQTLdb-summar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672" y="1434352"/>
            <a:ext cx="5386070" cy="4676588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1837765" y="2106705"/>
            <a:ext cx="2435411" cy="1643530"/>
          </a:xfrm>
          <a:prstGeom prst="wedgeRectCallout">
            <a:avLst>
              <a:gd name="adj1" fmla="val 152787"/>
              <a:gd name="adj2" fmla="val -325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Summary for 6 species: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1,515 publications</a:t>
            </a:r>
          </a:p>
          <a:p>
            <a:pPr algn="ctr"/>
            <a:r>
              <a:rPr lang="en-US" b="1" i="1" dirty="0" smtClean="0">
                <a:solidFill>
                  <a:srgbClr val="0000FF"/>
                </a:solidFill>
              </a:rPr>
              <a:t>1,749 phenotypes</a:t>
            </a:r>
          </a:p>
          <a:p>
            <a:pPr algn="ctr"/>
            <a:r>
              <a:rPr lang="en-US" b="1" i="1" dirty="0" smtClean="0">
                <a:solidFill>
                  <a:srgbClr val="0000FF"/>
                </a:solidFill>
              </a:rPr>
              <a:t>57,414 QTL</a:t>
            </a:r>
          </a:p>
        </p:txBody>
      </p:sp>
    </p:spTree>
    <p:extLst>
      <p:ext uri="{BB962C8B-B14F-4D97-AF65-F5344CB8AC3E}">
        <p14:creationId xmlns:p14="http://schemas.microsoft.com/office/powerpoint/2010/main" val="1922934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579498"/>
            <a:ext cx="8160555" cy="1664528"/>
          </a:xfrm>
        </p:spPr>
        <p:txBody>
          <a:bodyPr>
            <a:noAutofit/>
          </a:bodyPr>
          <a:lstStyle/>
          <a:p>
            <a:r>
              <a:rPr lang="en-US" sz="3600" dirty="0" smtClean="0"/>
              <a:t>Examples </a:t>
            </a:r>
            <a:r>
              <a:rPr lang="en-US" sz="3600" dirty="0" smtClean="0"/>
              <a:t>of </a:t>
            </a:r>
            <a:r>
              <a:rPr lang="en-US" sz="3600" dirty="0" err="1" smtClean="0"/>
              <a:t>BigData</a:t>
            </a:r>
            <a:r>
              <a:rPr lang="en-US" sz="3600" dirty="0" smtClean="0"/>
              <a:t> in domesticated animal research- strong collaboration of academia and industry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799" y="2397553"/>
            <a:ext cx="7482114" cy="3856268"/>
          </a:xfrm>
        </p:spPr>
        <p:txBody>
          <a:bodyPr>
            <a:normAutofit/>
          </a:bodyPr>
          <a:lstStyle/>
          <a:p>
            <a:pPr marL="971550" lvl="1" indent="-514350" algn="l"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Porcine Reproductive and Respiratory Syndrome (PRRS) virus </a:t>
            </a:r>
            <a:endParaRPr lang="en-US" dirty="0">
              <a:solidFill>
                <a:srgbClr val="0000FF"/>
              </a:solidFill>
            </a:endParaRPr>
          </a:p>
          <a:p>
            <a:pPr marL="971550" lvl="1" indent="-514350" algn="l"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Feed efficiency</a:t>
            </a:r>
          </a:p>
          <a:p>
            <a:pPr marL="971550" lvl="1" indent="-514350" algn="l"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Bovine </a:t>
            </a:r>
            <a:r>
              <a:rPr lang="en-US" dirty="0" smtClean="0">
                <a:solidFill>
                  <a:srgbClr val="0000FF"/>
                </a:solidFill>
              </a:rPr>
              <a:t>respiratory disease</a:t>
            </a:r>
            <a:endParaRPr lang="en-US" dirty="0" smtClean="0">
              <a:solidFill>
                <a:srgbClr val="0000FF"/>
              </a:solidFill>
            </a:endParaRPr>
          </a:p>
          <a:p>
            <a:pPr marL="971550" lvl="1" indent="-514350" algn="l"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Sequence-based genomic selection</a:t>
            </a:r>
          </a:p>
          <a:p>
            <a:pPr marL="971550" lvl="1" indent="-514350" algn="l">
              <a:buAutoNum type="arabicPeriod"/>
            </a:pPr>
            <a:endParaRPr lang="en-US" dirty="0" smtClean="0">
              <a:solidFill>
                <a:srgbClr val="0000FF"/>
              </a:solidFill>
            </a:endParaRPr>
          </a:p>
          <a:p>
            <a:pPr marL="971550" lvl="1" indent="-514350" algn="l">
              <a:buAutoNum type="arabicPeriod"/>
            </a:pPr>
            <a:endParaRPr lang="en-US" dirty="0" smtClean="0">
              <a:solidFill>
                <a:srgbClr val="0000FF"/>
              </a:solidFill>
            </a:endParaRPr>
          </a:p>
          <a:p>
            <a:pPr marL="971550" lvl="1" indent="-514350" algn="l">
              <a:buAutoNum type="arabicPeriod"/>
            </a:pPr>
            <a:endParaRPr lang="en-US" dirty="0" smtClean="0">
              <a:solidFill>
                <a:srgbClr val="0000FF"/>
              </a:solidFill>
            </a:endParaRPr>
          </a:p>
          <a:p>
            <a:pPr marL="971550" lvl="1" indent="-514350" algn="l">
              <a:buAutoNum type="arabicPeriod"/>
            </a:pP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361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70143"/>
            <a:ext cx="8160555" cy="1664528"/>
          </a:xfrm>
        </p:spPr>
        <p:txBody>
          <a:bodyPr>
            <a:noAutofit/>
          </a:bodyPr>
          <a:lstStyle/>
          <a:p>
            <a:r>
              <a:rPr lang="en-US" sz="3600" dirty="0" smtClean="0"/>
              <a:t>PRRS as an example of </a:t>
            </a:r>
            <a:r>
              <a:rPr lang="en-US" sz="3600" dirty="0" err="1" smtClean="0"/>
              <a:t>BigData</a:t>
            </a:r>
            <a:r>
              <a:rPr lang="en-US" sz="3600" dirty="0" smtClean="0"/>
              <a:t> in domesticated animal research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799" y="1893809"/>
            <a:ext cx="7994198" cy="3856268"/>
          </a:xfrm>
        </p:spPr>
        <p:txBody>
          <a:bodyPr>
            <a:normAutofit/>
          </a:bodyPr>
          <a:lstStyle/>
          <a:p>
            <a:pPr marL="971550" lvl="1" indent="-514350" algn="l"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Over 3,600 outbred animals </a:t>
            </a:r>
            <a:r>
              <a:rPr lang="en-US" dirty="0">
                <a:solidFill>
                  <a:srgbClr val="0000FF"/>
                </a:solidFill>
              </a:rPr>
              <a:t>challenged and genotyped  </a:t>
            </a:r>
            <a:r>
              <a:rPr lang="en-US" dirty="0" smtClean="0">
                <a:solidFill>
                  <a:srgbClr val="0000FF"/>
                </a:solidFill>
              </a:rPr>
              <a:t>with </a:t>
            </a:r>
            <a:r>
              <a:rPr lang="en-US" b="1" i="1" dirty="0" smtClean="0">
                <a:solidFill>
                  <a:srgbClr val="0000FF"/>
                </a:solidFill>
              </a:rPr>
              <a:t>30,000+ </a:t>
            </a:r>
            <a:r>
              <a:rPr lang="en-US" b="1" i="1" dirty="0" smtClean="0">
                <a:solidFill>
                  <a:srgbClr val="0000FF"/>
                </a:solidFill>
              </a:rPr>
              <a:t>samples </a:t>
            </a:r>
            <a:r>
              <a:rPr lang="en-US" b="1" i="1" dirty="0" err="1" smtClean="0">
                <a:solidFill>
                  <a:srgbClr val="0000FF"/>
                </a:solidFill>
              </a:rPr>
              <a:t>phenotyped</a:t>
            </a:r>
            <a:endParaRPr lang="en-US" b="1" i="1" dirty="0" smtClean="0">
              <a:solidFill>
                <a:srgbClr val="0000FF"/>
              </a:solidFill>
            </a:endParaRPr>
          </a:p>
          <a:p>
            <a:pPr marL="971550" lvl="1" indent="-514350" algn="l"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One genetic locus controlling tolerance to virus identified and transcriptional response networks found</a:t>
            </a:r>
          </a:p>
          <a:p>
            <a:pPr lvl="1" algn="l"/>
            <a:endParaRPr lang="en-US" dirty="0" smtClean="0">
              <a:solidFill>
                <a:srgbClr val="0000FF"/>
              </a:solidFill>
            </a:endParaRPr>
          </a:p>
          <a:p>
            <a:pPr lvl="1" algn="l"/>
            <a:r>
              <a:rPr lang="en-US" dirty="0" smtClean="0">
                <a:solidFill>
                  <a:srgbClr val="0000FF"/>
                </a:solidFill>
              </a:rPr>
              <a:t>Next level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 </a:t>
            </a:r>
            <a:r>
              <a:rPr lang="en-US" b="1" i="1" dirty="0" smtClean="0">
                <a:solidFill>
                  <a:srgbClr val="0000FF"/>
                </a:solidFill>
                <a:sym typeface="Wingdings"/>
              </a:rPr>
              <a:t>functional analyses to identify predictors of tolerance and resistance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</a:p>
          <a:p>
            <a:pPr marL="971550" lvl="1" indent="-514350" algn="l">
              <a:buAutoNum type="arabicPeriod"/>
            </a:pPr>
            <a:endParaRPr lang="en-US" dirty="0" smtClean="0">
              <a:solidFill>
                <a:srgbClr val="0000FF"/>
              </a:solidFill>
            </a:endParaRPr>
          </a:p>
          <a:p>
            <a:pPr marL="971550" lvl="1" indent="-514350" algn="l">
              <a:buAutoNum type="arabicPeriod"/>
            </a:pPr>
            <a:endParaRPr lang="en-US" dirty="0" smtClean="0">
              <a:solidFill>
                <a:srgbClr val="0000FF"/>
              </a:solidFill>
            </a:endParaRPr>
          </a:p>
          <a:p>
            <a:pPr marL="971550" lvl="1" indent="-514350" algn="l">
              <a:buAutoNum type="arabicPeriod"/>
            </a:pP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81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625" y="297993"/>
            <a:ext cx="8601023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Purposes of </a:t>
            </a:r>
            <a:r>
              <a:rPr lang="en-US" b="1" dirty="0"/>
              <a:t>GO-</a:t>
            </a:r>
            <a:r>
              <a:rPr lang="en-US" b="1" dirty="0" smtClean="0"/>
              <a:t>FAANG</a:t>
            </a:r>
            <a:r>
              <a:rPr lang="en-US" dirty="0" smtClean="0"/>
              <a:t>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What are we trying to </a:t>
            </a:r>
            <a:r>
              <a:rPr lang="en-US" dirty="0" smtClean="0"/>
              <a:t>accomplish </a:t>
            </a:r>
            <a:r>
              <a:rPr lang="en-US" u="sng" dirty="0" smtClean="0"/>
              <a:t>here</a:t>
            </a:r>
            <a:r>
              <a:rPr lang="en-US" dirty="0" smtClean="0"/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5114" y="1768019"/>
            <a:ext cx="7482114" cy="3856268"/>
          </a:xfrm>
        </p:spPr>
        <p:txBody>
          <a:bodyPr>
            <a:normAutofit/>
          </a:bodyPr>
          <a:lstStyle/>
          <a:p>
            <a:pPr marL="971550" lvl="1" indent="-514350" algn="l">
              <a:buAutoNum type="arabicPeriod"/>
            </a:pPr>
            <a:r>
              <a:rPr lang="en-US" sz="3200" dirty="0" smtClean="0">
                <a:solidFill>
                  <a:srgbClr val="0000FF"/>
                </a:solidFill>
              </a:rPr>
              <a:t>Foster further collaboration in FAANG research</a:t>
            </a:r>
          </a:p>
          <a:p>
            <a:pPr marL="971550" lvl="1" indent="-514350" algn="l">
              <a:buAutoNum type="arabicPeriod"/>
            </a:pPr>
            <a:r>
              <a:rPr lang="en-US" sz="3200" dirty="0" smtClean="0">
                <a:solidFill>
                  <a:srgbClr val="0000FF"/>
                </a:solidFill>
              </a:rPr>
              <a:t>Document progress and </a:t>
            </a:r>
            <a:r>
              <a:rPr lang="en-US" sz="3200" i="1" u="sng" dirty="0" smtClean="0">
                <a:solidFill>
                  <a:srgbClr val="0000FF"/>
                </a:solidFill>
              </a:rPr>
              <a:t>scientific needs</a:t>
            </a:r>
            <a:r>
              <a:rPr lang="en-US" sz="3200" dirty="0" smtClean="0">
                <a:solidFill>
                  <a:srgbClr val="0000FF"/>
                </a:solidFill>
              </a:rPr>
              <a:t> in understanding of animal genomes </a:t>
            </a:r>
          </a:p>
          <a:p>
            <a:pPr marL="971550" lvl="1" indent="-514350" algn="l">
              <a:buAutoNum type="arabicPeriod"/>
            </a:pPr>
            <a:r>
              <a:rPr lang="en-US" sz="3200" dirty="0" smtClean="0">
                <a:solidFill>
                  <a:srgbClr val="0000FF"/>
                </a:solidFill>
              </a:rPr>
              <a:t>Lay a foundation for expansion of FAANG opportunities.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605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7993"/>
            <a:ext cx="7772400" cy="1470025"/>
          </a:xfrm>
        </p:spPr>
        <p:txBody>
          <a:bodyPr/>
          <a:lstStyle/>
          <a:p>
            <a:pPr marL="514350" indent="-514350"/>
            <a:r>
              <a:rPr lang="en-US" dirty="0"/>
              <a:t>Purposes of GO-</a:t>
            </a:r>
            <a:r>
              <a:rPr lang="en-US" dirty="0" smtClean="0"/>
              <a:t>FAANG: </a:t>
            </a:r>
            <a:br>
              <a:rPr lang="en-US" dirty="0" smtClean="0"/>
            </a:br>
            <a:r>
              <a:rPr lang="en-US" dirty="0" smtClean="0"/>
              <a:t>What is the plan?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2373" y="1854903"/>
            <a:ext cx="7647931" cy="5035549"/>
          </a:xfrm>
        </p:spPr>
        <p:txBody>
          <a:bodyPr>
            <a:normAutofit/>
          </a:bodyPr>
          <a:lstStyle/>
          <a:p>
            <a:pPr marL="914400" lvl="1" indent="-457200" algn="l">
              <a:buFont typeface="Arial"/>
              <a:buChar char="•"/>
            </a:pPr>
            <a:r>
              <a:rPr lang="en-US" sz="3200" dirty="0" smtClean="0">
                <a:solidFill>
                  <a:srgbClr val="0000FF"/>
                </a:solidFill>
              </a:rPr>
              <a:t>Tonight: setting the stage</a:t>
            </a:r>
          </a:p>
          <a:p>
            <a:pPr marL="1428750" lvl="2" indent="-514350" algn="l"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Plenary talk on “how it’s done”</a:t>
            </a:r>
          </a:p>
          <a:p>
            <a:pPr marL="971550" lvl="1" indent="-514350" algn="l">
              <a:buFont typeface="Arial"/>
              <a:buChar char="•"/>
            </a:pPr>
            <a:r>
              <a:rPr lang="en-US" sz="3200" dirty="0" smtClean="0">
                <a:solidFill>
                  <a:srgbClr val="0000FF"/>
                </a:solidFill>
              </a:rPr>
              <a:t>Thursday morning: </a:t>
            </a:r>
          </a:p>
          <a:p>
            <a:pPr marL="1428750" lvl="2" indent="-514350" algn="l">
              <a:buFont typeface="Arial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P</a:t>
            </a:r>
            <a:r>
              <a:rPr lang="en-US" sz="2800" dirty="0" smtClean="0">
                <a:solidFill>
                  <a:srgbClr val="0000FF"/>
                </a:solidFill>
              </a:rPr>
              <a:t>lenary talks on “Data use” and “Data analysis”</a:t>
            </a:r>
          </a:p>
          <a:p>
            <a:pPr marL="1428750" lvl="2" indent="-514350" algn="l"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Talks by FAANG organizers on our progress</a:t>
            </a:r>
          </a:p>
          <a:p>
            <a:pPr marL="1428750" lvl="2" indent="-514350" algn="l"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Funding agency perspectives</a:t>
            </a:r>
          </a:p>
        </p:txBody>
      </p:sp>
    </p:spTree>
    <p:extLst>
      <p:ext uri="{BB962C8B-B14F-4D97-AF65-F5344CB8AC3E}">
        <p14:creationId xmlns:p14="http://schemas.microsoft.com/office/powerpoint/2010/main" val="1052607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7993"/>
            <a:ext cx="7772400" cy="1470025"/>
          </a:xfrm>
        </p:spPr>
        <p:txBody>
          <a:bodyPr/>
          <a:lstStyle/>
          <a:p>
            <a:pPr marL="514350" indent="-514350"/>
            <a:r>
              <a:rPr lang="en-US" dirty="0"/>
              <a:t>Purposes of GO-</a:t>
            </a:r>
            <a:r>
              <a:rPr lang="en-US" dirty="0" smtClean="0"/>
              <a:t>FAANG: </a:t>
            </a:r>
            <a:br>
              <a:rPr lang="en-US" dirty="0" smtClean="0"/>
            </a:br>
            <a:r>
              <a:rPr lang="en-US" dirty="0" smtClean="0"/>
              <a:t>What is the plan?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1837" y="1882515"/>
            <a:ext cx="6574971" cy="5035549"/>
          </a:xfrm>
        </p:spPr>
        <p:txBody>
          <a:bodyPr>
            <a:normAutofit/>
          </a:bodyPr>
          <a:lstStyle/>
          <a:p>
            <a:pPr marL="914400" lvl="1" indent="-457200" algn="l">
              <a:buFont typeface="Arial"/>
              <a:buChar char="•"/>
            </a:pPr>
            <a:r>
              <a:rPr lang="en-US" sz="3200" dirty="0" smtClean="0">
                <a:solidFill>
                  <a:srgbClr val="0000FF"/>
                </a:solidFill>
              </a:rPr>
              <a:t>Thursday afternoon: </a:t>
            </a:r>
          </a:p>
          <a:p>
            <a:pPr marL="1428750" lvl="2" indent="-514350" algn="l"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Two </a:t>
            </a:r>
            <a:r>
              <a:rPr lang="en-US" sz="2800" b="1" i="1" dirty="0" smtClean="0">
                <a:solidFill>
                  <a:srgbClr val="0000FF"/>
                </a:solidFill>
              </a:rPr>
              <a:t>breakout sessions </a:t>
            </a:r>
            <a:r>
              <a:rPr lang="en-US" sz="2800" dirty="0" smtClean="0">
                <a:solidFill>
                  <a:srgbClr val="0000FF"/>
                </a:solidFill>
              </a:rPr>
              <a:t>to continue discussion, get feedback, and identify future steps</a:t>
            </a:r>
          </a:p>
          <a:p>
            <a:pPr marL="971550" lvl="1" indent="-514350" algn="l">
              <a:buFont typeface="Arial"/>
              <a:buChar char="•"/>
            </a:pPr>
            <a:r>
              <a:rPr lang="en-US" sz="3200" dirty="0" smtClean="0">
                <a:solidFill>
                  <a:srgbClr val="0000FF"/>
                </a:solidFill>
              </a:rPr>
              <a:t>Wrap-up</a:t>
            </a:r>
          </a:p>
          <a:p>
            <a:pPr marL="1428750" lvl="2" indent="-514350" algn="l"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Reporting back</a:t>
            </a:r>
          </a:p>
          <a:p>
            <a:pPr marL="1428750" lvl="2" indent="-514350" algn="l"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Summary of discussion, </a:t>
            </a:r>
            <a:r>
              <a:rPr lang="en-US" sz="2800" b="1" i="1" dirty="0" smtClean="0">
                <a:solidFill>
                  <a:srgbClr val="0000FF"/>
                </a:solidFill>
              </a:rPr>
              <a:t>plans for the future</a:t>
            </a:r>
          </a:p>
          <a:p>
            <a:pPr lvl="1" algn="l"/>
            <a:endParaRPr lang="en-US" sz="3200" dirty="0" smtClean="0">
              <a:solidFill>
                <a:srgbClr val="0000FF"/>
              </a:solidFill>
            </a:endParaRPr>
          </a:p>
          <a:p>
            <a:pPr marL="971550" lvl="1" indent="-514350" algn="l">
              <a:buAutoNum type="arabicPeriod"/>
            </a:pP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68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056" y="2058278"/>
            <a:ext cx="8585782" cy="1143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Thanks for GO-FAANG financial support!	</a:t>
            </a:r>
            <a:endParaRPr lang="en-US" b="1" i="1" dirty="0"/>
          </a:p>
        </p:txBody>
      </p:sp>
      <p:pic>
        <p:nvPicPr>
          <p:cNvPr id="4" name="Picture 3" descr="FAANG_logo_RG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06" y="210390"/>
            <a:ext cx="3286562" cy="157371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45" y="2949267"/>
            <a:ext cx="1521544" cy="1645807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472" y="4677040"/>
            <a:ext cx="2025015" cy="70929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048" y="2955968"/>
            <a:ext cx="1584961" cy="1478791"/>
          </a:xfrm>
          <a:prstGeom prst="rect">
            <a:avLst/>
          </a:prstGeom>
        </p:spPr>
      </p:pic>
      <p:pic>
        <p:nvPicPr>
          <p:cNvPr id="9" name="Picture 8" descr="Macintosh HD:Users:cktuggle:Documents:My Documents:FAANG Steering Committee:DC meeting:Illumina_Logo_RGB:ILLUMINA_LOGO_RGB_new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049" y="5027560"/>
            <a:ext cx="1584960" cy="35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2"/>
          <a:stretch/>
        </p:blipFill>
        <p:spPr bwMode="auto">
          <a:xfrm>
            <a:off x="4013689" y="3564277"/>
            <a:ext cx="1415258" cy="8613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Macintosh HD:Users:cktuggle:Desktop:Calsblackcenter.tif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732" y="4847855"/>
            <a:ext cx="2404745" cy="359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7229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406" y="1319187"/>
            <a:ext cx="7900794" cy="5035549"/>
          </a:xfrm>
        </p:spPr>
        <p:txBody>
          <a:bodyPr>
            <a:normAutofit/>
          </a:bodyPr>
          <a:lstStyle/>
          <a:p>
            <a:pPr algn="l"/>
            <a:endParaRPr lang="en-US" dirty="0" smtClean="0">
              <a:solidFill>
                <a:srgbClr val="0000FF"/>
              </a:solidFill>
            </a:endParaRPr>
          </a:p>
          <a:p>
            <a:pPr marL="914400" lvl="1" indent="-457200"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Publication of Workshop outcomes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lans for improving: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collaborative research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FAANG infrastructure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Continued dialog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Follow-up meetings: 4  planned over next 2 years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b="1" i="1" dirty="0" smtClean="0">
                <a:solidFill>
                  <a:srgbClr val="0000FF"/>
                </a:solidFill>
              </a:rPr>
              <a:t>Expansion of FAANG Research and Its Impacts </a:t>
            </a:r>
          </a:p>
          <a:p>
            <a:pPr lvl="1" algn="l"/>
            <a:endParaRPr lang="en-US" dirty="0" smtClean="0">
              <a:solidFill>
                <a:srgbClr val="0000FF"/>
              </a:solidFill>
            </a:endParaRPr>
          </a:p>
          <a:p>
            <a:pPr marL="971550" lvl="1" indent="-514350" algn="l">
              <a:buAutoNum type="arabicPeriod"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29799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r>
              <a:rPr lang="en-US" dirty="0" smtClean="0"/>
              <a:t>Purposes of GO-FAANG: </a:t>
            </a:r>
            <a:br>
              <a:rPr lang="en-US" dirty="0" smtClean="0"/>
            </a:br>
            <a:r>
              <a:rPr lang="en-US" dirty="0" smtClean="0"/>
              <a:t>How will we measure success?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92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113"/>
            <a:ext cx="7772400" cy="1470025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4800" dirty="0" smtClean="0"/>
              <a:t>Your charge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130" y="801126"/>
            <a:ext cx="7070682" cy="5035549"/>
          </a:xfrm>
        </p:spPr>
        <p:txBody>
          <a:bodyPr>
            <a:normAutofit/>
          </a:bodyPr>
          <a:lstStyle/>
          <a:p>
            <a:pPr lvl="1" algn="l"/>
            <a:endParaRPr lang="en-US" sz="3200" dirty="0">
              <a:solidFill>
                <a:srgbClr val="0000FF"/>
              </a:solidFill>
            </a:endParaRPr>
          </a:p>
          <a:p>
            <a:pPr lvl="1" algn="l"/>
            <a:r>
              <a:rPr lang="en-US" sz="3200" b="1" i="1" dirty="0" smtClean="0">
                <a:solidFill>
                  <a:srgbClr val="0000FF"/>
                </a:solidFill>
              </a:rPr>
              <a:t>Active participation at GO-FAANG!</a:t>
            </a:r>
          </a:p>
          <a:p>
            <a:pPr marL="1428750" lvl="2" indent="-514350" algn="l">
              <a:buFont typeface="Arial"/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Challenge the speakers!</a:t>
            </a:r>
            <a:endParaRPr lang="en-US" sz="2800" dirty="0">
              <a:solidFill>
                <a:srgbClr val="0000FF"/>
              </a:solidFill>
            </a:endParaRPr>
          </a:p>
          <a:p>
            <a:pPr marL="1428750" lvl="2" indent="-514350" algn="l"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Join in the conversations at breakout sessions!</a:t>
            </a:r>
          </a:p>
          <a:p>
            <a:pPr marL="1428750" lvl="2" indent="-514350" algn="l"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Provide suggestions for moving forward!</a:t>
            </a:r>
          </a:p>
          <a:p>
            <a:pPr marL="0" lvl="1" algn="l"/>
            <a:r>
              <a:rPr lang="en-US" sz="3200" dirty="0" smtClean="0">
                <a:solidFill>
                  <a:srgbClr val="0000FF"/>
                </a:solidFill>
              </a:rPr>
              <a:t>	</a:t>
            </a:r>
            <a:r>
              <a:rPr lang="en-US" sz="3200" b="1" i="1" dirty="0" smtClean="0">
                <a:solidFill>
                  <a:srgbClr val="0000FF"/>
                </a:solidFill>
              </a:rPr>
              <a:t>Active </a:t>
            </a:r>
            <a:r>
              <a:rPr lang="en-US" sz="3200" b="1" i="1" dirty="0">
                <a:solidFill>
                  <a:srgbClr val="0000FF"/>
                </a:solidFill>
              </a:rPr>
              <a:t>participation </a:t>
            </a:r>
            <a:r>
              <a:rPr lang="en-US" sz="3200" b="1" i="1" dirty="0" smtClean="0">
                <a:solidFill>
                  <a:srgbClr val="0000FF"/>
                </a:solidFill>
              </a:rPr>
              <a:t>in the future!</a:t>
            </a:r>
            <a:endParaRPr lang="en-US" sz="3200" b="1" i="1" dirty="0">
              <a:solidFill>
                <a:srgbClr val="0000FF"/>
              </a:solidFill>
            </a:endParaRPr>
          </a:p>
          <a:p>
            <a:pPr marL="514350" indent="-514350" algn="l">
              <a:buAutoNum type="arabicPeriod"/>
            </a:pPr>
            <a:endParaRPr lang="en-US" sz="3600" dirty="0" smtClean="0">
              <a:solidFill>
                <a:srgbClr val="0000FF"/>
              </a:solidFill>
            </a:endParaRPr>
          </a:p>
          <a:p>
            <a:pPr lvl="2" algn="l"/>
            <a:endParaRPr lang="en-US" sz="2800" dirty="0" smtClean="0">
              <a:solidFill>
                <a:srgbClr val="0000FF"/>
              </a:solidFill>
            </a:endParaRPr>
          </a:p>
          <a:p>
            <a:pPr marL="971550" lvl="1" indent="-514350" algn="l">
              <a:buAutoNum type="arabicPeriod"/>
            </a:pPr>
            <a:endParaRPr lang="en-US" sz="3200" dirty="0" smtClean="0">
              <a:solidFill>
                <a:srgbClr val="0000FF"/>
              </a:solidFill>
            </a:endParaRPr>
          </a:p>
          <a:p>
            <a:pPr marL="971550" lvl="1" indent="-514350" algn="l">
              <a:buAutoNum type="arabicPeriod"/>
            </a:pPr>
            <a:endParaRPr lang="en-US" sz="3200" dirty="0" smtClean="0">
              <a:solidFill>
                <a:srgbClr val="0000FF"/>
              </a:solidFill>
            </a:endParaRPr>
          </a:p>
          <a:p>
            <a:pPr marL="971550" lvl="1" indent="-514350" algn="l">
              <a:buAutoNum type="arabicPeriod"/>
            </a:pP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01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581" y="2955968"/>
            <a:ext cx="8182518" cy="1143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Thanks to support staff and Organizing Committee!	</a:t>
            </a:r>
            <a:endParaRPr lang="en-US" b="1" i="1" dirty="0"/>
          </a:p>
        </p:txBody>
      </p:sp>
      <p:pic>
        <p:nvPicPr>
          <p:cNvPr id="4" name="Picture 3" descr="FAANG_logo_RG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06" y="210390"/>
            <a:ext cx="3286562" cy="157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2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238" y="1784108"/>
            <a:ext cx="8229600" cy="1143000"/>
          </a:xfrm>
        </p:spPr>
        <p:txBody>
          <a:bodyPr/>
          <a:lstStyle/>
          <a:p>
            <a:r>
              <a:rPr lang="en-US" dirty="0" smtClean="0"/>
              <a:t>Announcements	</a:t>
            </a:r>
            <a:endParaRPr lang="en-US" dirty="0"/>
          </a:p>
        </p:txBody>
      </p:sp>
      <p:pic>
        <p:nvPicPr>
          <p:cNvPr id="4" name="Picture 3" descr="FAANG_logo_RG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019" y="202028"/>
            <a:ext cx="4097030" cy="1891184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927108"/>
            <a:ext cx="8229600" cy="3089647"/>
          </a:xfrm>
        </p:spPr>
        <p:txBody>
          <a:bodyPr>
            <a:normAutofit/>
          </a:bodyPr>
          <a:lstStyle/>
          <a:p>
            <a:r>
              <a:rPr lang="en-US" dirty="0" smtClean="0"/>
              <a:t>Restrooms are down the stairs and around to your left.</a:t>
            </a:r>
          </a:p>
          <a:p>
            <a:r>
              <a:rPr lang="en-US" u="sng" dirty="0" smtClean="0"/>
              <a:t>Group picture</a:t>
            </a:r>
            <a:r>
              <a:rPr lang="en-US" dirty="0" smtClean="0"/>
              <a:t> right before lunch Thursday: On the stairs outside the Constitution Ave entrance</a:t>
            </a:r>
          </a:p>
        </p:txBody>
      </p:sp>
    </p:spTree>
    <p:extLst>
      <p:ext uri="{BB962C8B-B14F-4D97-AF65-F5344CB8AC3E}">
        <p14:creationId xmlns:p14="http://schemas.microsoft.com/office/powerpoint/2010/main" val="3809566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24226"/>
            <a:ext cx="7772400" cy="1470025"/>
          </a:xfrm>
        </p:spPr>
        <p:txBody>
          <a:bodyPr/>
          <a:lstStyle/>
          <a:p>
            <a:r>
              <a:rPr lang="en-US" dirty="0" smtClean="0"/>
              <a:t>Charge to Attendees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9356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Christopher Tuggle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Co-Chair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FAANG Steering Committee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 descr="FAANG_logo_RG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5956"/>
            <a:ext cx="5486400" cy="266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69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7993"/>
            <a:ext cx="7772400" cy="1470025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1477738"/>
            <a:ext cx="6574971" cy="5035549"/>
          </a:xfrm>
        </p:spPr>
        <p:txBody>
          <a:bodyPr>
            <a:normAutofit/>
          </a:bodyPr>
          <a:lstStyle/>
          <a:p>
            <a:pPr algn="l"/>
            <a:endParaRPr lang="en-US" dirty="0" smtClean="0">
              <a:solidFill>
                <a:srgbClr val="0000FF"/>
              </a:solidFill>
            </a:endParaRP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Brief history and purpose of FAANG</a:t>
            </a:r>
          </a:p>
          <a:p>
            <a:pPr marL="971550" lvl="1" indent="-514350" algn="l">
              <a:buFont typeface="Arial"/>
              <a:buChar char="•"/>
            </a:pPr>
            <a:endParaRPr lang="en-US" dirty="0" smtClean="0">
              <a:solidFill>
                <a:srgbClr val="0000FF"/>
              </a:solidFill>
            </a:endParaRP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Purposes of GO-FAANG Workshop</a:t>
            </a:r>
            <a:endParaRPr lang="en-US" dirty="0">
              <a:solidFill>
                <a:srgbClr val="0000FF"/>
              </a:solidFill>
            </a:endParaRPr>
          </a:p>
          <a:p>
            <a:pPr marL="971550" lvl="1" indent="-514350" algn="l">
              <a:buAutoNum type="arabicPeriod"/>
            </a:pPr>
            <a:endParaRPr lang="en-US" dirty="0" smtClean="0">
              <a:solidFill>
                <a:srgbClr val="0000FF"/>
              </a:solidFill>
            </a:endParaRPr>
          </a:p>
          <a:p>
            <a:pPr marL="971550" lvl="1" indent="-514350" algn="l">
              <a:buAutoNum type="arabicPeriod"/>
            </a:pP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6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471" y="-97948"/>
            <a:ext cx="8538882" cy="1470025"/>
          </a:xfrm>
        </p:spPr>
        <p:txBody>
          <a:bodyPr/>
          <a:lstStyle/>
          <a:p>
            <a:pPr marL="514350" indent="-514350"/>
            <a:r>
              <a:rPr lang="en-US" dirty="0"/>
              <a:t>Brief history of </a:t>
            </a:r>
            <a:r>
              <a:rPr lang="en-US" dirty="0" smtClean="0"/>
              <a:t>FAANG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460" y="808827"/>
            <a:ext cx="7743715" cy="2338881"/>
          </a:xfrm>
        </p:spPr>
        <p:txBody>
          <a:bodyPr>
            <a:normAutofit/>
          </a:bodyPr>
          <a:lstStyle/>
          <a:p>
            <a:pPr algn="l"/>
            <a:endParaRPr lang="en-US" sz="2800" dirty="0" smtClean="0">
              <a:solidFill>
                <a:srgbClr val="0000FF"/>
              </a:solidFill>
            </a:endParaRPr>
          </a:p>
          <a:p>
            <a:pPr marL="971550" lvl="1" indent="-514350" algn="l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2014: First workshop in January, discussions</a:t>
            </a:r>
          </a:p>
          <a:p>
            <a:pPr marL="971550" lvl="1" indent="-514350" algn="l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2015: Second meeting, White paper published</a:t>
            </a:r>
          </a:p>
          <a:p>
            <a:pPr lvl="2" algn="l"/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- “Highly accessed”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9" t="14194" r="18966" b="40083"/>
          <a:stretch/>
        </p:blipFill>
        <p:spPr bwMode="auto">
          <a:xfrm>
            <a:off x="937910" y="2641265"/>
            <a:ext cx="7253086" cy="25678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899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7993"/>
            <a:ext cx="7772400" cy="1470025"/>
          </a:xfrm>
        </p:spPr>
        <p:txBody>
          <a:bodyPr/>
          <a:lstStyle/>
          <a:p>
            <a:pPr marL="514350" indent="-514350"/>
            <a:r>
              <a:rPr lang="en-US" dirty="0"/>
              <a:t>Brief history of </a:t>
            </a:r>
            <a:r>
              <a:rPr lang="en-US" dirty="0" smtClean="0"/>
              <a:t>FAANG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2626" y="1045883"/>
            <a:ext cx="7050099" cy="4886832"/>
          </a:xfrm>
        </p:spPr>
        <p:txBody>
          <a:bodyPr>
            <a:normAutofit/>
          </a:bodyPr>
          <a:lstStyle/>
          <a:p>
            <a:pPr lvl="1" algn="l"/>
            <a:endParaRPr lang="en-US" dirty="0">
              <a:solidFill>
                <a:srgbClr val="0000FF"/>
              </a:solidFill>
            </a:endParaRPr>
          </a:p>
          <a:p>
            <a:pPr lvl="1" algn="l"/>
            <a:r>
              <a:rPr lang="en-US" dirty="0" smtClean="0">
                <a:solidFill>
                  <a:srgbClr val="0000FF"/>
                </a:solidFill>
              </a:rPr>
              <a:t>Organic growth of FAANG during 2015 current membership = 241</a:t>
            </a:r>
          </a:p>
          <a:p>
            <a:pPr marL="971550" lvl="1" indent="-514350" algn="l">
              <a:buAutoNum type="arabicPeriod"/>
            </a:pPr>
            <a:endParaRPr lang="en-US" dirty="0" smtClean="0">
              <a:solidFill>
                <a:srgbClr val="0000FF"/>
              </a:solidFill>
            </a:endParaRPr>
          </a:p>
          <a:p>
            <a:pPr marL="971550" lvl="1" indent="-514350" algn="l">
              <a:buAutoNum type="arabicPeriod"/>
            </a:pP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626" y="2959109"/>
            <a:ext cx="3503706" cy="1784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49" y="2959109"/>
            <a:ext cx="3502411" cy="17733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6656" y="4761999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Genome Biology paper authors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85012" y="4761999"/>
            <a:ext cx="2193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 membership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600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799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Purposes of </a:t>
            </a:r>
            <a:r>
              <a:rPr lang="en-US" dirty="0" smtClean="0"/>
              <a:t>FAANG: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What are we </a:t>
            </a:r>
            <a:r>
              <a:rPr lang="en-US" dirty="0" smtClean="0"/>
              <a:t>all talking about?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5114" y="1768019"/>
            <a:ext cx="7482114" cy="3856268"/>
          </a:xfrm>
        </p:spPr>
        <p:txBody>
          <a:bodyPr>
            <a:normAutofit fontScale="92500" lnSpcReduction="20000"/>
          </a:bodyPr>
          <a:lstStyle/>
          <a:p>
            <a:pPr lvl="1" algn="l"/>
            <a:r>
              <a:rPr lang="en-US" sz="3800" dirty="0" smtClean="0">
                <a:solidFill>
                  <a:srgbClr val="0000FF"/>
                </a:solidFill>
              </a:rPr>
              <a:t>Hypothesis: </a:t>
            </a:r>
          </a:p>
          <a:p>
            <a:pPr lvl="1" algn="l"/>
            <a:r>
              <a:rPr lang="en-US" sz="3800" dirty="0">
                <a:solidFill>
                  <a:srgbClr val="0000FF"/>
                </a:solidFill>
              </a:rPr>
              <a:t>U</a:t>
            </a:r>
            <a:r>
              <a:rPr lang="en-US" sz="3800" dirty="0" smtClean="0">
                <a:solidFill>
                  <a:srgbClr val="0000FF"/>
                </a:solidFill>
              </a:rPr>
              <a:t>nderstanding animal genomes is a </a:t>
            </a:r>
            <a:r>
              <a:rPr lang="en-US" sz="3800" dirty="0" smtClean="0">
                <a:solidFill>
                  <a:srgbClr val="0000FF"/>
                </a:solidFill>
              </a:rPr>
              <a:t>powerful means </a:t>
            </a:r>
            <a:r>
              <a:rPr lang="en-US" sz="3800" dirty="0" smtClean="0">
                <a:solidFill>
                  <a:srgbClr val="0000FF"/>
                </a:solidFill>
              </a:rPr>
              <a:t>to learn </a:t>
            </a:r>
            <a:r>
              <a:rPr lang="en-US" sz="3800" dirty="0">
                <a:solidFill>
                  <a:srgbClr val="0000FF"/>
                </a:solidFill>
              </a:rPr>
              <a:t>about </a:t>
            </a:r>
            <a:r>
              <a:rPr lang="en-US" sz="3800" dirty="0" smtClean="0">
                <a:solidFill>
                  <a:srgbClr val="0000FF"/>
                </a:solidFill>
              </a:rPr>
              <a:t>biology </a:t>
            </a:r>
            <a:r>
              <a:rPr lang="en-US" sz="3800" dirty="0">
                <a:solidFill>
                  <a:srgbClr val="0000FF"/>
                </a:solidFill>
              </a:rPr>
              <a:t>a</a:t>
            </a:r>
            <a:r>
              <a:rPr lang="en-US" sz="3800" dirty="0" smtClean="0">
                <a:solidFill>
                  <a:srgbClr val="0000FF"/>
                </a:solidFill>
              </a:rPr>
              <a:t>nd solve societal problems</a:t>
            </a:r>
          </a:p>
          <a:p>
            <a:pPr lvl="1" algn="l"/>
            <a:endParaRPr lang="en-US" dirty="0" smtClean="0">
              <a:solidFill>
                <a:srgbClr val="0000FF"/>
              </a:solidFill>
            </a:endParaRPr>
          </a:p>
          <a:p>
            <a:pPr lvl="1" algn="l"/>
            <a:r>
              <a:rPr lang="en-US" dirty="0" smtClean="0">
                <a:solidFill>
                  <a:srgbClr val="0000FF"/>
                </a:solidFill>
              </a:rPr>
              <a:t>As the </a:t>
            </a:r>
            <a:r>
              <a:rPr lang="en-US" dirty="0" err="1" smtClean="0">
                <a:solidFill>
                  <a:srgbClr val="0000FF"/>
                </a:solidFill>
              </a:rPr>
              <a:t>bioinformaticist</a:t>
            </a:r>
            <a:r>
              <a:rPr lang="en-US" dirty="0" smtClean="0">
                <a:solidFill>
                  <a:srgbClr val="0000FF"/>
                </a:solidFill>
              </a:rPr>
              <a:t> would say: </a:t>
            </a:r>
          </a:p>
          <a:p>
            <a:pPr lvl="1" algn="l"/>
            <a:r>
              <a:rPr lang="en-US" dirty="0" smtClean="0">
                <a:solidFill>
                  <a:srgbClr val="0000FF"/>
                </a:solidFill>
              </a:rPr>
              <a:t>“moving biology from stamp-collecting to physics”</a:t>
            </a:r>
          </a:p>
          <a:p>
            <a:pPr lvl="1" algn="l"/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- from </a:t>
            </a:r>
            <a:r>
              <a:rPr lang="en-US" i="1" u="sng" dirty="0" smtClean="0">
                <a:solidFill>
                  <a:srgbClr val="0000FF"/>
                </a:solidFill>
              </a:rPr>
              <a:t>descriptive</a:t>
            </a:r>
            <a:r>
              <a:rPr lang="en-US" dirty="0" smtClean="0">
                <a:solidFill>
                  <a:srgbClr val="0000FF"/>
                </a:solidFill>
              </a:rPr>
              <a:t> to </a:t>
            </a:r>
            <a:r>
              <a:rPr lang="en-US" i="1" u="sng" dirty="0" smtClean="0">
                <a:solidFill>
                  <a:srgbClr val="0000FF"/>
                </a:solidFill>
              </a:rPr>
              <a:t>predictive</a:t>
            </a:r>
            <a:r>
              <a:rPr lang="en-US" dirty="0" smtClean="0">
                <a:solidFill>
                  <a:srgbClr val="0000FF"/>
                </a:solidFill>
              </a:rPr>
              <a:t> biology </a:t>
            </a:r>
          </a:p>
          <a:p>
            <a:pPr marL="971550" lvl="1" indent="-514350" algn="l">
              <a:buAutoNum type="arabicPeriod"/>
            </a:pPr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0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1256</Words>
  <Application>Microsoft Macintosh PowerPoint</Application>
  <PresentationFormat>On-screen Show (4:3)</PresentationFormat>
  <Paragraphs>217</Paragraphs>
  <Slides>21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Thanks for GO-FAANG financial support! </vt:lpstr>
      <vt:lpstr>Thanks to support staff and Organizing Committee! </vt:lpstr>
      <vt:lpstr>Announcements </vt:lpstr>
      <vt:lpstr>Charge to Attendees</vt:lpstr>
      <vt:lpstr>Outline</vt:lpstr>
      <vt:lpstr>Brief history of FAANG development</vt:lpstr>
      <vt:lpstr>Brief history of FAANG</vt:lpstr>
      <vt:lpstr>Purposes of FAANG:  What are we all talking about? </vt:lpstr>
      <vt:lpstr>Value of Predictive Biology  or “Genome to Phenome” </vt:lpstr>
      <vt:lpstr>What is the value of using Domesticated Animal genomics in Predictive Biology?</vt:lpstr>
      <vt:lpstr>Genotypes and Phenotypes- BigData in domesticated animal research </vt:lpstr>
      <vt:lpstr>Genotypes and Phenotypes- BigData in domesticated animal research - genome re-sequencing has also started </vt:lpstr>
      <vt:lpstr>Genotypes and Phenotypes- BigData in domesticated animal research </vt:lpstr>
      <vt:lpstr>Examples of BigData in domesticated animal research- strong collaboration of academia and industry </vt:lpstr>
      <vt:lpstr>PRRS as an example of BigData in domesticated animal research </vt:lpstr>
      <vt:lpstr>Purposes of GO-FAANG:  What are we trying to accomplish here? </vt:lpstr>
      <vt:lpstr>Purposes of GO-FAANG:  What is the plan?</vt:lpstr>
      <vt:lpstr>Purposes of GO-FAANG:  What is the plan?</vt:lpstr>
      <vt:lpstr>PowerPoint Presentation</vt:lpstr>
      <vt:lpstr>Your charge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Stephen</dc:creator>
  <cp:lastModifiedBy>Christopher K. Tuggle</cp:lastModifiedBy>
  <cp:revision>49</cp:revision>
  <dcterms:created xsi:type="dcterms:W3CDTF">2015-09-16T12:47:07Z</dcterms:created>
  <dcterms:modified xsi:type="dcterms:W3CDTF">2015-10-07T20:27:25Z</dcterms:modified>
</cp:coreProperties>
</file>