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png" ContentType="image/p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309" r:id="rId4"/>
    <p:sldId id="319" r:id="rId5"/>
    <p:sldId id="318" r:id="rId6"/>
    <p:sldId id="320" r:id="rId7"/>
    <p:sldId id="311" r:id="rId8"/>
    <p:sldId id="312" r:id="rId9"/>
    <p:sldId id="313" r:id="rId10"/>
    <p:sldId id="314" r:id="rId11"/>
    <p:sldId id="315" r:id="rId12"/>
    <p:sldId id="271" r:id="rId13"/>
    <p:sldId id="265" r:id="rId14"/>
    <p:sldId id="274" r:id="rId15"/>
    <p:sldId id="275" r:id="rId16"/>
    <p:sldId id="272" r:id="rId17"/>
    <p:sldId id="266" r:id="rId18"/>
    <p:sldId id="316" r:id="rId19"/>
    <p:sldId id="267" r:id="rId20"/>
    <p:sldId id="317" r:id="rId21"/>
    <p:sldId id="284" r:id="rId22"/>
    <p:sldId id="268" r:id="rId23"/>
    <p:sldId id="285" r:id="rId24"/>
    <p:sldId id="286" r:id="rId25"/>
    <p:sldId id="298" r:id="rId26"/>
    <p:sldId id="287" r:id="rId27"/>
    <p:sldId id="288" r:id="rId28"/>
    <p:sldId id="289" r:id="rId29"/>
    <p:sldId id="290" r:id="rId30"/>
    <p:sldId id="291" r:id="rId31"/>
    <p:sldId id="292" r:id="rId32"/>
    <p:sldId id="294" r:id="rId33"/>
    <p:sldId id="295" r:id="rId34"/>
    <p:sldId id="296" r:id="rId35"/>
    <p:sldId id="297" r:id="rId36"/>
    <p:sldId id="322" r:id="rId37"/>
    <p:sldId id="30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3" d="100"/>
          <a:sy n="53" d="100"/>
        </p:scale>
        <p:origin x="-147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2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TSS engagement in resting monocytes</c:v>
                </c:pt>
              </c:strCache>
            </c:strRef>
          </c:tx>
          <c:dPt>
            <c:idx val="0"/>
            <c:bubble3D val="0"/>
            <c:spPr>
              <a:solidFill>
                <a:srgbClr val="7030A0"/>
              </a:solidFill>
              <a:ln w="31750">
                <a:solidFill>
                  <a:schemeClr val="accent4"/>
                </a:solidFill>
              </a:ln>
            </c:spPr>
          </c:dPt>
          <c:dPt>
            <c:idx val="1"/>
            <c:bubble3D val="0"/>
            <c:spPr>
              <a:solidFill>
                <a:srgbClr val="92D050"/>
              </a:solidFill>
              <a:ln w="31750">
                <a:solidFill>
                  <a:schemeClr val="accent4"/>
                </a:solidFill>
              </a:ln>
            </c:spPr>
          </c:dPt>
          <c:cat>
            <c:strRef>
              <c:f>Sheet1!$A$2:$A$3</c:f>
              <c:strCache>
                <c:ptCount val="2"/>
                <c:pt idx="0">
                  <c:v>Single TSS</c:v>
                </c:pt>
                <c:pt idx="1">
                  <c:v>Multiple TSS</c:v>
                </c:pt>
              </c:strCache>
            </c:strRef>
          </c:cat>
          <c:val>
            <c:numRef>
              <c:f>Sheet1!$B$2:$B$3</c:f>
              <c:numCache>
                <c:formatCode>General</c:formatCode>
                <c:ptCount val="2"/>
                <c:pt idx="0">
                  <c:v>57.6</c:v>
                </c:pt>
                <c:pt idx="1">
                  <c:v>42.4</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Promoter use by differentially expressed genes</c:v>
                </c:pt>
              </c:strCache>
            </c:strRef>
          </c:tx>
          <c:spPr>
            <a:solidFill>
              <a:srgbClr val="7030A0"/>
            </a:solidFill>
            <a:ln>
              <a:solidFill>
                <a:srgbClr val="7030A0"/>
              </a:solidFill>
            </a:ln>
          </c:spPr>
          <c:explosion val="25"/>
          <c:dPt>
            <c:idx val="0"/>
            <c:bubble3D val="0"/>
          </c:dPt>
          <c:dPt>
            <c:idx val="1"/>
            <c:bubble3D val="0"/>
            <c:spPr>
              <a:solidFill>
                <a:srgbClr val="92D050"/>
              </a:solidFill>
              <a:ln>
                <a:solidFill>
                  <a:srgbClr val="7030A0"/>
                </a:solidFill>
              </a:ln>
            </c:spPr>
          </c:dPt>
          <c:cat>
            <c:strRef>
              <c:f>Sheet1!$A$2:$A$3</c:f>
              <c:strCache>
                <c:ptCount val="2"/>
                <c:pt idx="0">
                  <c:v>Single-TSS</c:v>
                </c:pt>
                <c:pt idx="1">
                  <c:v>Multi-TSS</c:v>
                </c:pt>
              </c:strCache>
            </c:strRef>
          </c:cat>
          <c:val>
            <c:numRef>
              <c:f>Sheet1!$B$2:$B$3</c:f>
              <c:numCache>
                <c:formatCode>General</c:formatCode>
                <c:ptCount val="2"/>
                <c:pt idx="0">
                  <c:v>763.0</c:v>
                </c:pt>
                <c:pt idx="1">
                  <c:v>1598.0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02103944513706"/>
          <c:y val="0.431046392239884"/>
          <c:w val="0.247632507238771"/>
          <c:h val="0.383345449730239"/>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C38AA4-7FD4-A74B-8298-DE861D54C77C}" type="datetimeFigureOut">
              <a:rPr lang="en-US" smtClean="0"/>
              <a:t>06/10/2015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5D97F-8200-4647-BACD-75C4C5F14C79}" type="slidenum">
              <a:rPr lang="en-US" smtClean="0"/>
              <a:t>‹#›</a:t>
            </a:fld>
            <a:endParaRPr lang="en-US"/>
          </a:p>
        </p:txBody>
      </p:sp>
    </p:spTree>
    <p:extLst>
      <p:ext uri="{BB962C8B-B14F-4D97-AF65-F5344CB8AC3E}">
        <p14:creationId xmlns:p14="http://schemas.microsoft.com/office/powerpoint/2010/main" val="35200234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B464655-FC15-4CAF-AE1D-62809F8EB2DD}" type="slidenum">
              <a:rPr lang="en-US" smtClean="0"/>
              <a:pPr/>
              <a:t>7</a:t>
            </a:fld>
            <a:endParaRPr lang="en-US" smtClean="0"/>
          </a:p>
        </p:txBody>
      </p:sp>
      <p:sp>
        <p:nvSpPr>
          <p:cNvPr id="63491" name="Rectangle 2"/>
          <p:cNvSpPr>
            <a:spLocks noGrp="1" noRot="1" noChangeAspect="1" noChangeArrowheads="1" noTextEdit="1"/>
          </p:cNvSpPr>
          <p:nvPr>
            <p:ph type="sldImg"/>
          </p:nvPr>
        </p:nvSpPr>
        <p:spPr>
          <a:xfrm>
            <a:off x="1143000" y="685800"/>
            <a:ext cx="4572000" cy="3429000"/>
          </a:xfrm>
          <a:ln/>
        </p:spPr>
      </p:sp>
      <p:sp>
        <p:nvSpPr>
          <p:cNvPr id="63492" name="Rectangle 3"/>
          <p:cNvSpPr>
            <a:spLocks noGrp="1" noChangeArrowheads="1"/>
          </p:cNvSpPr>
          <p:nvPr>
            <p:ph type="body" idx="1"/>
          </p:nvPr>
        </p:nvSpPr>
        <p:spPr>
          <a:xfrm>
            <a:off x="913991" y="4342939"/>
            <a:ext cx="5030018" cy="4114587"/>
          </a:xfrm>
          <a:noFill/>
          <a:ln/>
        </p:spPr>
        <p:txBody>
          <a:bodyPr/>
          <a:lstStyle/>
          <a:p>
            <a:pPr eaLnBrk="1" hangingPunct="1"/>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B464655-FC15-4CAF-AE1D-62809F8EB2DD}" type="slidenum">
              <a:rPr lang="en-US" smtClean="0"/>
              <a:pPr/>
              <a:t>12</a:t>
            </a:fld>
            <a:endParaRPr lang="en-US" smtClean="0"/>
          </a:p>
        </p:txBody>
      </p:sp>
      <p:sp>
        <p:nvSpPr>
          <p:cNvPr id="63491" name="Rectangle 2"/>
          <p:cNvSpPr>
            <a:spLocks noGrp="1" noRot="1" noChangeAspect="1" noChangeArrowheads="1" noTextEdit="1"/>
          </p:cNvSpPr>
          <p:nvPr>
            <p:ph type="sldImg"/>
          </p:nvPr>
        </p:nvSpPr>
        <p:spPr>
          <a:xfrm>
            <a:off x="1143000" y="685800"/>
            <a:ext cx="4572000" cy="3429000"/>
          </a:xfrm>
          <a:ln/>
        </p:spPr>
      </p:sp>
      <p:sp>
        <p:nvSpPr>
          <p:cNvPr id="63492" name="Rectangle 3"/>
          <p:cNvSpPr>
            <a:spLocks noGrp="1" noChangeArrowheads="1"/>
          </p:cNvSpPr>
          <p:nvPr>
            <p:ph type="body" idx="1"/>
          </p:nvPr>
        </p:nvSpPr>
        <p:spPr>
          <a:xfrm>
            <a:off x="913991" y="4342939"/>
            <a:ext cx="5030018" cy="4114587"/>
          </a:xfrm>
          <a:noFill/>
          <a:ln/>
        </p:spPr>
        <p:txBody>
          <a:bodyPr/>
          <a:lstStyle/>
          <a:p>
            <a:pPr eaLnBrk="1" hangingPunct="1"/>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Modules may be comprised of different forms of a gene,</a:t>
            </a:r>
            <a:r>
              <a:rPr lang="en-US" baseline="0" dirty="0" smtClean="0"/>
              <a:t> mRNA or protein isoform, but the rules of interaction within that module will be conserved. It helps to know which module, and then the specific components of that module in terms of tissue/cell/disease relevance.</a:t>
            </a:r>
            <a:endParaRPr lang="en-US" dirty="0"/>
          </a:p>
        </p:txBody>
      </p:sp>
      <p:sp>
        <p:nvSpPr>
          <p:cNvPr id="4" name="Slide Number Placeholder 3"/>
          <p:cNvSpPr>
            <a:spLocks noGrp="1"/>
          </p:cNvSpPr>
          <p:nvPr>
            <p:ph type="sldNum" sz="quarter" idx="10"/>
          </p:nvPr>
        </p:nvSpPr>
        <p:spPr/>
        <p:txBody>
          <a:bodyPr/>
          <a:lstStyle/>
          <a:p>
            <a:fld id="{9674B805-9C95-7A4C-9979-6B9FA62F9903}" type="slidenum">
              <a:rPr lang="en-US" smtClean="0"/>
              <a:t>21</a:t>
            </a:fld>
            <a:endParaRPr lang="en-US"/>
          </a:p>
        </p:txBody>
      </p:sp>
    </p:spTree>
    <p:extLst>
      <p:ext uri="{BB962C8B-B14F-4D97-AF65-F5344CB8AC3E}">
        <p14:creationId xmlns:p14="http://schemas.microsoft.com/office/powerpoint/2010/main" val="22491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3DF3BB0-CA41-475F-8BD0-2A67CF19BB49}" type="slidenum">
              <a:rPr lang="en-AU" smtClean="0"/>
              <a:t>29</a:t>
            </a:fld>
            <a:endParaRPr lang="en-AU"/>
          </a:p>
        </p:txBody>
      </p:sp>
    </p:spTree>
    <p:extLst>
      <p:ext uri="{BB962C8B-B14F-4D97-AF65-F5344CB8AC3E}">
        <p14:creationId xmlns:p14="http://schemas.microsoft.com/office/powerpoint/2010/main" val="366780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68BAF52-C27A-5340-BC07-A191738D3DCE}" type="datetimeFigureOut">
              <a:rPr lang="en-US" smtClean="0"/>
              <a:t>06/10/2015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0600E-3A5C-7D46-9782-78B13C1727C8}" type="slidenum">
              <a:rPr lang="en-US" smtClean="0"/>
              <a:t>‹#›</a:t>
            </a:fld>
            <a:endParaRPr lang="en-US"/>
          </a:p>
        </p:txBody>
      </p:sp>
    </p:spTree>
    <p:extLst>
      <p:ext uri="{BB962C8B-B14F-4D97-AF65-F5344CB8AC3E}">
        <p14:creationId xmlns:p14="http://schemas.microsoft.com/office/powerpoint/2010/main" val="3308022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8BAF52-C27A-5340-BC07-A191738D3DCE}" type="datetimeFigureOut">
              <a:rPr lang="en-US" smtClean="0"/>
              <a:t>06/10/2015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0600E-3A5C-7D46-9782-78B13C1727C8}" type="slidenum">
              <a:rPr lang="en-US" smtClean="0"/>
              <a:t>‹#›</a:t>
            </a:fld>
            <a:endParaRPr lang="en-US"/>
          </a:p>
        </p:txBody>
      </p:sp>
    </p:spTree>
    <p:extLst>
      <p:ext uri="{BB962C8B-B14F-4D97-AF65-F5344CB8AC3E}">
        <p14:creationId xmlns:p14="http://schemas.microsoft.com/office/powerpoint/2010/main" val="300470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8BAF52-C27A-5340-BC07-A191738D3DCE}" type="datetimeFigureOut">
              <a:rPr lang="en-US" smtClean="0"/>
              <a:t>06/10/2015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0600E-3A5C-7D46-9782-78B13C1727C8}" type="slidenum">
              <a:rPr lang="en-US" smtClean="0"/>
              <a:t>‹#›</a:t>
            </a:fld>
            <a:endParaRPr lang="en-US"/>
          </a:p>
        </p:txBody>
      </p:sp>
    </p:spTree>
    <p:extLst>
      <p:ext uri="{BB962C8B-B14F-4D97-AF65-F5344CB8AC3E}">
        <p14:creationId xmlns:p14="http://schemas.microsoft.com/office/powerpoint/2010/main" val="420943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8BAF52-C27A-5340-BC07-A191738D3DCE}" type="datetimeFigureOut">
              <a:rPr lang="en-US" smtClean="0"/>
              <a:t>06/10/2015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0600E-3A5C-7D46-9782-78B13C1727C8}" type="slidenum">
              <a:rPr lang="en-US" smtClean="0"/>
              <a:t>‹#›</a:t>
            </a:fld>
            <a:endParaRPr lang="en-US"/>
          </a:p>
        </p:txBody>
      </p:sp>
    </p:spTree>
    <p:extLst>
      <p:ext uri="{BB962C8B-B14F-4D97-AF65-F5344CB8AC3E}">
        <p14:creationId xmlns:p14="http://schemas.microsoft.com/office/powerpoint/2010/main" val="59844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68BAF52-C27A-5340-BC07-A191738D3DCE}" type="datetimeFigureOut">
              <a:rPr lang="en-US" smtClean="0"/>
              <a:t>06/10/2015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0600E-3A5C-7D46-9782-78B13C1727C8}" type="slidenum">
              <a:rPr lang="en-US" smtClean="0"/>
              <a:t>‹#›</a:t>
            </a:fld>
            <a:endParaRPr lang="en-US"/>
          </a:p>
        </p:txBody>
      </p:sp>
    </p:spTree>
    <p:extLst>
      <p:ext uri="{BB962C8B-B14F-4D97-AF65-F5344CB8AC3E}">
        <p14:creationId xmlns:p14="http://schemas.microsoft.com/office/powerpoint/2010/main" val="207798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68BAF52-C27A-5340-BC07-A191738D3DCE}" type="datetimeFigureOut">
              <a:rPr lang="en-US" smtClean="0"/>
              <a:t>06/10/2015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0600E-3A5C-7D46-9782-78B13C1727C8}" type="slidenum">
              <a:rPr lang="en-US" smtClean="0"/>
              <a:t>‹#›</a:t>
            </a:fld>
            <a:endParaRPr lang="en-US"/>
          </a:p>
        </p:txBody>
      </p:sp>
    </p:spTree>
    <p:extLst>
      <p:ext uri="{BB962C8B-B14F-4D97-AF65-F5344CB8AC3E}">
        <p14:creationId xmlns:p14="http://schemas.microsoft.com/office/powerpoint/2010/main" val="223131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68BAF52-C27A-5340-BC07-A191738D3DCE}" type="datetimeFigureOut">
              <a:rPr lang="en-US" smtClean="0"/>
              <a:t>06/10/2015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E0600E-3A5C-7D46-9782-78B13C1727C8}" type="slidenum">
              <a:rPr lang="en-US" smtClean="0"/>
              <a:t>‹#›</a:t>
            </a:fld>
            <a:endParaRPr lang="en-US"/>
          </a:p>
        </p:txBody>
      </p:sp>
    </p:spTree>
    <p:extLst>
      <p:ext uri="{BB962C8B-B14F-4D97-AF65-F5344CB8AC3E}">
        <p14:creationId xmlns:p14="http://schemas.microsoft.com/office/powerpoint/2010/main" val="250422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68BAF52-C27A-5340-BC07-A191738D3DCE}" type="datetimeFigureOut">
              <a:rPr lang="en-US" smtClean="0"/>
              <a:t>06/10/2015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E0600E-3A5C-7D46-9782-78B13C1727C8}" type="slidenum">
              <a:rPr lang="en-US" smtClean="0"/>
              <a:t>‹#›</a:t>
            </a:fld>
            <a:endParaRPr lang="en-US"/>
          </a:p>
        </p:txBody>
      </p:sp>
    </p:spTree>
    <p:extLst>
      <p:ext uri="{BB962C8B-B14F-4D97-AF65-F5344CB8AC3E}">
        <p14:creationId xmlns:p14="http://schemas.microsoft.com/office/powerpoint/2010/main" val="391591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BAF52-C27A-5340-BC07-A191738D3DCE}" type="datetimeFigureOut">
              <a:rPr lang="en-US" smtClean="0"/>
              <a:t>06/10/2015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E0600E-3A5C-7D46-9782-78B13C1727C8}" type="slidenum">
              <a:rPr lang="en-US" smtClean="0"/>
              <a:t>‹#›</a:t>
            </a:fld>
            <a:endParaRPr lang="en-US"/>
          </a:p>
        </p:txBody>
      </p:sp>
    </p:spTree>
    <p:extLst>
      <p:ext uri="{BB962C8B-B14F-4D97-AF65-F5344CB8AC3E}">
        <p14:creationId xmlns:p14="http://schemas.microsoft.com/office/powerpoint/2010/main" val="49848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68BAF52-C27A-5340-BC07-A191738D3DCE}" type="datetimeFigureOut">
              <a:rPr lang="en-US" smtClean="0"/>
              <a:t>06/10/2015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0600E-3A5C-7D46-9782-78B13C1727C8}" type="slidenum">
              <a:rPr lang="en-US" smtClean="0"/>
              <a:t>‹#›</a:t>
            </a:fld>
            <a:endParaRPr lang="en-US"/>
          </a:p>
        </p:txBody>
      </p:sp>
    </p:spTree>
    <p:extLst>
      <p:ext uri="{BB962C8B-B14F-4D97-AF65-F5344CB8AC3E}">
        <p14:creationId xmlns:p14="http://schemas.microsoft.com/office/powerpoint/2010/main" val="312614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68BAF52-C27A-5340-BC07-A191738D3DCE}" type="datetimeFigureOut">
              <a:rPr lang="en-US" smtClean="0"/>
              <a:t>06/10/2015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0600E-3A5C-7D46-9782-78B13C1727C8}" type="slidenum">
              <a:rPr lang="en-US" smtClean="0"/>
              <a:t>‹#›</a:t>
            </a:fld>
            <a:endParaRPr lang="en-US"/>
          </a:p>
        </p:txBody>
      </p:sp>
    </p:spTree>
    <p:extLst>
      <p:ext uri="{BB962C8B-B14F-4D97-AF65-F5344CB8AC3E}">
        <p14:creationId xmlns:p14="http://schemas.microsoft.com/office/powerpoint/2010/main" val="42244967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BAF52-C27A-5340-BC07-A191738D3DCE}" type="datetimeFigureOut">
              <a:rPr lang="en-US" smtClean="0"/>
              <a:t>06/10/2015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0600E-3A5C-7D46-9782-78B13C1727C8}" type="slidenum">
              <a:rPr lang="en-US" smtClean="0"/>
              <a:t>‹#›</a:t>
            </a:fld>
            <a:endParaRPr lang="en-US"/>
          </a:p>
        </p:txBody>
      </p:sp>
    </p:spTree>
    <p:extLst>
      <p:ext uri="{BB962C8B-B14F-4D97-AF65-F5344CB8AC3E}">
        <p14:creationId xmlns:p14="http://schemas.microsoft.com/office/powerpoint/2010/main" val="995664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ine.wells@glasgow.ac.uk" TargetMode="External"/><Relationship Id="rId4" Type="http://schemas.openxmlformats.org/officeDocument/2006/relationships/image" Target="../media/image1.jpe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hyperlink" Target="mailto:c.wells@uq.edu.a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image" Target="../media/image13.jpg"/><Relationship Id="rId12" Type="http://schemas.openxmlformats.org/officeDocument/2006/relationships/image" Target="../media/image14.png"/><Relationship Id="rId1" Type="http://schemas.openxmlformats.org/officeDocument/2006/relationships/tags" Target="../tags/tag2.xml"/><Relationship Id="rId2" Type="http://schemas.openxmlformats.org/officeDocument/2006/relationships/slideLayout" Target="../slideLayouts/slideLayout7.xml"/><Relationship Id="rId3" Type="http://schemas.openxmlformats.org/officeDocument/2006/relationships/notesSlide" Target="../notesSlides/notesSlide2.xml"/><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hyperlink" Target="http://www.zinio.com/cover?is=104138032&amp;pager.offset=0&amp;img=t" TargetMode="External"/><Relationship Id="rId7" Type="http://schemas.openxmlformats.org/officeDocument/2006/relationships/image" Target="../media/image10.jpeg"/><Relationship Id="rId8" Type="http://schemas.openxmlformats.org/officeDocument/2006/relationships/hyperlink" Target="http://www.nature.com/ng/journal/v38/n4/index.html" TargetMode="External"/><Relationship Id="rId9" Type="http://schemas.openxmlformats.org/officeDocument/2006/relationships/image" Target="../media/image11.png"/><Relationship Id="rId10"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www.zinio.com/cover?is=104138032&amp;pager.offset=0&amp;img=t" TargetMode="External"/><Relationship Id="rId4" Type="http://schemas.openxmlformats.org/officeDocument/2006/relationships/image" Target="../media/image10.jpe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zinio.com/cover?is=104138032&amp;pager.offset=0&amp;img=t" TargetMode="Externa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ture.com/ng/journal/v38/n4/index.html" TargetMode="Externa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127.0.0.1:8081/plosgenetics/article?id=info:doi/10.1371/journal.pgen.0020047" TargetMode="External"/><Relationship Id="rId4" Type="http://schemas.openxmlformats.org/officeDocument/2006/relationships/image" Target="../media/image19.pn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 Id="rId3"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6.png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chart" Target="../charts/char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1" Type="http://schemas.openxmlformats.org/officeDocument/2006/relationships/image" Target="../media/image13.jpg"/><Relationship Id="rId12" Type="http://schemas.openxmlformats.org/officeDocument/2006/relationships/image" Target="../media/image14.png"/><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notesSlide" Target="../notesSlides/notesSlide1.xml"/><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hyperlink" Target="http://www.zinio.com/cover?is=104138032&amp;pager.offset=0&amp;img=t" TargetMode="External"/><Relationship Id="rId7" Type="http://schemas.openxmlformats.org/officeDocument/2006/relationships/image" Target="../media/image10.jpeg"/><Relationship Id="rId8" Type="http://schemas.openxmlformats.org/officeDocument/2006/relationships/hyperlink" Target="http://www.nature.com/ng/journal/v38/n4/index.html" TargetMode="External"/><Relationship Id="rId9" Type="http://schemas.openxmlformats.org/officeDocument/2006/relationships/image" Target="../media/image11.png"/><Relationship Id="rId10"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249"/>
            <a:ext cx="7772400" cy="1470025"/>
          </a:xfrm>
        </p:spPr>
        <p:txBody>
          <a:bodyPr/>
          <a:lstStyle/>
          <a:p>
            <a:r>
              <a:rPr lang="en-US" dirty="0" smtClean="0">
                <a:solidFill>
                  <a:schemeClr val="accent1"/>
                </a:solidFill>
              </a:rPr>
              <a:t>A biologist’s mud-map of genome projects</a:t>
            </a:r>
            <a:endParaRPr lang="en-US" dirty="0">
              <a:solidFill>
                <a:schemeClr val="accent1"/>
              </a:solidFill>
            </a:endParaRPr>
          </a:p>
        </p:txBody>
      </p:sp>
      <p:sp>
        <p:nvSpPr>
          <p:cNvPr id="3" name="Subtitle 2"/>
          <p:cNvSpPr>
            <a:spLocks noGrp="1"/>
          </p:cNvSpPr>
          <p:nvPr>
            <p:ph type="subTitle" idx="1"/>
          </p:nvPr>
        </p:nvSpPr>
        <p:spPr>
          <a:xfrm>
            <a:off x="1371600" y="4510155"/>
            <a:ext cx="6400800" cy="1752600"/>
          </a:xfrm>
        </p:spPr>
        <p:txBody>
          <a:bodyPr/>
          <a:lstStyle/>
          <a:p>
            <a:r>
              <a:rPr lang="en-US" dirty="0" smtClean="0"/>
              <a:t>Christine Wells</a:t>
            </a:r>
          </a:p>
          <a:p>
            <a:r>
              <a:rPr lang="en-US" dirty="0" smtClean="0">
                <a:hlinkClick r:id="rId2"/>
              </a:rPr>
              <a:t>c.wells@uq.edu.au</a:t>
            </a:r>
            <a:endParaRPr lang="en-US" dirty="0" smtClean="0"/>
          </a:p>
          <a:p>
            <a:r>
              <a:rPr lang="en-US" dirty="0" smtClean="0">
                <a:hlinkClick r:id="rId3"/>
              </a:rPr>
              <a:t>Christine.wells@glasgow.ac.uk</a:t>
            </a:r>
            <a:endParaRPr lang="en-US" dirty="0" smtClean="0"/>
          </a:p>
          <a:p>
            <a:endParaRPr lang="en-US" dirty="0"/>
          </a:p>
        </p:txBody>
      </p:sp>
      <p:pic>
        <p:nvPicPr>
          <p:cNvPr id="6" name="Picture 5"/>
          <p:cNvPicPr>
            <a:picLocks noChangeAspect="1"/>
          </p:cNvPicPr>
          <p:nvPr/>
        </p:nvPicPr>
        <p:blipFill rotWithShape="1">
          <a:blip r:embed="rId4">
            <a:duotone>
              <a:prstClr val="black"/>
              <a:schemeClr val="accent6">
                <a:tint val="45000"/>
                <a:satMod val="400000"/>
              </a:schemeClr>
            </a:duotone>
            <a:extLst>
              <a:ext uri="{BEBA8EAE-BF5A-486C-A8C5-ECC9F3942E4B}">
                <a14:imgProps xmlns:a14="http://schemas.microsoft.com/office/drawing/2010/main">
                  <a14:imgLayer r:embed="rId5">
                    <a14:imgEffect>
                      <a14:saturation sat="0"/>
                    </a14:imgEffect>
                  </a14:imgLayer>
                </a14:imgProps>
              </a:ext>
            </a:extLst>
          </a:blip>
          <a:srcRect l="2433" t="9458" r="4894" b="11089"/>
          <a:stretch/>
        </p:blipFill>
        <p:spPr>
          <a:xfrm>
            <a:off x="2368600" y="2090274"/>
            <a:ext cx="4102143" cy="2341274"/>
          </a:xfrm>
          <a:prstGeom prst="rect">
            <a:avLst/>
          </a:prstGeom>
        </p:spPr>
      </p:pic>
    </p:spTree>
    <p:extLst>
      <p:ext uri="{BB962C8B-B14F-4D97-AF65-F5344CB8AC3E}">
        <p14:creationId xmlns:p14="http://schemas.microsoft.com/office/powerpoint/2010/main" val="3528624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54" y="17222"/>
            <a:ext cx="8229600" cy="1143000"/>
          </a:xfrm>
        </p:spPr>
        <p:txBody>
          <a:bodyPr>
            <a:normAutofit/>
          </a:bodyPr>
          <a:lstStyle/>
          <a:p>
            <a:r>
              <a:rPr lang="en-US" sz="4000" dirty="0" smtClean="0">
                <a:solidFill>
                  <a:srgbClr val="4F81BD"/>
                </a:solidFill>
              </a:rPr>
              <a:t>The FANTOM structure</a:t>
            </a:r>
            <a:endParaRPr lang="en-US" sz="4000" dirty="0">
              <a:solidFill>
                <a:srgbClr val="4F81BD"/>
              </a:solidFill>
            </a:endParaRPr>
          </a:p>
        </p:txBody>
      </p:sp>
      <p:sp>
        <p:nvSpPr>
          <p:cNvPr id="6" name="TextBox 5"/>
          <p:cNvSpPr txBox="1"/>
          <p:nvPr/>
        </p:nvSpPr>
        <p:spPr>
          <a:xfrm>
            <a:off x="405722" y="1023940"/>
            <a:ext cx="8364965" cy="6063197"/>
          </a:xfrm>
          <a:prstGeom prst="rect">
            <a:avLst/>
          </a:prstGeom>
          <a:noFill/>
        </p:spPr>
        <p:txBody>
          <a:bodyPr wrap="square" rtlCol="0">
            <a:spAutoFit/>
          </a:bodyPr>
          <a:lstStyle/>
          <a:p>
            <a:r>
              <a:rPr lang="en-US" sz="2800" dirty="0" smtClean="0"/>
              <a:t>Bioinformatics and computational biology</a:t>
            </a:r>
            <a:r>
              <a:rPr lang="en-US" sz="2400" dirty="0" smtClean="0"/>
              <a:t>:</a:t>
            </a:r>
          </a:p>
          <a:p>
            <a:endParaRPr lang="en-US" sz="2400" dirty="0" smtClean="0"/>
          </a:p>
          <a:p>
            <a:r>
              <a:rPr lang="en-US" sz="2400" dirty="0" smtClean="0"/>
              <a:t>-&gt; Sandpit approach</a:t>
            </a:r>
          </a:p>
          <a:p>
            <a:r>
              <a:rPr lang="en-US" sz="2400" dirty="0" smtClean="0"/>
              <a:t>-&gt; Agreed terms of “mutual respect”</a:t>
            </a:r>
          </a:p>
          <a:p>
            <a:r>
              <a:rPr lang="en-US" sz="2400" dirty="0" smtClean="0"/>
              <a:t>-&gt;value in redundancy of effort</a:t>
            </a:r>
          </a:p>
          <a:p>
            <a:r>
              <a:rPr lang="en-US" sz="2400" dirty="0" smtClean="0"/>
              <a:t>-&gt; danger in computational silos.</a:t>
            </a:r>
          </a:p>
          <a:p>
            <a:endParaRPr lang="en-US" sz="2400" dirty="0"/>
          </a:p>
          <a:p>
            <a:r>
              <a:rPr lang="en-US" sz="2400" dirty="0" smtClean="0"/>
              <a:t>Opportunity to form close and productive collaborations</a:t>
            </a:r>
          </a:p>
          <a:p>
            <a:r>
              <a:rPr lang="en-US" sz="2400" dirty="0" smtClean="0"/>
              <a:t>Danger of ‘food-court bioinformatics’</a:t>
            </a:r>
            <a:endParaRPr lang="en-US" sz="2400" dirty="0"/>
          </a:p>
          <a:p>
            <a:r>
              <a:rPr lang="en-US" sz="2400" dirty="0" smtClean="0"/>
              <a:t>Need help framing the right questions</a:t>
            </a:r>
            <a:endParaRPr lang="en-US" sz="2400" dirty="0"/>
          </a:p>
          <a:p>
            <a:r>
              <a:rPr lang="en-US" sz="2400" dirty="0" smtClean="0"/>
              <a:t>Will experience a range of computational rigor/quality: standards need to be agreed</a:t>
            </a:r>
          </a:p>
          <a:p>
            <a:endParaRPr lang="en-US" sz="2400" dirty="0"/>
          </a:p>
          <a:p>
            <a:r>
              <a:rPr lang="en-US" sz="2400" dirty="0" smtClean="0"/>
              <a:t>Opportunity to form deep domain expertise in specialist data types</a:t>
            </a:r>
          </a:p>
          <a:p>
            <a:endParaRPr lang="en-US" sz="2400" dirty="0"/>
          </a:p>
        </p:txBody>
      </p:sp>
    </p:spTree>
    <p:extLst>
      <p:ext uri="{BB962C8B-B14F-4D97-AF65-F5344CB8AC3E}">
        <p14:creationId xmlns:p14="http://schemas.microsoft.com/office/powerpoint/2010/main" val="38517394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54" y="274638"/>
            <a:ext cx="8229600" cy="1143000"/>
          </a:xfrm>
        </p:spPr>
        <p:txBody>
          <a:bodyPr>
            <a:normAutofit/>
          </a:bodyPr>
          <a:lstStyle/>
          <a:p>
            <a:r>
              <a:rPr lang="en-US" sz="4000" dirty="0" smtClean="0">
                <a:solidFill>
                  <a:srgbClr val="4F81BD"/>
                </a:solidFill>
              </a:rPr>
              <a:t>The FANTOM structure</a:t>
            </a:r>
            <a:endParaRPr lang="en-US" sz="4000" dirty="0">
              <a:solidFill>
                <a:srgbClr val="4F81BD"/>
              </a:solidFill>
            </a:endParaRPr>
          </a:p>
        </p:txBody>
      </p:sp>
      <p:sp>
        <p:nvSpPr>
          <p:cNvPr id="6" name="TextBox 5"/>
          <p:cNvSpPr txBox="1"/>
          <p:nvPr/>
        </p:nvSpPr>
        <p:spPr>
          <a:xfrm>
            <a:off x="1922343" y="1871356"/>
            <a:ext cx="7067170" cy="4585870"/>
          </a:xfrm>
          <a:prstGeom prst="rect">
            <a:avLst/>
          </a:prstGeom>
          <a:noFill/>
        </p:spPr>
        <p:txBody>
          <a:bodyPr wrap="square" rtlCol="0">
            <a:spAutoFit/>
          </a:bodyPr>
          <a:lstStyle/>
          <a:p>
            <a:r>
              <a:rPr lang="en-US" sz="2800" dirty="0" smtClean="0"/>
              <a:t>Strategy group</a:t>
            </a:r>
            <a:endParaRPr lang="en-US" sz="2400" dirty="0" smtClean="0"/>
          </a:p>
          <a:p>
            <a:endParaRPr lang="en-US" sz="2400" dirty="0"/>
          </a:p>
          <a:p>
            <a:r>
              <a:rPr lang="en-US" sz="2400" dirty="0" smtClean="0"/>
              <a:t>-&gt; Drawn from all layers of the project</a:t>
            </a:r>
          </a:p>
          <a:p>
            <a:endParaRPr lang="en-US" sz="2400" dirty="0" smtClean="0"/>
          </a:p>
          <a:p>
            <a:r>
              <a:rPr lang="en-US" sz="2400" dirty="0" smtClean="0"/>
              <a:t>-&gt; individuals with broader vision/ generalist interests</a:t>
            </a:r>
          </a:p>
          <a:p>
            <a:r>
              <a:rPr lang="en-US" sz="2400" dirty="0" smtClean="0"/>
              <a:t>-&gt; interested in developing underlying rules of systems </a:t>
            </a:r>
            <a:r>
              <a:rPr lang="en-US" sz="2400" dirty="0" err="1" smtClean="0"/>
              <a:t>behaviours</a:t>
            </a:r>
            <a:endParaRPr lang="en-US" sz="2400" dirty="0" smtClean="0"/>
          </a:p>
          <a:p>
            <a:endParaRPr lang="en-US" sz="2400" dirty="0" smtClean="0"/>
          </a:p>
          <a:p>
            <a:r>
              <a:rPr lang="en-US" sz="2400" dirty="0" smtClean="0"/>
              <a:t>-&gt; good communicators</a:t>
            </a:r>
          </a:p>
          <a:p>
            <a:endParaRPr lang="en-US" sz="2400" dirty="0" smtClean="0"/>
          </a:p>
          <a:p>
            <a:r>
              <a:rPr lang="en-US" sz="2400" dirty="0" smtClean="0"/>
              <a:t>-&gt; meet frequently, plan publications and recruit into publication tasks.</a:t>
            </a:r>
          </a:p>
        </p:txBody>
      </p:sp>
      <p:sp>
        <p:nvSpPr>
          <p:cNvPr id="10" name="Left Arrow Callout 9"/>
          <p:cNvSpPr/>
          <p:nvPr/>
        </p:nvSpPr>
        <p:spPr>
          <a:xfrm>
            <a:off x="0" y="1774115"/>
            <a:ext cx="1922343" cy="4764260"/>
          </a:xfrm>
          <a:prstGeom prst="leftArrowCallou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0000"/>
              </a:solidFill>
            </a:endParaRPr>
          </a:p>
        </p:txBody>
      </p:sp>
      <p:sp>
        <p:nvSpPr>
          <p:cNvPr id="5" name="Rectangle 4"/>
          <p:cNvSpPr/>
          <p:nvPr/>
        </p:nvSpPr>
        <p:spPr>
          <a:xfrm>
            <a:off x="200584" y="3896455"/>
            <a:ext cx="1826041" cy="461665"/>
          </a:xfrm>
          <a:prstGeom prst="rect">
            <a:avLst/>
          </a:prstGeom>
        </p:spPr>
        <p:txBody>
          <a:bodyPr wrap="none">
            <a:spAutoFit/>
          </a:bodyPr>
          <a:lstStyle/>
          <a:p>
            <a:pPr algn="ctr"/>
            <a:r>
              <a:rPr lang="en-US" sz="2400" dirty="0" smtClean="0">
                <a:solidFill>
                  <a:srgbClr val="FF0000"/>
                </a:solidFill>
              </a:rPr>
              <a:t>STRATEGISTS</a:t>
            </a:r>
          </a:p>
        </p:txBody>
      </p:sp>
      <p:sp>
        <p:nvSpPr>
          <p:cNvPr id="7" name="Rectangle 6"/>
          <p:cNvSpPr/>
          <p:nvPr/>
        </p:nvSpPr>
        <p:spPr>
          <a:xfrm>
            <a:off x="752408" y="2008735"/>
            <a:ext cx="1054909" cy="3970318"/>
          </a:xfrm>
          <a:prstGeom prst="rect">
            <a:avLst/>
          </a:prstGeom>
        </p:spPr>
        <p:txBody>
          <a:bodyPr wrap="none">
            <a:spAutoFit/>
          </a:bodyPr>
          <a:lstStyle/>
          <a:p>
            <a:r>
              <a:rPr lang="en-US" dirty="0" smtClean="0">
                <a:solidFill>
                  <a:srgbClr val="FF0000"/>
                </a:solidFill>
              </a:rPr>
              <a:t>GENOME</a:t>
            </a:r>
          </a:p>
          <a:p>
            <a:r>
              <a:rPr lang="en-US" dirty="0" smtClean="0">
                <a:solidFill>
                  <a:srgbClr val="FF0000"/>
                </a:solidFill>
              </a:rPr>
              <a:t>BIOLOGY</a:t>
            </a:r>
          </a:p>
          <a:p>
            <a:endParaRPr lang="en-US" dirty="0" smtClean="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r>
              <a:rPr lang="en-US" dirty="0" smtClean="0">
                <a:solidFill>
                  <a:srgbClr val="FF0000"/>
                </a:solidFill>
              </a:rPr>
              <a:t>SYSTEMS </a:t>
            </a:r>
          </a:p>
          <a:p>
            <a:r>
              <a:rPr lang="en-US" dirty="0" smtClean="0">
                <a:solidFill>
                  <a:srgbClr val="FF0000"/>
                </a:solidFill>
              </a:rPr>
              <a:t>BIOLOGY</a:t>
            </a:r>
            <a:endParaRPr lang="en-US" dirty="0">
              <a:solidFill>
                <a:srgbClr val="FF0000"/>
              </a:solidFill>
            </a:endParaRPr>
          </a:p>
        </p:txBody>
      </p:sp>
    </p:spTree>
    <p:extLst>
      <p:ext uri="{BB962C8B-B14F-4D97-AF65-F5344CB8AC3E}">
        <p14:creationId xmlns:p14="http://schemas.microsoft.com/office/powerpoint/2010/main" val="14214724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3"/>
          <p:cNvSpPr>
            <a:spLocks noGrp="1" noChangeArrowheads="1"/>
          </p:cNvSpPr>
          <p:nvPr>
            <p:ph type="title" idx="4294967295"/>
          </p:nvPr>
        </p:nvSpPr>
        <p:spPr>
          <a:xfrm>
            <a:off x="1555956" y="1132808"/>
            <a:ext cx="4454525" cy="1620838"/>
          </a:xfrm>
        </p:spPr>
        <p:txBody>
          <a:bodyPr/>
          <a:lstStyle/>
          <a:p>
            <a:pPr algn="l" eaLnBrk="1" hangingPunct="1"/>
            <a:r>
              <a:rPr lang="en-US" sz="4800" b="1" dirty="0" smtClean="0">
                <a:solidFill>
                  <a:schemeClr val="tx2"/>
                </a:solidFill>
                <a:latin typeface="Arial" pitchFamily="34" charset="0"/>
                <a:cs typeface="Arial" pitchFamily="34" charset="0"/>
              </a:rPr>
              <a:t>FANTOM </a:t>
            </a:r>
            <a:br>
              <a:rPr lang="en-US" sz="4800" b="1" dirty="0" smtClean="0">
                <a:solidFill>
                  <a:schemeClr val="tx2"/>
                </a:solidFill>
                <a:latin typeface="Arial" pitchFamily="34" charset="0"/>
                <a:cs typeface="Arial" pitchFamily="34" charset="0"/>
              </a:rPr>
            </a:br>
            <a:endParaRPr lang="en-US" sz="4800" b="1" dirty="0" smtClean="0">
              <a:solidFill>
                <a:schemeClr val="tx2"/>
              </a:solidFill>
              <a:latin typeface="Arial" pitchFamily="34" charset="0"/>
              <a:cs typeface="Arial" pitchFamily="34" charset="0"/>
            </a:endParaRPr>
          </a:p>
        </p:txBody>
      </p:sp>
      <p:sp>
        <p:nvSpPr>
          <p:cNvPr id="12291" name="Rectangle 24"/>
          <p:cNvSpPr>
            <a:spLocks noChangeArrowheads="1"/>
          </p:cNvSpPr>
          <p:nvPr/>
        </p:nvSpPr>
        <p:spPr bwMode="auto">
          <a:xfrm>
            <a:off x="3794331" y="1675733"/>
            <a:ext cx="5605463" cy="954088"/>
          </a:xfrm>
          <a:prstGeom prst="rect">
            <a:avLst/>
          </a:prstGeom>
          <a:noFill/>
          <a:ln w="9525">
            <a:noFill/>
            <a:miter lim="800000"/>
            <a:headEnd/>
            <a:tailEnd/>
          </a:ln>
        </p:spPr>
        <p:txBody>
          <a:bodyPr>
            <a:spAutoFit/>
          </a:bodyPr>
          <a:lstStyle/>
          <a:p>
            <a:r>
              <a:rPr lang="en-US" sz="2800" i="1" dirty="0">
                <a:solidFill>
                  <a:schemeClr val="tx2"/>
                </a:solidFill>
                <a:latin typeface="Times New Roman" pitchFamily="18" charset="0"/>
              </a:rPr>
              <a:t>Functional Annotation of the Mammalian Genome</a:t>
            </a:r>
          </a:p>
        </p:txBody>
      </p:sp>
      <p:pic>
        <p:nvPicPr>
          <p:cNvPr id="12292" name="Picture 25" descr="hun=man genome cover"/>
          <p:cNvPicPr>
            <a:picLocks noChangeAspect="1" noChangeArrowheads="1"/>
          </p:cNvPicPr>
          <p:nvPr/>
        </p:nvPicPr>
        <p:blipFill>
          <a:blip r:embed="rId4"/>
          <a:srcRect/>
          <a:stretch>
            <a:fillRect/>
          </a:stretch>
        </p:blipFill>
        <p:spPr bwMode="auto">
          <a:xfrm>
            <a:off x="0" y="2034393"/>
            <a:ext cx="1306512" cy="1671637"/>
          </a:xfrm>
          <a:prstGeom prst="rect">
            <a:avLst/>
          </a:prstGeom>
          <a:noFill/>
          <a:ln w="9525">
            <a:noFill/>
            <a:miter lim="800000"/>
            <a:headEnd/>
            <a:tailEnd/>
          </a:ln>
        </p:spPr>
      </p:pic>
      <p:pic>
        <p:nvPicPr>
          <p:cNvPr id="12293" name="Picture 26" descr="021205cover"/>
          <p:cNvPicPr>
            <a:picLocks noChangeAspect="1" noChangeArrowheads="1"/>
          </p:cNvPicPr>
          <p:nvPr/>
        </p:nvPicPr>
        <p:blipFill>
          <a:blip r:embed="rId5"/>
          <a:srcRect/>
          <a:stretch>
            <a:fillRect/>
          </a:stretch>
        </p:blipFill>
        <p:spPr bwMode="auto">
          <a:xfrm>
            <a:off x="0" y="3649777"/>
            <a:ext cx="1262062" cy="1665288"/>
          </a:xfrm>
          <a:prstGeom prst="rect">
            <a:avLst/>
          </a:prstGeom>
          <a:noFill/>
          <a:ln w="9525">
            <a:noFill/>
            <a:miter lim="800000"/>
            <a:headEnd/>
            <a:tailEnd/>
          </a:ln>
        </p:spPr>
      </p:pic>
      <p:pic>
        <p:nvPicPr>
          <p:cNvPr id="12294" name="Picture 27" descr="Sep-02-05">
            <a:hlinkClick r:id="rId6"/>
          </p:cNvPr>
          <p:cNvPicPr>
            <a:picLocks noChangeAspect="1" noChangeArrowheads="1"/>
          </p:cNvPicPr>
          <p:nvPr/>
        </p:nvPicPr>
        <p:blipFill>
          <a:blip r:embed="rId7">
            <a:lum contrast="-6000"/>
          </a:blip>
          <a:srcRect/>
          <a:stretch>
            <a:fillRect/>
          </a:stretch>
        </p:blipFill>
        <p:spPr bwMode="auto">
          <a:xfrm>
            <a:off x="0" y="5278437"/>
            <a:ext cx="1242079" cy="1580593"/>
          </a:xfrm>
          <a:prstGeom prst="rect">
            <a:avLst/>
          </a:prstGeom>
          <a:noFill/>
          <a:ln w="9525">
            <a:noFill/>
            <a:miter lim="800000"/>
            <a:headEnd/>
            <a:tailEnd/>
          </a:ln>
        </p:spPr>
      </p:pic>
      <p:sp>
        <p:nvSpPr>
          <p:cNvPr id="12295" name="Text Box 28"/>
          <p:cNvSpPr txBox="1">
            <a:spLocks noChangeArrowheads="1"/>
          </p:cNvSpPr>
          <p:nvPr/>
        </p:nvSpPr>
        <p:spPr bwMode="auto">
          <a:xfrm>
            <a:off x="-148793" y="1646238"/>
            <a:ext cx="1518264" cy="461665"/>
          </a:xfrm>
          <a:prstGeom prst="rect">
            <a:avLst/>
          </a:prstGeom>
          <a:noFill/>
          <a:ln w="9525">
            <a:noFill/>
            <a:miter lim="800000"/>
            <a:headEnd/>
            <a:tailEnd/>
          </a:ln>
        </p:spPr>
        <p:txBody>
          <a:bodyPr wrap="none">
            <a:spAutoFit/>
          </a:bodyPr>
          <a:lstStyle/>
          <a:p>
            <a:r>
              <a:rPr lang="en-US" sz="2400" dirty="0" smtClean="0">
                <a:solidFill>
                  <a:srgbClr val="FF0000"/>
                </a:solidFill>
                <a:latin typeface="Times New Roman" pitchFamily="18" charset="0"/>
              </a:rPr>
              <a:t>2001-2005</a:t>
            </a:r>
            <a:endParaRPr lang="en-US" sz="2400" dirty="0">
              <a:solidFill>
                <a:srgbClr val="FF0000"/>
              </a:solidFill>
              <a:latin typeface="Times New Roman" pitchFamily="18" charset="0"/>
            </a:endParaRPr>
          </a:p>
        </p:txBody>
      </p:sp>
      <p:pic>
        <p:nvPicPr>
          <p:cNvPr id="12302" name="Picture 37" descr="Nature Genetics">
            <a:hlinkClick r:id="rId8"/>
          </p:cNvPr>
          <p:cNvPicPr>
            <a:picLocks noChangeAspect="1" noChangeArrowheads="1"/>
          </p:cNvPicPr>
          <p:nvPr/>
        </p:nvPicPr>
        <p:blipFill>
          <a:blip r:embed="rId9"/>
          <a:srcRect/>
          <a:stretch>
            <a:fillRect/>
          </a:stretch>
        </p:blipFill>
        <p:spPr bwMode="auto">
          <a:xfrm>
            <a:off x="2833106" y="3069436"/>
            <a:ext cx="1385888" cy="1812925"/>
          </a:xfrm>
          <a:prstGeom prst="rect">
            <a:avLst/>
          </a:prstGeom>
          <a:noFill/>
          <a:ln w="9525">
            <a:solidFill>
              <a:schemeClr val="tx1"/>
            </a:solidFill>
            <a:miter lim="800000"/>
            <a:headEnd/>
            <a:tailEnd/>
          </a:ln>
        </p:spPr>
      </p:pic>
      <p:pic>
        <p:nvPicPr>
          <p:cNvPr id="12303" name="Picture 39" descr="zl6vm_th"/>
          <p:cNvPicPr>
            <a:picLocks noChangeAspect="1" noChangeArrowheads="1"/>
          </p:cNvPicPr>
          <p:nvPr/>
        </p:nvPicPr>
        <p:blipFill>
          <a:blip r:embed="rId10"/>
          <a:srcRect/>
          <a:stretch>
            <a:fillRect/>
          </a:stretch>
        </p:blipFill>
        <p:spPr bwMode="auto">
          <a:xfrm>
            <a:off x="2875574" y="4882361"/>
            <a:ext cx="1374775" cy="1849437"/>
          </a:xfrm>
          <a:prstGeom prst="rect">
            <a:avLst/>
          </a:prstGeom>
          <a:noFill/>
          <a:ln w="9525">
            <a:solidFill>
              <a:schemeClr val="tx1"/>
            </a:solidFill>
            <a:miter lim="800000"/>
            <a:headEnd/>
            <a:tailEnd/>
          </a:ln>
        </p:spPr>
      </p:pic>
      <p:sp>
        <p:nvSpPr>
          <p:cNvPr id="12304" name="Text Box 40"/>
          <p:cNvSpPr txBox="1">
            <a:spLocks noChangeArrowheads="1"/>
          </p:cNvSpPr>
          <p:nvPr/>
        </p:nvSpPr>
        <p:spPr bwMode="auto">
          <a:xfrm>
            <a:off x="2732085" y="2607771"/>
            <a:ext cx="1518264" cy="461665"/>
          </a:xfrm>
          <a:prstGeom prst="rect">
            <a:avLst/>
          </a:prstGeom>
          <a:noFill/>
          <a:ln w="9525">
            <a:noFill/>
            <a:miter lim="800000"/>
            <a:headEnd/>
            <a:tailEnd/>
          </a:ln>
        </p:spPr>
        <p:txBody>
          <a:bodyPr wrap="none">
            <a:spAutoFit/>
          </a:bodyPr>
          <a:lstStyle/>
          <a:p>
            <a:r>
              <a:rPr lang="en-US" sz="2400" dirty="0" smtClean="0">
                <a:solidFill>
                  <a:srgbClr val="FF0000"/>
                </a:solidFill>
                <a:latin typeface="Times New Roman" pitchFamily="18" charset="0"/>
              </a:rPr>
              <a:t>2006-2009</a:t>
            </a:r>
            <a:endParaRPr lang="en-US" sz="2400" dirty="0">
              <a:solidFill>
                <a:srgbClr val="FF0000"/>
              </a:solidFill>
              <a:latin typeface="Times New Roman" pitchFamily="18" charset="0"/>
            </a:endParaRPr>
          </a:p>
        </p:txBody>
      </p:sp>
      <p:sp>
        <p:nvSpPr>
          <p:cNvPr id="21" name="Text Box 40"/>
          <p:cNvSpPr txBox="1">
            <a:spLocks noChangeArrowheads="1"/>
          </p:cNvSpPr>
          <p:nvPr/>
        </p:nvSpPr>
        <p:spPr bwMode="auto">
          <a:xfrm>
            <a:off x="6951924" y="2753646"/>
            <a:ext cx="800219" cy="461665"/>
          </a:xfrm>
          <a:prstGeom prst="rect">
            <a:avLst/>
          </a:prstGeom>
          <a:noFill/>
          <a:ln w="9525">
            <a:noFill/>
            <a:miter lim="800000"/>
            <a:headEnd/>
            <a:tailEnd/>
          </a:ln>
        </p:spPr>
        <p:txBody>
          <a:bodyPr wrap="none">
            <a:spAutoFit/>
          </a:bodyPr>
          <a:lstStyle/>
          <a:p>
            <a:r>
              <a:rPr lang="en-US" sz="2400" dirty="0" smtClean="0">
                <a:solidFill>
                  <a:srgbClr val="FF0000"/>
                </a:solidFill>
                <a:latin typeface="Times New Roman" pitchFamily="18" charset="0"/>
              </a:rPr>
              <a:t>2014</a:t>
            </a:r>
            <a:endParaRPr lang="en-US" sz="2400" dirty="0">
              <a:solidFill>
                <a:srgbClr val="FF0000"/>
              </a:solidFill>
              <a:latin typeface="Times New Roman" pitchFamily="18" charset="0"/>
            </a:endParaRPr>
          </a:p>
        </p:txBody>
      </p:sp>
      <p:sp>
        <p:nvSpPr>
          <p:cNvPr id="22" name="Text Box 41"/>
          <p:cNvSpPr txBox="1">
            <a:spLocks noChangeArrowheads="1"/>
          </p:cNvSpPr>
          <p:nvPr/>
        </p:nvSpPr>
        <p:spPr bwMode="auto">
          <a:xfrm>
            <a:off x="6499502" y="3167996"/>
            <a:ext cx="2714644" cy="1015663"/>
          </a:xfrm>
          <a:prstGeom prst="rect">
            <a:avLst/>
          </a:prstGeom>
          <a:noFill/>
          <a:ln w="9525">
            <a:noFill/>
            <a:miter lim="800000"/>
            <a:headEnd/>
            <a:tailEnd/>
          </a:ln>
        </p:spPr>
        <p:txBody>
          <a:bodyPr wrap="square">
            <a:spAutoFit/>
          </a:bodyPr>
          <a:lstStyle/>
          <a:p>
            <a:pPr algn="ctr">
              <a:buFontTx/>
              <a:buChar char="•"/>
            </a:pPr>
            <a:r>
              <a:rPr lang="en-US" sz="2000" dirty="0" smtClean="0">
                <a:latin typeface="Times New Roman" pitchFamily="18" charset="0"/>
              </a:rPr>
              <a:t>An atlas of human promoters and enhancers</a:t>
            </a:r>
          </a:p>
        </p:txBody>
      </p:sp>
      <p:pic>
        <p:nvPicPr>
          <p:cNvPr id="3" name="Picture 2" descr="cover_natur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0324" y="2753646"/>
            <a:ext cx="1371600" cy="1905000"/>
          </a:xfrm>
          <a:prstGeom prst="rect">
            <a:avLst/>
          </a:prstGeom>
        </p:spPr>
      </p:pic>
      <p:pic>
        <p:nvPicPr>
          <p:cNvPr id="4" name="Picture 3"/>
          <p:cNvPicPr>
            <a:picLocks noChangeAspect="1"/>
          </p:cNvPicPr>
          <p:nvPr/>
        </p:nvPicPr>
        <p:blipFill>
          <a:blip r:embed="rId12"/>
          <a:stretch>
            <a:fillRect/>
          </a:stretch>
        </p:blipFill>
        <p:spPr>
          <a:xfrm>
            <a:off x="5580324" y="4903312"/>
            <a:ext cx="1437855" cy="1828486"/>
          </a:xfrm>
          <a:prstGeom prst="rect">
            <a:avLst/>
          </a:prstGeom>
        </p:spPr>
      </p:pic>
      <p:sp>
        <p:nvSpPr>
          <p:cNvPr id="19" name="Text Box 40"/>
          <p:cNvSpPr txBox="1">
            <a:spLocks noChangeArrowheads="1"/>
          </p:cNvSpPr>
          <p:nvPr/>
        </p:nvSpPr>
        <p:spPr bwMode="auto">
          <a:xfrm>
            <a:off x="7046966" y="4903312"/>
            <a:ext cx="800219" cy="461665"/>
          </a:xfrm>
          <a:prstGeom prst="rect">
            <a:avLst/>
          </a:prstGeom>
          <a:noFill/>
          <a:ln w="9525">
            <a:noFill/>
            <a:miter lim="800000"/>
            <a:headEnd/>
            <a:tailEnd/>
          </a:ln>
        </p:spPr>
        <p:txBody>
          <a:bodyPr wrap="none">
            <a:spAutoFit/>
          </a:bodyPr>
          <a:lstStyle/>
          <a:p>
            <a:r>
              <a:rPr lang="en-US" sz="2400" dirty="0" smtClean="0">
                <a:solidFill>
                  <a:srgbClr val="FF0000"/>
                </a:solidFill>
                <a:latin typeface="Times New Roman" pitchFamily="18" charset="0"/>
              </a:rPr>
              <a:t>2015</a:t>
            </a:r>
            <a:endParaRPr lang="en-US" sz="2400" dirty="0">
              <a:solidFill>
                <a:srgbClr val="FF0000"/>
              </a:solidFill>
              <a:latin typeface="Times New Roman" pitchFamily="18" charset="0"/>
            </a:endParaRPr>
          </a:p>
        </p:txBody>
      </p:sp>
      <p:sp>
        <p:nvSpPr>
          <p:cNvPr id="5" name="TextBox 4"/>
          <p:cNvSpPr txBox="1"/>
          <p:nvPr/>
        </p:nvSpPr>
        <p:spPr>
          <a:xfrm>
            <a:off x="7117339" y="5315174"/>
            <a:ext cx="1613213" cy="1477328"/>
          </a:xfrm>
          <a:prstGeom prst="rect">
            <a:avLst/>
          </a:prstGeom>
          <a:noFill/>
        </p:spPr>
        <p:txBody>
          <a:bodyPr wrap="square" rtlCol="0">
            <a:spAutoFit/>
          </a:bodyPr>
          <a:lstStyle/>
          <a:p>
            <a:r>
              <a:rPr lang="en-US" dirty="0" smtClean="0"/>
              <a:t>Active enhancers at the leading edge of cell state transition</a:t>
            </a:r>
            <a:endParaRPr lang="en-US" dirty="0"/>
          </a:p>
        </p:txBody>
      </p:sp>
      <p:sp>
        <p:nvSpPr>
          <p:cNvPr id="2" name="TextBox 1"/>
          <p:cNvSpPr txBox="1"/>
          <p:nvPr/>
        </p:nvSpPr>
        <p:spPr>
          <a:xfrm>
            <a:off x="501270" y="363367"/>
            <a:ext cx="7748410" cy="769441"/>
          </a:xfrm>
          <a:prstGeom prst="rect">
            <a:avLst/>
          </a:prstGeom>
          <a:solidFill>
            <a:schemeClr val="accent1"/>
          </a:solidFill>
        </p:spPr>
        <p:txBody>
          <a:bodyPr wrap="none" rtlCol="0">
            <a:spAutoFit/>
          </a:bodyPr>
          <a:lstStyle/>
          <a:p>
            <a:r>
              <a:rPr lang="en-US" sz="4400" dirty="0" smtClean="0">
                <a:solidFill>
                  <a:srgbClr val="FFFFFF"/>
                </a:solidFill>
              </a:rPr>
              <a:t>The importance of atlas projects:</a:t>
            </a:r>
            <a:endParaRPr lang="en-US" sz="4400" dirty="0">
              <a:solidFill>
                <a:srgbClr val="FFFFFF"/>
              </a:solidFill>
            </a:endParaRPr>
          </a:p>
        </p:txBody>
      </p:sp>
    </p:spTree>
    <p:custDataLst>
      <p:tags r:id="rId1"/>
    </p:custDataLst>
    <p:extLst>
      <p:ext uri="{BB962C8B-B14F-4D97-AF65-F5344CB8AC3E}">
        <p14:creationId xmlns:p14="http://schemas.microsoft.com/office/powerpoint/2010/main" val="10755670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450798" cy="728174"/>
          </a:xfrm>
        </p:spPr>
        <p:txBody>
          <a:bodyPr>
            <a:normAutofit/>
          </a:bodyPr>
          <a:lstStyle/>
          <a:p>
            <a:pPr marL="0" indent="0" algn="ctr">
              <a:buNone/>
            </a:pPr>
            <a:r>
              <a:rPr lang="en-US" dirty="0" smtClean="0"/>
              <a:t>Expand our view of the genome</a:t>
            </a:r>
          </a:p>
          <a:p>
            <a:pPr algn="ctr"/>
            <a:endParaRPr lang="en-US" dirty="0" smtClean="0"/>
          </a:p>
          <a:p>
            <a:pPr algn="ctr"/>
            <a:endParaRPr lang="en-US" dirty="0" smtClean="0"/>
          </a:p>
          <a:p>
            <a:pPr algn="ctr"/>
            <a:endParaRPr lang="en-US" dirty="0"/>
          </a:p>
        </p:txBody>
      </p:sp>
      <p:pic>
        <p:nvPicPr>
          <p:cNvPr id="6" name="Picture 26" descr="021205cover"/>
          <p:cNvPicPr>
            <a:picLocks noChangeAspect="1" noChangeArrowheads="1"/>
          </p:cNvPicPr>
          <p:nvPr/>
        </p:nvPicPr>
        <p:blipFill>
          <a:blip r:embed="rId2"/>
          <a:srcRect/>
          <a:stretch>
            <a:fillRect/>
          </a:stretch>
        </p:blipFill>
        <p:spPr bwMode="auto">
          <a:xfrm>
            <a:off x="284609" y="2951704"/>
            <a:ext cx="1262062" cy="1665288"/>
          </a:xfrm>
          <a:prstGeom prst="rect">
            <a:avLst/>
          </a:prstGeom>
          <a:noFill/>
          <a:ln w="9525">
            <a:noFill/>
            <a:miter lim="800000"/>
            <a:headEnd/>
            <a:tailEnd/>
          </a:ln>
        </p:spPr>
      </p:pic>
      <p:sp>
        <p:nvSpPr>
          <p:cNvPr id="8" name="TextBox 7"/>
          <p:cNvSpPr txBox="1"/>
          <p:nvPr/>
        </p:nvSpPr>
        <p:spPr>
          <a:xfrm>
            <a:off x="501270" y="363367"/>
            <a:ext cx="8196675" cy="769441"/>
          </a:xfrm>
          <a:prstGeom prst="rect">
            <a:avLst/>
          </a:prstGeom>
          <a:solidFill>
            <a:schemeClr val="accent1"/>
          </a:solidFill>
        </p:spPr>
        <p:txBody>
          <a:bodyPr wrap="none" rtlCol="0">
            <a:spAutoFit/>
          </a:bodyPr>
          <a:lstStyle/>
          <a:p>
            <a:r>
              <a:rPr lang="en-US" sz="4400" dirty="0" smtClean="0">
                <a:solidFill>
                  <a:srgbClr val="FFFFFF"/>
                </a:solidFill>
              </a:rPr>
              <a:t>The importance of atlas projects (</a:t>
            </a:r>
            <a:r>
              <a:rPr lang="en-US" sz="4400" dirty="0" err="1" smtClean="0">
                <a:solidFill>
                  <a:srgbClr val="FFFFFF"/>
                </a:solidFill>
              </a:rPr>
              <a:t>i</a:t>
            </a:r>
            <a:r>
              <a:rPr lang="en-US" sz="4400" dirty="0" smtClean="0">
                <a:solidFill>
                  <a:srgbClr val="FFFFFF"/>
                </a:solidFill>
              </a:rPr>
              <a:t>)</a:t>
            </a:r>
            <a:endParaRPr lang="en-US" sz="4400" dirty="0">
              <a:solidFill>
                <a:srgbClr val="FFFFFF"/>
              </a:solidFill>
            </a:endParaRPr>
          </a:p>
        </p:txBody>
      </p:sp>
      <p:sp>
        <p:nvSpPr>
          <p:cNvPr id="9" name="TextBox 8"/>
          <p:cNvSpPr txBox="1"/>
          <p:nvPr/>
        </p:nvSpPr>
        <p:spPr>
          <a:xfrm>
            <a:off x="2499476" y="2316747"/>
            <a:ext cx="4823020" cy="2677656"/>
          </a:xfrm>
          <a:prstGeom prst="rect">
            <a:avLst/>
          </a:prstGeom>
          <a:noFill/>
        </p:spPr>
        <p:txBody>
          <a:bodyPr wrap="square" rtlCol="0">
            <a:spAutoFit/>
          </a:bodyPr>
          <a:lstStyle/>
          <a:p>
            <a:pPr algn="ctr"/>
            <a:r>
              <a:rPr lang="en-US" sz="2400" i="1" dirty="0" smtClean="0"/>
              <a:t>Set out to catalogue a representative mRNA for every protein-coding gene</a:t>
            </a:r>
          </a:p>
          <a:p>
            <a:pPr algn="ctr"/>
            <a:endParaRPr lang="en-US" sz="2400" dirty="0"/>
          </a:p>
          <a:p>
            <a:pPr algn="ctr"/>
            <a:r>
              <a:rPr lang="en-US" sz="2400" dirty="0" smtClean="0"/>
              <a:t>Built the computational infrastructure for Gene-discovery, ORF annotation</a:t>
            </a:r>
          </a:p>
          <a:p>
            <a:pPr algn="ctr"/>
            <a:endParaRPr lang="en-US" sz="2400" dirty="0"/>
          </a:p>
        </p:txBody>
      </p:sp>
      <p:pic>
        <p:nvPicPr>
          <p:cNvPr id="10" name="Picture 27" descr="Sep-02-05">
            <a:hlinkClick r:id="rId3"/>
          </p:cNvPr>
          <p:cNvPicPr>
            <a:picLocks noChangeAspect="1" noChangeArrowheads="1"/>
          </p:cNvPicPr>
          <p:nvPr/>
        </p:nvPicPr>
        <p:blipFill>
          <a:blip r:embed="rId4">
            <a:lum contrast="-6000"/>
          </a:blip>
          <a:srcRect/>
          <a:stretch>
            <a:fillRect/>
          </a:stretch>
        </p:blipFill>
        <p:spPr bwMode="auto">
          <a:xfrm>
            <a:off x="7379586" y="2951704"/>
            <a:ext cx="1242079" cy="1580593"/>
          </a:xfrm>
          <a:prstGeom prst="rect">
            <a:avLst/>
          </a:prstGeom>
          <a:noFill/>
          <a:ln w="9525">
            <a:noFill/>
            <a:miter lim="800000"/>
            <a:headEnd/>
            <a:tailEnd/>
          </a:ln>
        </p:spPr>
      </p:pic>
      <p:sp>
        <p:nvSpPr>
          <p:cNvPr id="12" name="Rectangle 11"/>
          <p:cNvSpPr/>
          <p:nvPr/>
        </p:nvSpPr>
        <p:spPr>
          <a:xfrm>
            <a:off x="6865510" y="4634812"/>
            <a:ext cx="2278490" cy="1323439"/>
          </a:xfrm>
          <a:prstGeom prst="rect">
            <a:avLst/>
          </a:prstGeom>
        </p:spPr>
        <p:txBody>
          <a:bodyPr wrap="square">
            <a:spAutoFit/>
          </a:bodyPr>
          <a:lstStyle/>
          <a:p>
            <a:pPr algn="ctr"/>
            <a:r>
              <a:rPr lang="en-US" sz="1600" dirty="0"/>
              <a:t>The Transcriptional Landscape of the Mammalian Genome. </a:t>
            </a:r>
            <a:r>
              <a:rPr lang="en-US" sz="1600" i="1" dirty="0"/>
              <a:t>Science </a:t>
            </a:r>
            <a:r>
              <a:rPr lang="en-US" sz="1600" dirty="0"/>
              <a:t>2005, 309(2):1559-1563</a:t>
            </a:r>
            <a:r>
              <a:rPr lang="en-GB" sz="1600" dirty="0" smtClean="0">
                <a:effectLst/>
              </a:rPr>
              <a:t> </a:t>
            </a:r>
            <a:endParaRPr lang="en-US" sz="1600" dirty="0"/>
          </a:p>
        </p:txBody>
      </p:sp>
      <p:sp>
        <p:nvSpPr>
          <p:cNvPr id="13" name="Rectangle 12"/>
          <p:cNvSpPr/>
          <p:nvPr/>
        </p:nvSpPr>
        <p:spPr>
          <a:xfrm>
            <a:off x="61480" y="4634813"/>
            <a:ext cx="1981010" cy="1815882"/>
          </a:xfrm>
          <a:prstGeom prst="rect">
            <a:avLst/>
          </a:prstGeom>
        </p:spPr>
        <p:txBody>
          <a:bodyPr wrap="square">
            <a:spAutoFit/>
          </a:bodyPr>
          <a:lstStyle/>
          <a:p>
            <a:r>
              <a:rPr lang="en-US" sz="1600" dirty="0"/>
              <a:t>Analysis of the mouse </a:t>
            </a:r>
            <a:r>
              <a:rPr lang="en-US" sz="1600" dirty="0" err="1"/>
              <a:t>transcriptome</a:t>
            </a:r>
            <a:r>
              <a:rPr lang="en-US" sz="1600" dirty="0"/>
              <a:t> based on functional annotation of 60,770 full-length </a:t>
            </a:r>
            <a:r>
              <a:rPr lang="en-US" sz="1600" dirty="0" err="1"/>
              <a:t>cDNAs</a:t>
            </a:r>
            <a:r>
              <a:rPr lang="en-US" sz="1600" dirty="0"/>
              <a:t>. </a:t>
            </a:r>
            <a:r>
              <a:rPr lang="en-US" sz="1600" i="1" dirty="0"/>
              <a:t>Nature </a:t>
            </a:r>
            <a:r>
              <a:rPr lang="en-US" sz="1600" dirty="0"/>
              <a:t>420,563-73 (2002). </a:t>
            </a:r>
          </a:p>
        </p:txBody>
      </p:sp>
      <p:sp>
        <p:nvSpPr>
          <p:cNvPr id="14" name="Rectangle 13"/>
          <p:cNvSpPr/>
          <p:nvPr/>
        </p:nvSpPr>
        <p:spPr>
          <a:xfrm>
            <a:off x="2499476" y="5830556"/>
            <a:ext cx="4572000" cy="923330"/>
          </a:xfrm>
          <a:prstGeom prst="rect">
            <a:avLst/>
          </a:prstGeom>
        </p:spPr>
        <p:txBody>
          <a:bodyPr>
            <a:spAutoFit/>
          </a:bodyPr>
          <a:lstStyle/>
          <a:p>
            <a:r>
              <a:rPr lang="en-US" dirty="0"/>
              <a:t>Transcript annotation in FANTOM3: mouse gene catalog based on physical </a:t>
            </a:r>
            <a:r>
              <a:rPr lang="en-US" dirty="0" err="1"/>
              <a:t>cDNAs</a:t>
            </a:r>
            <a:r>
              <a:rPr lang="en-US" dirty="0"/>
              <a:t>. </a:t>
            </a:r>
            <a:r>
              <a:rPr lang="en-US" i="1" dirty="0" err="1"/>
              <a:t>PLoS</a:t>
            </a:r>
            <a:r>
              <a:rPr lang="en-US" i="1" dirty="0"/>
              <a:t> Genetics </a:t>
            </a:r>
            <a:r>
              <a:rPr lang="en-US" dirty="0"/>
              <a:t>2006, 2(4):e62.</a:t>
            </a:r>
            <a:r>
              <a:rPr lang="en-GB" dirty="0" smtClean="0">
                <a:effectLst/>
              </a:rPr>
              <a:t> </a:t>
            </a:r>
            <a:endParaRPr lang="en-US" dirty="0"/>
          </a:p>
        </p:txBody>
      </p:sp>
      <p:pic>
        <p:nvPicPr>
          <p:cNvPr id="15" name="Picture 14"/>
          <p:cNvPicPr>
            <a:picLocks noChangeAspect="1"/>
          </p:cNvPicPr>
          <p:nvPr/>
        </p:nvPicPr>
        <p:blipFill>
          <a:blip r:embed="rId5"/>
          <a:stretch>
            <a:fillRect/>
          </a:stretch>
        </p:blipFill>
        <p:spPr>
          <a:xfrm>
            <a:off x="206910" y="1204265"/>
            <a:ext cx="1339761" cy="1335575"/>
          </a:xfrm>
          <a:prstGeom prst="rect">
            <a:avLst/>
          </a:prstGeom>
        </p:spPr>
      </p:pic>
      <p:sp>
        <p:nvSpPr>
          <p:cNvPr id="16" name="TextBox 15"/>
          <p:cNvSpPr txBox="1"/>
          <p:nvPr/>
        </p:nvSpPr>
        <p:spPr>
          <a:xfrm>
            <a:off x="0" y="2514467"/>
            <a:ext cx="2239615" cy="369332"/>
          </a:xfrm>
          <a:prstGeom prst="rect">
            <a:avLst/>
          </a:prstGeom>
          <a:noFill/>
        </p:spPr>
        <p:txBody>
          <a:bodyPr wrap="none" rtlCol="0">
            <a:spAutoFit/>
          </a:bodyPr>
          <a:lstStyle/>
          <a:p>
            <a:r>
              <a:rPr lang="en-US" dirty="0" err="1" smtClean="0"/>
              <a:t>Yoshihide</a:t>
            </a:r>
            <a:r>
              <a:rPr lang="en-US" dirty="0" smtClean="0"/>
              <a:t> </a:t>
            </a:r>
            <a:r>
              <a:rPr lang="en-US" dirty="0" err="1" smtClean="0"/>
              <a:t>Hayashizaki</a:t>
            </a:r>
            <a:endParaRPr lang="en-US" dirty="0"/>
          </a:p>
        </p:txBody>
      </p:sp>
    </p:spTree>
    <p:extLst>
      <p:ext uri="{BB962C8B-B14F-4D97-AF65-F5344CB8AC3E}">
        <p14:creationId xmlns:p14="http://schemas.microsoft.com/office/powerpoint/2010/main" val="6372668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p:txBody>
          <a:bodyPr/>
          <a:lstStyle/>
          <a:p>
            <a:pPr eaLnBrk="1" hangingPunct="1"/>
            <a:endParaRPr lang="en-AU" smtClean="0"/>
          </a:p>
        </p:txBody>
      </p:sp>
      <p:pic>
        <p:nvPicPr>
          <p:cNvPr id="13315" name="Picture 3" descr="inducible novels"/>
          <p:cNvPicPr>
            <a:picLocks noChangeAspect="1" noChangeArrowheads="1"/>
          </p:cNvPicPr>
          <p:nvPr/>
        </p:nvPicPr>
        <p:blipFill>
          <a:blip r:embed="rId2"/>
          <a:srcRect/>
          <a:stretch>
            <a:fillRect/>
          </a:stretch>
        </p:blipFill>
        <p:spPr bwMode="auto">
          <a:xfrm>
            <a:off x="1588" y="0"/>
            <a:ext cx="9142412" cy="6856413"/>
          </a:xfrm>
          <a:prstGeom prst="rect">
            <a:avLst/>
          </a:prstGeom>
          <a:noFill/>
          <a:ln w="9525">
            <a:noFill/>
            <a:miter lim="800000"/>
            <a:headEnd/>
            <a:tailEnd/>
          </a:ln>
        </p:spPr>
      </p:pic>
      <p:sp>
        <p:nvSpPr>
          <p:cNvPr id="13316" name="Text Box 4"/>
          <p:cNvSpPr txBox="1">
            <a:spLocks noChangeArrowheads="1"/>
          </p:cNvSpPr>
          <p:nvPr/>
        </p:nvSpPr>
        <p:spPr bwMode="auto">
          <a:xfrm>
            <a:off x="269875" y="95472"/>
            <a:ext cx="8874125" cy="707886"/>
          </a:xfrm>
          <a:prstGeom prst="rect">
            <a:avLst/>
          </a:prstGeom>
          <a:solidFill>
            <a:srgbClr val="FFFFFF"/>
          </a:solidFill>
          <a:ln w="9525">
            <a:noFill/>
            <a:miter lim="800000"/>
            <a:headEnd/>
            <a:tailEnd/>
          </a:ln>
        </p:spPr>
        <p:txBody>
          <a:bodyPr>
            <a:spAutoFit/>
          </a:bodyPr>
          <a:lstStyle/>
          <a:p>
            <a:pPr algn="ctr">
              <a:spcBef>
                <a:spcPct val="50000"/>
              </a:spcBef>
            </a:pPr>
            <a:r>
              <a:rPr lang="en-US" sz="4000" dirty="0">
                <a:solidFill>
                  <a:srgbClr val="4F81BD"/>
                </a:solidFill>
                <a:latin typeface="+mj-lt"/>
              </a:rPr>
              <a:t>Gene discovery in </a:t>
            </a:r>
            <a:r>
              <a:rPr lang="en-US" sz="4000" dirty="0" smtClean="0">
                <a:solidFill>
                  <a:srgbClr val="4F81BD"/>
                </a:solidFill>
                <a:latin typeface="+mj-lt"/>
              </a:rPr>
              <a:t>macrophages</a:t>
            </a:r>
            <a:endParaRPr lang="en-US" sz="4000" dirty="0">
              <a:solidFill>
                <a:srgbClr val="4F81BD"/>
              </a:solidFill>
              <a:latin typeface="+mj-lt"/>
            </a:endParaRPr>
          </a:p>
        </p:txBody>
      </p:sp>
      <p:sp>
        <p:nvSpPr>
          <p:cNvPr id="13317" name="Rectangle 5"/>
          <p:cNvSpPr>
            <a:spLocks noChangeArrowheads="1"/>
          </p:cNvSpPr>
          <p:nvPr/>
        </p:nvSpPr>
        <p:spPr bwMode="auto">
          <a:xfrm>
            <a:off x="466725" y="6400800"/>
            <a:ext cx="7993063" cy="457200"/>
          </a:xfrm>
          <a:prstGeom prst="rect">
            <a:avLst/>
          </a:prstGeom>
          <a:noFill/>
          <a:ln w="9525">
            <a:noFill/>
            <a:miter lim="800000"/>
            <a:headEnd/>
            <a:tailEnd/>
          </a:ln>
        </p:spPr>
        <p:txBody>
          <a:bodyPr>
            <a:spAutoFit/>
          </a:bodyPr>
          <a:lstStyle/>
          <a:p>
            <a:pPr algn="l" eaLnBrk="0" hangingPunct="0"/>
            <a:r>
              <a:rPr lang="en-US" sz="1200">
                <a:latin typeface="Verdana" pitchFamily="34" charset="0"/>
              </a:rPr>
              <a:t>Wells, C. A., et al. (2003). Continued Discovery of Transcriptional Units Expressed in Cells of the Mouse Mononuclear Phagocyte Lineage. </a:t>
            </a:r>
            <a:r>
              <a:rPr lang="en-US" sz="1200" u="sng">
                <a:latin typeface="Verdana" pitchFamily="34" charset="0"/>
              </a:rPr>
              <a:t>Genome Res.</a:t>
            </a:r>
            <a:r>
              <a:rPr lang="en-US" sz="1200">
                <a:latin typeface="Verdana" pitchFamily="34" charset="0"/>
              </a:rPr>
              <a:t> 13(6b): 1360-1365.</a:t>
            </a:r>
          </a:p>
        </p:txBody>
      </p:sp>
    </p:spTree>
    <p:extLst>
      <p:ext uri="{BB962C8B-B14F-4D97-AF65-F5344CB8AC3E}">
        <p14:creationId xmlns:p14="http://schemas.microsoft.com/office/powerpoint/2010/main" val="42338423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544"/>
            <a:ext cx="8229600" cy="1143000"/>
          </a:xfrm>
        </p:spPr>
        <p:txBody>
          <a:bodyPr>
            <a:normAutofit/>
          </a:bodyPr>
          <a:lstStyle/>
          <a:p>
            <a:r>
              <a:rPr lang="en-US" sz="4000" dirty="0" smtClean="0">
                <a:solidFill>
                  <a:srgbClr val="4F81BD"/>
                </a:solidFill>
              </a:rPr>
              <a:t>Transcript-based gene models </a:t>
            </a:r>
            <a:endParaRPr lang="en-US" sz="4000" dirty="0">
              <a:solidFill>
                <a:srgbClr val="4F81BD"/>
              </a:solidFill>
            </a:endParaRPr>
          </a:p>
        </p:txBody>
      </p:sp>
      <p:sp>
        <p:nvSpPr>
          <p:cNvPr id="3" name="Content Placeholder 2"/>
          <p:cNvSpPr>
            <a:spLocks noGrp="1"/>
          </p:cNvSpPr>
          <p:nvPr>
            <p:ph idx="1"/>
          </p:nvPr>
        </p:nvSpPr>
        <p:spPr>
          <a:xfrm>
            <a:off x="2660385" y="1600200"/>
            <a:ext cx="6294814" cy="4525963"/>
          </a:xfrm>
        </p:spPr>
        <p:txBody>
          <a:bodyPr>
            <a:normAutofit/>
          </a:bodyPr>
          <a:lstStyle/>
          <a:p>
            <a:r>
              <a:rPr lang="en-US" dirty="0" smtClean="0"/>
              <a:t>Many transcripts transient</a:t>
            </a:r>
          </a:p>
          <a:p>
            <a:endParaRPr lang="en-US" dirty="0" smtClean="0"/>
          </a:p>
          <a:p>
            <a:r>
              <a:rPr lang="en-US" dirty="0" smtClean="0"/>
              <a:t>Enumerate members of protein classes</a:t>
            </a:r>
          </a:p>
          <a:p>
            <a:endParaRPr lang="en-US" dirty="0" smtClean="0"/>
          </a:p>
          <a:p>
            <a:r>
              <a:rPr lang="en-US" dirty="0" smtClean="0"/>
              <a:t>Important to include breadth of cell types</a:t>
            </a:r>
          </a:p>
          <a:p>
            <a:endParaRPr lang="en-US" dirty="0" smtClean="0"/>
          </a:p>
          <a:p>
            <a:endParaRPr lang="en-US" dirty="0" smtClean="0"/>
          </a:p>
          <a:p>
            <a:endParaRPr lang="en-US" dirty="0"/>
          </a:p>
        </p:txBody>
      </p:sp>
      <p:pic>
        <p:nvPicPr>
          <p:cNvPr id="7" name="Content Placeholder 3" descr="04-Suzanne_Butcher.jpg"/>
          <p:cNvPicPr>
            <a:picLocks noChangeAspect="1"/>
          </p:cNvPicPr>
          <p:nvPr/>
        </p:nvPicPr>
        <p:blipFill>
          <a:blip r:embed="rId2"/>
          <a:stretch>
            <a:fillRect/>
          </a:stretch>
        </p:blipFill>
        <p:spPr>
          <a:xfrm rot="16200000">
            <a:off x="-514180" y="2488597"/>
            <a:ext cx="3886519" cy="2462610"/>
          </a:xfrm>
          <a:prstGeom prst="rect">
            <a:avLst/>
          </a:prstGeom>
        </p:spPr>
      </p:pic>
    </p:spTree>
    <p:extLst>
      <p:ext uri="{BB962C8B-B14F-4D97-AF65-F5344CB8AC3E}">
        <p14:creationId xmlns:p14="http://schemas.microsoft.com/office/powerpoint/2010/main" val="1915764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450798" cy="728174"/>
          </a:xfrm>
        </p:spPr>
        <p:txBody>
          <a:bodyPr>
            <a:normAutofit/>
          </a:bodyPr>
          <a:lstStyle/>
          <a:p>
            <a:pPr marL="0" indent="0" algn="ctr">
              <a:buNone/>
            </a:pPr>
            <a:r>
              <a:rPr lang="en-US" dirty="0" smtClean="0"/>
              <a:t>Expand our view of the genome</a:t>
            </a:r>
          </a:p>
          <a:p>
            <a:pPr algn="ctr"/>
            <a:endParaRPr lang="en-US" dirty="0" smtClean="0"/>
          </a:p>
          <a:p>
            <a:pPr algn="ctr"/>
            <a:endParaRPr lang="en-US" dirty="0" smtClean="0"/>
          </a:p>
          <a:p>
            <a:pPr algn="ctr"/>
            <a:endParaRPr lang="en-US" dirty="0"/>
          </a:p>
        </p:txBody>
      </p:sp>
      <p:sp>
        <p:nvSpPr>
          <p:cNvPr id="8" name="TextBox 7"/>
          <p:cNvSpPr txBox="1"/>
          <p:nvPr/>
        </p:nvSpPr>
        <p:spPr>
          <a:xfrm>
            <a:off x="501270" y="363367"/>
            <a:ext cx="8326167" cy="769441"/>
          </a:xfrm>
          <a:prstGeom prst="rect">
            <a:avLst/>
          </a:prstGeom>
          <a:solidFill>
            <a:schemeClr val="accent1"/>
          </a:solidFill>
        </p:spPr>
        <p:txBody>
          <a:bodyPr wrap="none" rtlCol="0">
            <a:spAutoFit/>
          </a:bodyPr>
          <a:lstStyle/>
          <a:p>
            <a:r>
              <a:rPr lang="en-US" sz="4400" dirty="0" smtClean="0">
                <a:solidFill>
                  <a:srgbClr val="FFFFFF"/>
                </a:solidFill>
              </a:rPr>
              <a:t>The importance of atlas projects (</a:t>
            </a:r>
            <a:r>
              <a:rPr lang="en-US" sz="4400" dirty="0" err="1" smtClean="0">
                <a:solidFill>
                  <a:srgbClr val="FFFFFF"/>
                </a:solidFill>
              </a:rPr>
              <a:t>i</a:t>
            </a:r>
            <a:r>
              <a:rPr lang="en-US" sz="4400" dirty="0" smtClean="0">
                <a:solidFill>
                  <a:srgbClr val="FFFFFF"/>
                </a:solidFill>
              </a:rPr>
              <a:t>)</a:t>
            </a:r>
            <a:endParaRPr lang="en-US" sz="4400" dirty="0">
              <a:solidFill>
                <a:srgbClr val="FFFFFF"/>
              </a:solidFill>
            </a:endParaRPr>
          </a:p>
        </p:txBody>
      </p:sp>
      <p:sp>
        <p:nvSpPr>
          <p:cNvPr id="9" name="TextBox 8"/>
          <p:cNvSpPr txBox="1"/>
          <p:nvPr/>
        </p:nvSpPr>
        <p:spPr>
          <a:xfrm>
            <a:off x="2042490" y="2316747"/>
            <a:ext cx="4823020" cy="2677656"/>
          </a:xfrm>
          <a:prstGeom prst="rect">
            <a:avLst/>
          </a:prstGeom>
          <a:noFill/>
        </p:spPr>
        <p:txBody>
          <a:bodyPr wrap="square" rtlCol="0">
            <a:spAutoFit/>
          </a:bodyPr>
          <a:lstStyle/>
          <a:p>
            <a:pPr algn="ctr"/>
            <a:r>
              <a:rPr lang="en-US" sz="2400" i="1" dirty="0" smtClean="0"/>
              <a:t>Set out to catalogue a representative mRNA for every protein-coding gene</a:t>
            </a:r>
          </a:p>
          <a:p>
            <a:pPr algn="ctr"/>
            <a:endParaRPr lang="en-US" sz="2400" dirty="0"/>
          </a:p>
          <a:p>
            <a:pPr algn="ctr"/>
            <a:r>
              <a:rPr lang="en-US" sz="2400" dirty="0" smtClean="0"/>
              <a:t>Built the computational infrastructure for Gene-discovery, ORF annotation</a:t>
            </a:r>
          </a:p>
          <a:p>
            <a:pPr algn="ctr"/>
            <a:endParaRPr lang="en-US" sz="2400" dirty="0"/>
          </a:p>
        </p:txBody>
      </p:sp>
      <p:pic>
        <p:nvPicPr>
          <p:cNvPr id="10" name="Picture 27" descr="Sep-02-05">
            <a:hlinkClick r:id="rId2"/>
          </p:cNvPr>
          <p:cNvPicPr>
            <a:picLocks noChangeAspect="1" noChangeArrowheads="1"/>
          </p:cNvPicPr>
          <p:nvPr/>
        </p:nvPicPr>
        <p:blipFill>
          <a:blip r:embed="rId3">
            <a:lum contrast="-6000"/>
          </a:blip>
          <a:srcRect/>
          <a:stretch>
            <a:fillRect/>
          </a:stretch>
        </p:blipFill>
        <p:spPr bwMode="auto">
          <a:xfrm>
            <a:off x="239457" y="2328375"/>
            <a:ext cx="1242079" cy="1580593"/>
          </a:xfrm>
          <a:prstGeom prst="rect">
            <a:avLst/>
          </a:prstGeom>
          <a:noFill/>
          <a:ln w="9525">
            <a:noFill/>
            <a:miter lim="800000"/>
            <a:headEnd/>
            <a:tailEnd/>
          </a:ln>
        </p:spPr>
      </p:pic>
      <p:sp>
        <p:nvSpPr>
          <p:cNvPr id="12" name="Rectangle 11"/>
          <p:cNvSpPr/>
          <p:nvPr/>
        </p:nvSpPr>
        <p:spPr>
          <a:xfrm>
            <a:off x="-426615" y="3908968"/>
            <a:ext cx="2808088" cy="1477328"/>
          </a:xfrm>
          <a:prstGeom prst="rect">
            <a:avLst/>
          </a:prstGeom>
        </p:spPr>
        <p:txBody>
          <a:bodyPr wrap="square">
            <a:spAutoFit/>
          </a:bodyPr>
          <a:lstStyle/>
          <a:p>
            <a:pPr algn="ctr"/>
            <a:r>
              <a:rPr lang="en-US" dirty="0"/>
              <a:t>The Transcriptional Landscape of the Mammalian Genome. </a:t>
            </a:r>
            <a:r>
              <a:rPr lang="en-US" i="1" dirty="0"/>
              <a:t>Science </a:t>
            </a:r>
            <a:r>
              <a:rPr lang="en-US" dirty="0"/>
              <a:t>2005, 309(2):1559-1563</a:t>
            </a:r>
            <a:r>
              <a:rPr lang="en-GB" dirty="0" smtClean="0">
                <a:effectLst/>
              </a:rPr>
              <a:t> </a:t>
            </a:r>
            <a:endParaRPr lang="en-US" dirty="0"/>
          </a:p>
        </p:txBody>
      </p:sp>
      <p:sp>
        <p:nvSpPr>
          <p:cNvPr id="2" name="Rectangle 1"/>
          <p:cNvSpPr/>
          <p:nvPr/>
        </p:nvSpPr>
        <p:spPr>
          <a:xfrm>
            <a:off x="2286000" y="4994403"/>
            <a:ext cx="4572000" cy="830997"/>
          </a:xfrm>
          <a:prstGeom prst="rect">
            <a:avLst/>
          </a:prstGeom>
        </p:spPr>
        <p:txBody>
          <a:bodyPr>
            <a:spAutoFit/>
          </a:bodyPr>
          <a:lstStyle/>
          <a:p>
            <a:pPr algn="ctr"/>
            <a:r>
              <a:rPr lang="en-US" sz="2400" i="1" dirty="0" smtClean="0"/>
              <a:t>First (unexpected) glimpse of noncoding RNA world.</a:t>
            </a:r>
            <a:endParaRPr lang="en-US" sz="2400" i="1" dirty="0"/>
          </a:p>
        </p:txBody>
      </p:sp>
      <p:pic>
        <p:nvPicPr>
          <p:cNvPr id="11" name="Picture 27" descr="Sep-02-05">
            <a:hlinkClick r:id="rId2"/>
          </p:cNvPr>
          <p:cNvPicPr>
            <a:picLocks noChangeAspect="1" noChangeArrowheads="1"/>
          </p:cNvPicPr>
          <p:nvPr/>
        </p:nvPicPr>
        <p:blipFill>
          <a:blip r:embed="rId3">
            <a:lum contrast="-6000"/>
          </a:blip>
          <a:srcRect/>
          <a:stretch>
            <a:fillRect/>
          </a:stretch>
        </p:blipFill>
        <p:spPr bwMode="auto">
          <a:xfrm>
            <a:off x="7628640" y="2316747"/>
            <a:ext cx="1242079" cy="1580593"/>
          </a:xfrm>
          <a:prstGeom prst="rect">
            <a:avLst/>
          </a:prstGeom>
          <a:noFill/>
          <a:ln w="9525">
            <a:noFill/>
            <a:miter lim="800000"/>
            <a:headEnd/>
            <a:tailEnd/>
          </a:ln>
        </p:spPr>
      </p:pic>
      <p:sp>
        <p:nvSpPr>
          <p:cNvPr id="4" name="Rectangle 3"/>
          <p:cNvSpPr/>
          <p:nvPr/>
        </p:nvSpPr>
        <p:spPr>
          <a:xfrm>
            <a:off x="6865511" y="3897340"/>
            <a:ext cx="2446714" cy="1477328"/>
          </a:xfrm>
          <a:prstGeom prst="rect">
            <a:avLst/>
          </a:prstGeom>
        </p:spPr>
        <p:txBody>
          <a:bodyPr wrap="square">
            <a:spAutoFit/>
          </a:bodyPr>
          <a:lstStyle/>
          <a:p>
            <a:pPr algn="ctr"/>
            <a:r>
              <a:rPr lang="en-US" dirty="0"/>
              <a:t>Antisense transcription in the mammalian </a:t>
            </a:r>
            <a:r>
              <a:rPr lang="en-US" dirty="0" err="1"/>
              <a:t>transcriptome</a:t>
            </a:r>
            <a:r>
              <a:rPr lang="en-US" dirty="0"/>
              <a:t>. </a:t>
            </a:r>
            <a:endParaRPr lang="en-US" dirty="0" smtClean="0"/>
          </a:p>
          <a:p>
            <a:pPr algn="ctr"/>
            <a:r>
              <a:rPr lang="en-US" i="1" dirty="0" smtClean="0"/>
              <a:t>Science </a:t>
            </a:r>
            <a:r>
              <a:rPr lang="en-US" dirty="0"/>
              <a:t>2005, 309(2):1564 -1566.</a:t>
            </a:r>
            <a:r>
              <a:rPr lang="en-GB" dirty="0" smtClean="0">
                <a:effectLst/>
              </a:rPr>
              <a:t> </a:t>
            </a:r>
            <a:endParaRPr lang="en-US" dirty="0"/>
          </a:p>
        </p:txBody>
      </p:sp>
    </p:spTree>
    <p:extLst>
      <p:ext uri="{BB962C8B-B14F-4D97-AF65-F5344CB8AC3E}">
        <p14:creationId xmlns:p14="http://schemas.microsoft.com/office/powerpoint/2010/main" val="2222403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639" y="1137028"/>
            <a:ext cx="9474402" cy="1334170"/>
          </a:xfrm>
        </p:spPr>
        <p:txBody>
          <a:bodyPr>
            <a:normAutofit/>
          </a:bodyPr>
          <a:lstStyle/>
          <a:p>
            <a:pPr marL="0" indent="0" algn="ctr">
              <a:buNone/>
            </a:pPr>
            <a:r>
              <a:rPr lang="en-US" dirty="0" smtClean="0"/>
              <a:t>Collate unbiased descriptions of genome architecture and genome evolution</a:t>
            </a:r>
          </a:p>
          <a:p>
            <a:pPr algn="ctr"/>
            <a:endParaRPr lang="en-US" dirty="0" smtClean="0"/>
          </a:p>
          <a:p>
            <a:pPr algn="ctr"/>
            <a:endParaRPr lang="en-US" dirty="0" smtClean="0"/>
          </a:p>
          <a:p>
            <a:pPr algn="ctr"/>
            <a:endParaRPr lang="en-US" dirty="0"/>
          </a:p>
        </p:txBody>
      </p:sp>
      <p:sp>
        <p:nvSpPr>
          <p:cNvPr id="5" name="TextBox 4"/>
          <p:cNvSpPr txBox="1"/>
          <p:nvPr/>
        </p:nvSpPr>
        <p:spPr>
          <a:xfrm>
            <a:off x="501270" y="363367"/>
            <a:ext cx="8455660" cy="769441"/>
          </a:xfrm>
          <a:prstGeom prst="rect">
            <a:avLst/>
          </a:prstGeom>
          <a:solidFill>
            <a:schemeClr val="accent1"/>
          </a:solidFill>
        </p:spPr>
        <p:txBody>
          <a:bodyPr wrap="none" rtlCol="0">
            <a:spAutoFit/>
          </a:bodyPr>
          <a:lstStyle/>
          <a:p>
            <a:r>
              <a:rPr lang="en-US" sz="4400" dirty="0" smtClean="0">
                <a:solidFill>
                  <a:srgbClr val="FFFFFF"/>
                </a:solidFill>
              </a:rPr>
              <a:t>The importance of atlas projects (ii)</a:t>
            </a:r>
            <a:endParaRPr lang="en-US" sz="4400" dirty="0">
              <a:solidFill>
                <a:srgbClr val="FFFFFF"/>
              </a:solidFill>
            </a:endParaRPr>
          </a:p>
        </p:txBody>
      </p:sp>
      <p:pic>
        <p:nvPicPr>
          <p:cNvPr id="6" name="Picture 37" descr="Nature Genetics">
            <a:hlinkClick r:id="rId2"/>
          </p:cNvPr>
          <p:cNvPicPr>
            <a:picLocks noChangeAspect="1" noChangeArrowheads="1"/>
          </p:cNvPicPr>
          <p:nvPr/>
        </p:nvPicPr>
        <p:blipFill>
          <a:blip r:embed="rId3"/>
          <a:srcRect/>
          <a:stretch>
            <a:fillRect/>
          </a:stretch>
        </p:blipFill>
        <p:spPr bwMode="auto">
          <a:xfrm>
            <a:off x="670471" y="3206725"/>
            <a:ext cx="1385888" cy="1812925"/>
          </a:xfrm>
          <a:prstGeom prst="rect">
            <a:avLst/>
          </a:prstGeom>
          <a:noFill/>
          <a:ln w="9525">
            <a:solidFill>
              <a:schemeClr val="tx1"/>
            </a:solidFill>
            <a:miter lim="800000"/>
            <a:headEnd/>
            <a:tailEnd/>
          </a:ln>
        </p:spPr>
      </p:pic>
      <p:sp>
        <p:nvSpPr>
          <p:cNvPr id="8" name="Rectangle 7"/>
          <p:cNvSpPr/>
          <p:nvPr/>
        </p:nvSpPr>
        <p:spPr>
          <a:xfrm>
            <a:off x="137310" y="5019649"/>
            <a:ext cx="2437257" cy="1754327"/>
          </a:xfrm>
          <a:prstGeom prst="rect">
            <a:avLst/>
          </a:prstGeom>
        </p:spPr>
        <p:txBody>
          <a:bodyPr wrap="square">
            <a:spAutoFit/>
          </a:bodyPr>
          <a:lstStyle/>
          <a:p>
            <a:pPr algn="ctr"/>
            <a:r>
              <a:rPr lang="en-US" dirty="0"/>
              <a:t>Genome-wide analysis of mammalian promoter architecture and evolution. </a:t>
            </a:r>
            <a:r>
              <a:rPr lang="en-US" i="1" dirty="0"/>
              <a:t>Nature Genetics </a:t>
            </a:r>
            <a:r>
              <a:rPr lang="en-US" dirty="0"/>
              <a:t>2006, 38(6):626-635.</a:t>
            </a:r>
            <a:endParaRPr lang="en-GB" dirty="0"/>
          </a:p>
        </p:txBody>
      </p:sp>
      <p:sp>
        <p:nvSpPr>
          <p:cNvPr id="9" name="Rectangle 8"/>
          <p:cNvSpPr/>
          <p:nvPr/>
        </p:nvSpPr>
        <p:spPr>
          <a:xfrm>
            <a:off x="137310" y="2319319"/>
            <a:ext cx="3089479" cy="923330"/>
          </a:xfrm>
          <a:prstGeom prst="rect">
            <a:avLst/>
          </a:prstGeom>
        </p:spPr>
        <p:txBody>
          <a:bodyPr wrap="square">
            <a:spAutoFit/>
          </a:bodyPr>
          <a:lstStyle/>
          <a:p>
            <a:r>
              <a:rPr lang="en-US" dirty="0"/>
              <a:t>Complex Loci in Human and Mouse Genomes. </a:t>
            </a:r>
            <a:endParaRPr lang="en-US" dirty="0" smtClean="0"/>
          </a:p>
          <a:p>
            <a:r>
              <a:rPr lang="en-US" i="1" dirty="0" smtClean="0"/>
              <a:t>PLOS </a:t>
            </a:r>
            <a:r>
              <a:rPr lang="en-US" i="1" dirty="0"/>
              <a:t>Genetics </a:t>
            </a:r>
            <a:r>
              <a:rPr lang="en-US" dirty="0"/>
              <a:t>2006 2(4):e47.</a:t>
            </a:r>
            <a:endParaRPr lang="en-GB" dirty="0"/>
          </a:p>
        </p:txBody>
      </p:sp>
      <p:sp>
        <p:nvSpPr>
          <p:cNvPr id="10" name="TextBox 9"/>
          <p:cNvSpPr txBox="1"/>
          <p:nvPr/>
        </p:nvSpPr>
        <p:spPr>
          <a:xfrm>
            <a:off x="2986491" y="3202410"/>
            <a:ext cx="6088100" cy="2246769"/>
          </a:xfrm>
          <a:prstGeom prst="rect">
            <a:avLst/>
          </a:prstGeom>
          <a:noFill/>
          <a:ln>
            <a:solidFill>
              <a:srgbClr val="4F81BD"/>
            </a:solidFill>
          </a:ln>
        </p:spPr>
        <p:txBody>
          <a:bodyPr wrap="none" rtlCol="0">
            <a:spAutoFit/>
          </a:bodyPr>
          <a:lstStyle/>
          <a:p>
            <a:r>
              <a:rPr lang="en-US" sz="2000" dirty="0" smtClean="0"/>
              <a:t>-&gt;Noncoding RNA major product from RNA Pol II</a:t>
            </a:r>
          </a:p>
          <a:p>
            <a:endParaRPr lang="en-US" sz="2000" dirty="0"/>
          </a:p>
          <a:p>
            <a:r>
              <a:rPr lang="en-US" sz="2000" dirty="0" smtClean="0"/>
              <a:t>-&gt; Phenomenology or new functional molecular class?</a:t>
            </a:r>
          </a:p>
          <a:p>
            <a:endParaRPr lang="en-US" sz="2000" dirty="0"/>
          </a:p>
          <a:p>
            <a:r>
              <a:rPr lang="en-US" sz="2000" dirty="0" smtClean="0"/>
              <a:t>-&gt; required integration of many layers of evidence</a:t>
            </a:r>
          </a:p>
          <a:p>
            <a:endParaRPr lang="en-US" sz="2000" dirty="0" smtClean="0"/>
          </a:p>
          <a:p>
            <a:r>
              <a:rPr lang="en-US" sz="2000" dirty="0" smtClean="0"/>
              <a:t>-&gt; New technology development to directly measure TSS</a:t>
            </a:r>
            <a:endParaRPr lang="en-US" sz="2000" dirty="0"/>
          </a:p>
        </p:txBody>
      </p:sp>
    </p:spTree>
    <p:extLst>
      <p:ext uri="{BB962C8B-B14F-4D97-AF65-F5344CB8AC3E}">
        <p14:creationId xmlns:p14="http://schemas.microsoft.com/office/powerpoint/2010/main" val="42769648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55" y="902074"/>
            <a:ext cx="8659091" cy="2274794"/>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404091" y="3176868"/>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dirty="0" err="1"/>
              <a:t>Engström</a:t>
            </a:r>
            <a:r>
              <a:rPr lang="en-US" sz="1100" dirty="0"/>
              <a:t> PG, Suzuki H, </a:t>
            </a:r>
            <a:r>
              <a:rPr lang="en-US" sz="1100" dirty="0" err="1"/>
              <a:t>Ninomiya</a:t>
            </a:r>
            <a:r>
              <a:rPr lang="en-US" sz="1100" dirty="0"/>
              <a:t> N, </a:t>
            </a:r>
            <a:r>
              <a:rPr lang="en-US" sz="1100" dirty="0" err="1"/>
              <a:t>Akalin</a:t>
            </a:r>
            <a:r>
              <a:rPr lang="en-US" sz="1100" dirty="0"/>
              <a:t> A, </a:t>
            </a:r>
            <a:r>
              <a:rPr lang="en-US" sz="1100" dirty="0" err="1"/>
              <a:t>Sessa</a:t>
            </a:r>
            <a:r>
              <a:rPr lang="en-US" sz="1100" dirty="0"/>
              <a:t> L, et al. (2006) Complex Loci in Human and Mouse Genomes. </a:t>
            </a:r>
            <a:r>
              <a:rPr lang="en-US" sz="1100" dirty="0" err="1"/>
              <a:t>PLoS</a:t>
            </a:r>
            <a:r>
              <a:rPr lang="en-US" sz="1100" dirty="0"/>
              <a:t> Genet 2(4): e47. doi:10.1371/journal.pgen.0020047</a:t>
            </a:r>
          </a:p>
          <a:p>
            <a:pPr eaLnBrk="1" hangingPunct="1"/>
            <a:r>
              <a:rPr lang="en-US" sz="1100" dirty="0">
                <a:hlinkClick r:id="rId3"/>
              </a:rPr>
              <a:t>http://127.0.0.1:8081/plosgenetics/article?id=info:doi/10.1371/journal.pgen.0020047</a:t>
            </a:r>
            <a:endParaRPr lang="en-US" sz="1100"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55" y="442633"/>
            <a:ext cx="3740727" cy="4594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Documents and Settings\Administrator\Desktop\New Folder\completed\nature12787-f1.jpg"/>
          <p:cNvPicPr>
            <a:picLocks noChangeAspect="1" noChangeArrowheads="1"/>
          </p:cNvPicPr>
          <p:nvPr/>
        </p:nvPicPr>
        <p:blipFill rotWithShape="1">
          <a:blip r:embed="rId5">
            <a:extLst>
              <a:ext uri="{28A0092B-C50C-407E-A947-70E740481C1C}">
                <a14:useLocalDpi xmlns:a14="http://schemas.microsoft.com/office/drawing/2010/main" val="0"/>
              </a:ext>
            </a:extLst>
          </a:blip>
          <a:srcRect r="67554"/>
          <a:stretch/>
        </p:blipFill>
        <p:spPr bwMode="auto">
          <a:xfrm>
            <a:off x="5796461" y="4000458"/>
            <a:ext cx="2954994" cy="265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242455" y="6673850"/>
            <a:ext cx="762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9pPr>
          </a:lstStyle>
          <a:p>
            <a:pPr eaLnBrk="1" hangingPunct="1"/>
            <a:r>
              <a:rPr lang="en-US" dirty="0"/>
              <a:t>R </a:t>
            </a:r>
            <a:r>
              <a:rPr lang="en-US" dirty="0" err="1"/>
              <a:t>Andersson</a:t>
            </a:r>
            <a:r>
              <a:rPr lang="en-US" dirty="0"/>
              <a:t> </a:t>
            </a:r>
            <a:r>
              <a:rPr lang="en-GB" altLang="zh-CN" i="1" dirty="0">
                <a:ea typeface="宋体" charset="0"/>
                <a:cs typeface="宋体" charset="0"/>
              </a:rPr>
              <a:t>et al. Nature </a:t>
            </a:r>
            <a:r>
              <a:rPr lang="en-GB" altLang="zh-CN" b="1" dirty="0">
                <a:ea typeface="宋体" charset="0"/>
                <a:cs typeface="宋体" charset="0"/>
              </a:rPr>
              <a:t>507</a:t>
            </a:r>
            <a:r>
              <a:rPr lang="en-GB" altLang="zh-CN" dirty="0">
                <a:ea typeface="宋体" charset="0"/>
                <a:cs typeface="宋体" charset="0"/>
              </a:rPr>
              <a:t>, 455-461 (2014) doi:10.1038/nature12787</a:t>
            </a:r>
          </a:p>
        </p:txBody>
      </p:sp>
      <p:pic>
        <p:nvPicPr>
          <p:cNvPr id="8" name="Picture 31" descr="natureRG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455" y="637865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76126" y="3887686"/>
            <a:ext cx="1407056" cy="2677656"/>
          </a:xfrm>
          <a:prstGeom prst="rect">
            <a:avLst/>
          </a:prstGeom>
          <a:noFill/>
        </p:spPr>
        <p:txBody>
          <a:bodyPr wrap="none" rtlCol="0">
            <a:spAutoFit/>
          </a:bodyPr>
          <a:lstStyle/>
          <a:p>
            <a:r>
              <a:rPr lang="en-US" sz="2400" dirty="0" err="1" smtClean="0"/>
              <a:t>LncRNA</a:t>
            </a:r>
            <a:endParaRPr lang="en-US" sz="2400" dirty="0" smtClean="0"/>
          </a:p>
          <a:p>
            <a:endParaRPr lang="en-US" sz="2400" dirty="0"/>
          </a:p>
          <a:p>
            <a:r>
              <a:rPr lang="en-US" sz="2400" dirty="0" smtClean="0"/>
              <a:t>PROMPTs</a:t>
            </a:r>
          </a:p>
          <a:p>
            <a:endParaRPr lang="en-US" sz="2400" dirty="0"/>
          </a:p>
          <a:p>
            <a:r>
              <a:rPr lang="en-US" sz="2400" dirty="0" err="1" smtClean="0"/>
              <a:t>miRNA</a:t>
            </a:r>
            <a:endParaRPr lang="en-US" sz="2400" dirty="0" smtClean="0"/>
          </a:p>
          <a:p>
            <a:endParaRPr lang="en-US" sz="2400" dirty="0"/>
          </a:p>
          <a:p>
            <a:r>
              <a:rPr lang="en-US" sz="2400" dirty="0" err="1" smtClean="0"/>
              <a:t>eRNAs</a:t>
            </a:r>
            <a:endParaRPr lang="en-US" sz="2400" dirty="0"/>
          </a:p>
        </p:txBody>
      </p:sp>
      <p:pic>
        <p:nvPicPr>
          <p:cNvPr id="3" name="Picture 2"/>
          <p:cNvPicPr>
            <a:picLocks noChangeAspect="1"/>
          </p:cNvPicPr>
          <p:nvPr/>
        </p:nvPicPr>
        <p:blipFill rotWithShape="1">
          <a:blip r:embed="rId7"/>
          <a:srcRect l="26415" r="21368"/>
          <a:stretch/>
        </p:blipFill>
        <p:spPr>
          <a:xfrm>
            <a:off x="242456" y="3887686"/>
            <a:ext cx="1262752" cy="1209157"/>
          </a:xfrm>
          <a:prstGeom prst="rect">
            <a:avLst/>
          </a:prstGeom>
        </p:spPr>
      </p:pic>
      <p:sp>
        <p:nvSpPr>
          <p:cNvPr id="4" name="TextBox 3"/>
          <p:cNvSpPr txBox="1"/>
          <p:nvPr/>
        </p:nvSpPr>
        <p:spPr>
          <a:xfrm>
            <a:off x="53169" y="5096843"/>
            <a:ext cx="1486367" cy="369332"/>
          </a:xfrm>
          <a:prstGeom prst="rect">
            <a:avLst/>
          </a:prstGeom>
          <a:noFill/>
        </p:spPr>
        <p:txBody>
          <a:bodyPr wrap="none" rtlCol="0">
            <a:spAutoFit/>
          </a:bodyPr>
          <a:lstStyle/>
          <a:p>
            <a:r>
              <a:rPr lang="en-US" dirty="0" err="1" smtClean="0"/>
              <a:t>Piero</a:t>
            </a:r>
            <a:r>
              <a:rPr lang="en-US" dirty="0" smtClean="0"/>
              <a:t> </a:t>
            </a:r>
            <a:r>
              <a:rPr lang="en-US" dirty="0" err="1" smtClean="0"/>
              <a:t>Carninci</a:t>
            </a:r>
            <a:endParaRPr lang="en-US" dirty="0"/>
          </a:p>
        </p:txBody>
      </p:sp>
    </p:spTree>
    <p:extLst>
      <p:ext uri="{BB962C8B-B14F-4D97-AF65-F5344CB8AC3E}">
        <p14:creationId xmlns:p14="http://schemas.microsoft.com/office/powerpoint/2010/main" val="42384711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5495"/>
            <a:ext cx="8450798" cy="5041141"/>
          </a:xfrm>
        </p:spPr>
        <p:txBody>
          <a:bodyPr>
            <a:normAutofit/>
          </a:bodyPr>
          <a:lstStyle/>
          <a:p>
            <a:r>
              <a:rPr lang="en-US" dirty="0" smtClean="0"/>
              <a:t>Build generalizable observations</a:t>
            </a:r>
          </a:p>
          <a:p>
            <a:r>
              <a:rPr lang="en-US" dirty="0" smtClean="0"/>
              <a:t>Occasionally define new ‘rules’</a:t>
            </a:r>
          </a:p>
          <a:p>
            <a:endParaRPr lang="en-US" dirty="0" smtClean="0"/>
          </a:p>
          <a:p>
            <a:endParaRPr lang="en-US" dirty="0" smtClean="0"/>
          </a:p>
          <a:p>
            <a:endParaRPr lang="en-US" dirty="0"/>
          </a:p>
        </p:txBody>
      </p:sp>
      <p:sp>
        <p:nvSpPr>
          <p:cNvPr id="4" name="TextBox 3"/>
          <p:cNvSpPr txBox="1"/>
          <p:nvPr/>
        </p:nvSpPr>
        <p:spPr>
          <a:xfrm>
            <a:off x="452338" y="208917"/>
            <a:ext cx="8455660" cy="769441"/>
          </a:xfrm>
          <a:prstGeom prst="rect">
            <a:avLst/>
          </a:prstGeom>
          <a:solidFill>
            <a:schemeClr val="accent1"/>
          </a:solidFill>
        </p:spPr>
        <p:txBody>
          <a:bodyPr wrap="none" rtlCol="0">
            <a:spAutoFit/>
          </a:bodyPr>
          <a:lstStyle/>
          <a:p>
            <a:r>
              <a:rPr lang="en-US" sz="4400" dirty="0" smtClean="0">
                <a:solidFill>
                  <a:srgbClr val="FFFFFF"/>
                </a:solidFill>
              </a:rPr>
              <a:t>The importance of atlas projects (iii)</a:t>
            </a:r>
            <a:endParaRPr lang="en-US" sz="4400" dirty="0">
              <a:solidFill>
                <a:srgbClr val="FFFFFF"/>
              </a:solidFill>
            </a:endParaRPr>
          </a:p>
        </p:txBody>
      </p:sp>
      <p:sp>
        <p:nvSpPr>
          <p:cNvPr id="6" name="Rectangle 5"/>
          <p:cNvSpPr/>
          <p:nvPr/>
        </p:nvSpPr>
        <p:spPr>
          <a:xfrm>
            <a:off x="0" y="6152860"/>
            <a:ext cx="9144000" cy="646331"/>
          </a:xfrm>
          <a:prstGeom prst="rect">
            <a:avLst/>
          </a:prstGeom>
        </p:spPr>
        <p:txBody>
          <a:bodyPr wrap="square">
            <a:spAutoFit/>
          </a:bodyPr>
          <a:lstStyle/>
          <a:p>
            <a:r>
              <a:rPr lang="en-US" dirty="0" smtClean="0"/>
              <a:t>Transcribed Enhancers </a:t>
            </a:r>
            <a:r>
              <a:rPr lang="en-US" dirty="0"/>
              <a:t>lead waves of coordinated transcription in transitioning mammalian cells (2015) </a:t>
            </a:r>
            <a:r>
              <a:rPr lang="en-US" i="1" dirty="0"/>
              <a:t>Science</a:t>
            </a:r>
            <a:r>
              <a:rPr lang="en-US" dirty="0"/>
              <a:t> 347 (6225), 1010-1014</a:t>
            </a:r>
            <a:r>
              <a:rPr lang="en-GB" dirty="0" smtClean="0">
                <a:effectLst/>
              </a:rPr>
              <a:t> </a:t>
            </a:r>
            <a:endParaRPr lang="en-US" dirty="0"/>
          </a:p>
        </p:txBody>
      </p:sp>
      <p:pic>
        <p:nvPicPr>
          <p:cNvPr id="8" name="Picture 7"/>
          <p:cNvPicPr>
            <a:picLocks noChangeAspect="1"/>
          </p:cNvPicPr>
          <p:nvPr/>
        </p:nvPicPr>
        <p:blipFill>
          <a:blip r:embed="rId2"/>
          <a:stretch>
            <a:fillRect/>
          </a:stretch>
        </p:blipFill>
        <p:spPr>
          <a:xfrm>
            <a:off x="1217398" y="2566475"/>
            <a:ext cx="6246294" cy="3328971"/>
          </a:xfrm>
          <a:prstGeom prst="rect">
            <a:avLst/>
          </a:prstGeom>
        </p:spPr>
      </p:pic>
    </p:spTree>
    <p:extLst>
      <p:ext uri="{BB962C8B-B14F-4D97-AF65-F5344CB8AC3E}">
        <p14:creationId xmlns:p14="http://schemas.microsoft.com/office/powerpoint/2010/main" val="39481170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853" y="240316"/>
            <a:ext cx="8229600" cy="1143000"/>
          </a:xfrm>
        </p:spPr>
        <p:txBody>
          <a:bodyPr>
            <a:normAutofit fontScale="90000"/>
          </a:bodyPr>
          <a:lstStyle/>
          <a:p>
            <a:r>
              <a:rPr lang="en-AU" dirty="0" smtClean="0">
                <a:solidFill>
                  <a:srgbClr val="4F81BD"/>
                </a:solidFill>
              </a:rPr>
              <a:t>The Genomic era:</a:t>
            </a:r>
            <a:br>
              <a:rPr lang="en-AU" dirty="0" smtClean="0">
                <a:solidFill>
                  <a:srgbClr val="4F81BD"/>
                </a:solidFill>
              </a:rPr>
            </a:br>
            <a:r>
              <a:rPr lang="en-AU" dirty="0" smtClean="0">
                <a:solidFill>
                  <a:srgbClr val="4F81BD"/>
                </a:solidFill>
              </a:rPr>
              <a:t>Understanding phenotypes and phenotypic variation</a:t>
            </a:r>
            <a:endParaRPr lang="en-AU" dirty="0">
              <a:solidFill>
                <a:srgbClr val="4F81BD"/>
              </a:solidFill>
            </a:endParaRPr>
          </a:p>
        </p:txBody>
      </p:sp>
      <p:pic>
        <p:nvPicPr>
          <p:cNvPr id="4" name="Picture 3" descr="1mousegenome.jpg"/>
          <p:cNvPicPr>
            <a:picLocks noChangeAspect="1"/>
          </p:cNvPicPr>
          <p:nvPr/>
        </p:nvPicPr>
        <p:blipFill>
          <a:blip r:embed="rId2"/>
          <a:stretch>
            <a:fillRect/>
          </a:stretch>
        </p:blipFill>
        <p:spPr>
          <a:xfrm>
            <a:off x="0" y="1818024"/>
            <a:ext cx="3840000" cy="5040000"/>
          </a:xfrm>
          <a:prstGeom prst="rect">
            <a:avLst/>
          </a:prstGeom>
        </p:spPr>
      </p:pic>
      <p:pic>
        <p:nvPicPr>
          <p:cNvPr id="5" name="Picture 4" descr="nature01403-f6.2.jpg"/>
          <p:cNvPicPr>
            <a:picLocks noChangeAspect="1"/>
          </p:cNvPicPr>
          <p:nvPr/>
        </p:nvPicPr>
        <p:blipFill>
          <a:blip r:embed="rId3"/>
          <a:stretch>
            <a:fillRect/>
          </a:stretch>
        </p:blipFill>
        <p:spPr>
          <a:xfrm>
            <a:off x="5301560" y="1818024"/>
            <a:ext cx="3842440" cy="5040000"/>
          </a:xfrm>
          <a:prstGeom prst="rect">
            <a:avLst/>
          </a:prstGeom>
        </p:spPr>
      </p:pic>
    </p:spTree>
    <p:extLst>
      <p:ext uri="{BB962C8B-B14F-4D97-AF65-F5344CB8AC3E}">
        <p14:creationId xmlns:p14="http://schemas.microsoft.com/office/powerpoint/2010/main" val="6452418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0" y="6439177"/>
            <a:ext cx="762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9pPr>
          </a:lstStyle>
          <a:p>
            <a:pPr eaLnBrk="1" hangingPunct="1"/>
            <a:r>
              <a:rPr lang="en-US" dirty="0"/>
              <a:t>R </a:t>
            </a:r>
            <a:r>
              <a:rPr lang="en-US" dirty="0" err="1"/>
              <a:t>Andersson</a:t>
            </a:r>
            <a:r>
              <a:rPr lang="en-US" dirty="0"/>
              <a:t> </a:t>
            </a:r>
            <a:r>
              <a:rPr lang="en-GB" altLang="zh-CN" i="1" dirty="0">
                <a:ea typeface="宋体" charset="0"/>
                <a:cs typeface="宋体" charset="0"/>
              </a:rPr>
              <a:t>et al. Nature </a:t>
            </a:r>
            <a:r>
              <a:rPr lang="en-GB" altLang="zh-CN" b="1" dirty="0">
                <a:ea typeface="宋体" charset="0"/>
                <a:cs typeface="宋体" charset="0"/>
              </a:rPr>
              <a:t>507</a:t>
            </a:r>
            <a:r>
              <a:rPr lang="en-GB" altLang="zh-CN" dirty="0">
                <a:ea typeface="宋体" charset="0"/>
                <a:cs typeface="宋体" charset="0"/>
              </a:rPr>
              <a:t>, 455-461 (2014) doi:10.1038/nature12787</a:t>
            </a:r>
          </a:p>
        </p:txBody>
      </p:sp>
      <p:sp>
        <p:nvSpPr>
          <p:cNvPr id="2051" name="Text Box 8"/>
          <p:cNvSpPr txBox="1">
            <a:spLocks noChangeArrowheads="1"/>
          </p:cNvSpPr>
          <p:nvPr/>
        </p:nvSpPr>
        <p:spPr bwMode="auto">
          <a:xfrm>
            <a:off x="381000" y="64460"/>
            <a:ext cx="83978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en-US" sz="4000" dirty="0">
                <a:solidFill>
                  <a:srgbClr val="4F81BD"/>
                </a:solidFill>
                <a:latin typeface="+mj-lt"/>
              </a:rPr>
              <a:t>CAGE expression identifies cell-type-specific enhancer usage.</a:t>
            </a:r>
          </a:p>
        </p:txBody>
      </p:sp>
      <p:pic>
        <p:nvPicPr>
          <p:cNvPr id="2052" name="Picture 31" descr="nature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2952"/>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Documents and Settings\Administrator\Desktop\New Folder\completed\nature12787-f3.jpg"/>
          <p:cNvPicPr>
            <a:picLocks noChangeAspect="1" noChangeArrowheads="1"/>
          </p:cNvPicPr>
          <p:nvPr/>
        </p:nvPicPr>
        <p:blipFill rotWithShape="1">
          <a:blip r:embed="rId3">
            <a:extLst>
              <a:ext uri="{28A0092B-C50C-407E-A947-70E740481C1C}">
                <a14:useLocalDpi xmlns:a14="http://schemas.microsoft.com/office/drawing/2010/main" val="0"/>
              </a:ext>
            </a:extLst>
          </a:blip>
          <a:srcRect t="49004"/>
          <a:stretch/>
        </p:blipFill>
        <p:spPr bwMode="auto">
          <a:xfrm>
            <a:off x="990020" y="1292162"/>
            <a:ext cx="7506048" cy="46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804272" y="953518"/>
            <a:ext cx="1383591" cy="1383591"/>
          </a:xfrm>
          <a:prstGeom prst="rect">
            <a:avLst/>
          </a:prstGeom>
        </p:spPr>
      </p:pic>
      <p:pic>
        <p:nvPicPr>
          <p:cNvPr id="3" name="Picture 2"/>
          <p:cNvPicPr>
            <a:picLocks noChangeAspect="1"/>
          </p:cNvPicPr>
          <p:nvPr/>
        </p:nvPicPr>
        <p:blipFill>
          <a:blip r:embed="rId5"/>
          <a:stretch>
            <a:fillRect/>
          </a:stretch>
        </p:blipFill>
        <p:spPr>
          <a:xfrm>
            <a:off x="7803905" y="3500862"/>
            <a:ext cx="1340096" cy="1313922"/>
          </a:xfrm>
          <a:prstGeom prst="rect">
            <a:avLst/>
          </a:prstGeom>
        </p:spPr>
      </p:pic>
      <p:sp>
        <p:nvSpPr>
          <p:cNvPr id="4" name="TextBox 3"/>
          <p:cNvSpPr txBox="1"/>
          <p:nvPr/>
        </p:nvSpPr>
        <p:spPr>
          <a:xfrm>
            <a:off x="7474965" y="4814784"/>
            <a:ext cx="1767581" cy="369332"/>
          </a:xfrm>
          <a:prstGeom prst="rect">
            <a:avLst/>
          </a:prstGeom>
          <a:noFill/>
        </p:spPr>
        <p:txBody>
          <a:bodyPr wrap="none" rtlCol="0">
            <a:spAutoFit/>
          </a:bodyPr>
          <a:lstStyle/>
          <a:p>
            <a:r>
              <a:rPr lang="en-US" dirty="0" smtClean="0"/>
              <a:t>Robin </a:t>
            </a:r>
            <a:r>
              <a:rPr lang="en-US" dirty="0" err="1" smtClean="0"/>
              <a:t>Anderssen</a:t>
            </a:r>
            <a:endParaRPr lang="en-US" dirty="0"/>
          </a:p>
        </p:txBody>
      </p:sp>
      <p:sp>
        <p:nvSpPr>
          <p:cNvPr id="5" name="TextBox 4"/>
          <p:cNvSpPr txBox="1"/>
          <p:nvPr/>
        </p:nvSpPr>
        <p:spPr>
          <a:xfrm>
            <a:off x="7722366" y="734530"/>
            <a:ext cx="1520180" cy="369332"/>
          </a:xfrm>
          <a:prstGeom prst="rect">
            <a:avLst/>
          </a:prstGeom>
          <a:noFill/>
        </p:spPr>
        <p:txBody>
          <a:bodyPr wrap="none" rtlCol="0">
            <a:spAutoFit/>
          </a:bodyPr>
          <a:lstStyle/>
          <a:p>
            <a:r>
              <a:rPr lang="en-US" dirty="0" err="1" smtClean="0"/>
              <a:t>Albin</a:t>
            </a:r>
            <a:r>
              <a:rPr lang="en-US" dirty="0" smtClean="0"/>
              <a:t> </a:t>
            </a:r>
            <a:r>
              <a:rPr lang="en-US" dirty="0" err="1" smtClean="0"/>
              <a:t>Sandelin</a:t>
            </a:r>
            <a:endParaRPr lang="en-US" dirty="0"/>
          </a:p>
        </p:txBody>
      </p:sp>
    </p:spTree>
    <p:extLst>
      <p:ext uri="{BB962C8B-B14F-4D97-AF65-F5344CB8AC3E}">
        <p14:creationId xmlns:p14="http://schemas.microsoft.com/office/powerpoint/2010/main" val="9532794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6" descr="C:\Documents and Settings\Administrator\Desktop\New Folder\completed\nature13182-f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90802"/>
            <a:ext cx="8280920" cy="62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4"/>
          <p:cNvSpPr txBox="1">
            <a:spLocks noChangeArrowheads="1"/>
          </p:cNvSpPr>
          <p:nvPr/>
        </p:nvSpPr>
        <p:spPr bwMode="auto">
          <a:xfrm>
            <a:off x="762000" y="6597352"/>
            <a:ext cx="762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9pPr>
          </a:lstStyle>
          <a:p>
            <a:pPr eaLnBrk="1" hangingPunct="1"/>
            <a:r>
              <a:rPr lang="en-US" dirty="0" smtClean="0"/>
              <a:t>Fig. 4: ARR </a:t>
            </a:r>
            <a:r>
              <a:rPr lang="en-US" dirty="0"/>
              <a:t>Forrest </a:t>
            </a:r>
            <a:r>
              <a:rPr lang="en-GB" altLang="zh-CN" i="1" dirty="0">
                <a:ea typeface="宋体" charset="0"/>
                <a:cs typeface="宋体" charset="0"/>
              </a:rPr>
              <a:t>et al. Nature </a:t>
            </a:r>
            <a:r>
              <a:rPr lang="en-GB" altLang="zh-CN" b="1" dirty="0">
                <a:ea typeface="宋体" charset="0"/>
                <a:cs typeface="宋体" charset="0"/>
              </a:rPr>
              <a:t>507</a:t>
            </a:r>
            <a:r>
              <a:rPr lang="en-GB" altLang="zh-CN" dirty="0">
                <a:ea typeface="宋体" charset="0"/>
                <a:cs typeface="宋体" charset="0"/>
              </a:rPr>
              <a:t>, 462-470 (2014) doi:10.1038/nature13182</a:t>
            </a:r>
          </a:p>
        </p:txBody>
      </p:sp>
      <p:sp>
        <p:nvSpPr>
          <p:cNvPr id="2051" name="Text Box 8"/>
          <p:cNvSpPr txBox="1">
            <a:spLocks noChangeArrowheads="1"/>
          </p:cNvSpPr>
          <p:nvPr/>
        </p:nvSpPr>
        <p:spPr bwMode="auto">
          <a:xfrm>
            <a:off x="323528" y="-168498"/>
            <a:ext cx="8397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algn="ctr" eaLnBrk="1" hangingPunct="1"/>
            <a:r>
              <a:rPr lang="en-US" sz="4000" dirty="0" smtClean="0">
                <a:solidFill>
                  <a:srgbClr val="4F81BD"/>
                </a:solidFill>
                <a:latin typeface="+mj-lt"/>
              </a:rPr>
              <a:t>Networks are tissue-specific</a:t>
            </a:r>
            <a:r>
              <a:rPr lang="en-US" sz="2800" dirty="0" smtClean="0">
                <a:solidFill>
                  <a:srgbClr val="1F497D"/>
                </a:solidFill>
              </a:rPr>
              <a:t>:</a:t>
            </a:r>
          </a:p>
          <a:p>
            <a:pPr eaLnBrk="1" hangingPunct="1"/>
            <a:r>
              <a:rPr lang="en-US" sz="2400" dirty="0" err="1" smtClean="0">
                <a:solidFill>
                  <a:srgbClr val="1F497D"/>
                </a:solidFill>
              </a:rPr>
              <a:t>Coexpression</a:t>
            </a:r>
            <a:r>
              <a:rPr lang="en-US" sz="2400" dirty="0" smtClean="0">
                <a:solidFill>
                  <a:srgbClr val="1F497D"/>
                </a:solidFill>
              </a:rPr>
              <a:t> </a:t>
            </a:r>
            <a:r>
              <a:rPr lang="en-US" sz="2400" dirty="0">
                <a:solidFill>
                  <a:srgbClr val="1F497D"/>
                </a:solidFill>
              </a:rPr>
              <a:t>clustering of human promoters in FANTOM5.</a:t>
            </a:r>
          </a:p>
        </p:txBody>
      </p:sp>
      <p:pic>
        <p:nvPicPr>
          <p:cNvPr id="2052" name="Picture 31" descr="nature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1127"/>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6534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0798" cy="5041141"/>
          </a:xfrm>
        </p:spPr>
        <p:txBody>
          <a:bodyPr>
            <a:normAutofit/>
          </a:bodyPr>
          <a:lstStyle/>
          <a:p>
            <a:r>
              <a:rPr lang="en-US" dirty="0" smtClean="0"/>
              <a:t>Increase power and potential of molecular phenotypes</a:t>
            </a:r>
          </a:p>
          <a:p>
            <a:r>
              <a:rPr lang="en-US" dirty="0" smtClean="0"/>
              <a:t>help us find useful surrogates for chromatin </a:t>
            </a:r>
            <a:r>
              <a:rPr lang="en-US" dirty="0" err="1" smtClean="0"/>
              <a:t>behaviour</a:t>
            </a:r>
            <a:endParaRPr lang="en-US" dirty="0" smtClean="0"/>
          </a:p>
          <a:p>
            <a:r>
              <a:rPr lang="en-US" dirty="0" smtClean="0"/>
              <a:t>Help us understand complex biology</a:t>
            </a:r>
          </a:p>
          <a:p>
            <a:endParaRPr lang="en-US" dirty="0" smtClean="0"/>
          </a:p>
          <a:p>
            <a:endParaRPr lang="en-US" dirty="0" smtClean="0"/>
          </a:p>
          <a:p>
            <a:endParaRPr lang="en-US" dirty="0"/>
          </a:p>
        </p:txBody>
      </p:sp>
      <p:sp>
        <p:nvSpPr>
          <p:cNvPr id="5" name="TextBox 4"/>
          <p:cNvSpPr txBox="1"/>
          <p:nvPr/>
        </p:nvSpPr>
        <p:spPr>
          <a:xfrm>
            <a:off x="452338" y="208917"/>
            <a:ext cx="8455660" cy="769441"/>
          </a:xfrm>
          <a:prstGeom prst="rect">
            <a:avLst/>
          </a:prstGeom>
          <a:solidFill>
            <a:schemeClr val="accent1"/>
          </a:solidFill>
        </p:spPr>
        <p:txBody>
          <a:bodyPr wrap="none" rtlCol="0">
            <a:spAutoFit/>
          </a:bodyPr>
          <a:lstStyle/>
          <a:p>
            <a:r>
              <a:rPr lang="en-US" sz="4400" dirty="0" smtClean="0">
                <a:solidFill>
                  <a:srgbClr val="FFFFFF"/>
                </a:solidFill>
              </a:rPr>
              <a:t>The importance of atlas projects (iv)</a:t>
            </a:r>
            <a:endParaRPr lang="en-US" sz="4400" dirty="0">
              <a:solidFill>
                <a:srgbClr val="FFFFFF"/>
              </a:solidFill>
            </a:endParaRPr>
          </a:p>
        </p:txBody>
      </p:sp>
    </p:spTree>
    <p:extLst>
      <p:ext uri="{BB962C8B-B14F-4D97-AF65-F5344CB8AC3E}">
        <p14:creationId xmlns:p14="http://schemas.microsoft.com/office/powerpoint/2010/main" val="38952371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29642" cy="1143000"/>
          </a:xfrm>
        </p:spPr>
        <p:txBody>
          <a:bodyPr>
            <a:normAutofit fontScale="90000"/>
          </a:bodyPr>
          <a:lstStyle/>
          <a:p>
            <a:r>
              <a:rPr lang="en-AU" dirty="0" smtClean="0">
                <a:solidFill>
                  <a:srgbClr val="4F81BD"/>
                </a:solidFill>
                <a:cs typeface="Arial" pitchFamily="34" charset="0"/>
              </a:rPr>
              <a:t>Capped Analysis of Gene Expression: CAGE</a:t>
            </a:r>
            <a:endParaRPr lang="en-AU" dirty="0">
              <a:solidFill>
                <a:srgbClr val="4F81BD"/>
              </a:solidFill>
              <a:cs typeface="Arial" pitchFamily="34" charset="0"/>
            </a:endParaRPr>
          </a:p>
        </p:txBody>
      </p:sp>
      <p:pic>
        <p:nvPicPr>
          <p:cNvPr id="56322" name="Picture 2" descr="Image Detail"/>
          <p:cNvPicPr>
            <a:picLocks noChangeAspect="1" noChangeArrowheads="1"/>
          </p:cNvPicPr>
          <p:nvPr/>
        </p:nvPicPr>
        <p:blipFill>
          <a:blip r:embed="rId2" cstate="print"/>
          <a:srcRect t="47963" r="30531"/>
          <a:stretch>
            <a:fillRect/>
          </a:stretch>
        </p:blipFill>
        <p:spPr bwMode="auto">
          <a:xfrm>
            <a:off x="214282" y="1357298"/>
            <a:ext cx="3672408" cy="1640607"/>
          </a:xfrm>
          <a:prstGeom prst="rect">
            <a:avLst/>
          </a:prstGeom>
          <a:noFill/>
        </p:spPr>
      </p:pic>
      <p:grpSp>
        <p:nvGrpSpPr>
          <p:cNvPr id="6" name="Group 12"/>
          <p:cNvGrpSpPr>
            <a:grpSpLocks/>
          </p:cNvGrpSpPr>
          <p:nvPr/>
        </p:nvGrpSpPr>
        <p:grpSpPr bwMode="auto">
          <a:xfrm>
            <a:off x="777801" y="3658218"/>
            <a:ext cx="7367587" cy="617537"/>
            <a:chOff x="793" y="981"/>
            <a:chExt cx="4532" cy="257"/>
          </a:xfrm>
        </p:grpSpPr>
        <p:grpSp>
          <p:nvGrpSpPr>
            <p:cNvPr id="7" name="Group 13"/>
            <p:cNvGrpSpPr>
              <a:grpSpLocks/>
            </p:cNvGrpSpPr>
            <p:nvPr/>
          </p:nvGrpSpPr>
          <p:grpSpPr bwMode="auto">
            <a:xfrm>
              <a:off x="793" y="981"/>
              <a:ext cx="4532" cy="136"/>
              <a:chOff x="748" y="1253"/>
              <a:chExt cx="4532" cy="136"/>
            </a:xfrm>
          </p:grpSpPr>
          <p:pic>
            <p:nvPicPr>
              <p:cNvPr id="9" name="Picture 14"/>
              <p:cNvPicPr>
                <a:picLocks noChangeAspect="1" noChangeArrowheads="1"/>
              </p:cNvPicPr>
              <p:nvPr/>
            </p:nvPicPr>
            <p:blipFill>
              <a:blip r:embed="rId3" cstate="print"/>
              <a:srcRect l="16504" t="55835" r="21249" b="43393"/>
              <a:stretch>
                <a:fillRect/>
              </a:stretch>
            </p:blipFill>
            <p:spPr bwMode="auto">
              <a:xfrm rot="-10800000">
                <a:off x="748" y="1253"/>
                <a:ext cx="4532" cy="45"/>
              </a:xfrm>
              <a:prstGeom prst="rect">
                <a:avLst/>
              </a:prstGeom>
              <a:noFill/>
              <a:ln w="9525">
                <a:noFill/>
                <a:miter lim="800000"/>
                <a:headEnd/>
                <a:tailEnd/>
              </a:ln>
              <a:effectLst/>
            </p:spPr>
          </p:pic>
          <p:pic>
            <p:nvPicPr>
              <p:cNvPr id="10" name="Picture 15"/>
              <p:cNvPicPr>
                <a:picLocks noChangeAspect="1" noChangeArrowheads="1"/>
              </p:cNvPicPr>
              <p:nvPr/>
            </p:nvPicPr>
            <p:blipFill>
              <a:blip r:embed="rId3" cstate="print"/>
              <a:srcRect l="20253" t="62067" r="21249" b="37161"/>
              <a:stretch>
                <a:fillRect/>
              </a:stretch>
            </p:blipFill>
            <p:spPr bwMode="auto">
              <a:xfrm rot="-10800000">
                <a:off x="748" y="1344"/>
                <a:ext cx="4259" cy="45"/>
              </a:xfrm>
              <a:prstGeom prst="rect">
                <a:avLst/>
              </a:prstGeom>
              <a:noFill/>
              <a:ln w="9525">
                <a:noFill/>
                <a:miter lim="800000"/>
                <a:headEnd/>
                <a:tailEnd/>
              </a:ln>
              <a:effectLst/>
            </p:spPr>
          </p:pic>
        </p:grpSp>
        <p:pic>
          <p:nvPicPr>
            <p:cNvPr id="8" name="Picture 16"/>
            <p:cNvPicPr>
              <a:picLocks noChangeAspect="1" noChangeArrowheads="1"/>
            </p:cNvPicPr>
            <p:nvPr/>
          </p:nvPicPr>
          <p:blipFill>
            <a:blip r:embed="rId3" cstate="print"/>
            <a:srcRect l="33946" t="64056" r="47360" b="34828"/>
            <a:stretch>
              <a:fillRect/>
            </a:stretch>
          </p:blipFill>
          <p:spPr bwMode="auto">
            <a:xfrm rot="-10800000">
              <a:off x="1777" y="1173"/>
              <a:ext cx="1361" cy="65"/>
            </a:xfrm>
            <a:prstGeom prst="rect">
              <a:avLst/>
            </a:prstGeom>
            <a:noFill/>
            <a:ln w="9525">
              <a:noFill/>
              <a:miter lim="800000"/>
              <a:headEnd/>
              <a:tailEnd/>
            </a:ln>
            <a:effectLst/>
          </p:spPr>
        </p:pic>
      </p:grpSp>
      <p:sp>
        <p:nvSpPr>
          <p:cNvPr id="19" name="AutoShape 10"/>
          <p:cNvSpPr>
            <a:spLocks noChangeArrowheads="1"/>
          </p:cNvSpPr>
          <p:nvPr/>
        </p:nvSpPr>
        <p:spPr bwMode="auto">
          <a:xfrm>
            <a:off x="5148064" y="6570687"/>
            <a:ext cx="569912" cy="358775"/>
          </a:xfrm>
          <a:prstGeom prst="chevron">
            <a:avLst>
              <a:gd name="adj" fmla="val 39712"/>
            </a:avLst>
          </a:prstGeom>
          <a:solidFill>
            <a:schemeClr val="accent1"/>
          </a:solidFill>
          <a:ln w="9525">
            <a:solidFill>
              <a:schemeClr val="tx1"/>
            </a:solidFill>
            <a:miter lim="800000"/>
            <a:headEnd/>
            <a:tailEnd/>
          </a:ln>
          <a:effectLst/>
        </p:spPr>
        <p:txBody>
          <a:bodyPr wrap="none" anchor="ctr"/>
          <a:lstStyle/>
          <a:p>
            <a:endParaRPr lang="en-AU"/>
          </a:p>
        </p:txBody>
      </p:sp>
      <p:sp>
        <p:nvSpPr>
          <p:cNvPr id="20" name="AutoShape 10"/>
          <p:cNvSpPr>
            <a:spLocks noChangeArrowheads="1"/>
          </p:cNvSpPr>
          <p:nvPr/>
        </p:nvSpPr>
        <p:spPr bwMode="auto">
          <a:xfrm>
            <a:off x="755576" y="4223368"/>
            <a:ext cx="569912" cy="358775"/>
          </a:xfrm>
          <a:prstGeom prst="chevron">
            <a:avLst>
              <a:gd name="adj" fmla="val 39712"/>
            </a:avLst>
          </a:prstGeom>
          <a:solidFill>
            <a:schemeClr val="accent1"/>
          </a:solidFill>
          <a:ln w="9525">
            <a:solidFill>
              <a:schemeClr val="tx1"/>
            </a:solidFill>
            <a:miter lim="800000"/>
            <a:headEnd/>
            <a:tailEnd/>
          </a:ln>
          <a:effectLst/>
        </p:spPr>
        <p:txBody>
          <a:bodyPr wrap="none" anchor="ctr"/>
          <a:lstStyle/>
          <a:p>
            <a:endParaRPr lang="en-AU"/>
          </a:p>
        </p:txBody>
      </p:sp>
      <p:cxnSp>
        <p:nvCxnSpPr>
          <p:cNvPr id="34" name="Straight Connector 33"/>
          <p:cNvCxnSpPr/>
          <p:nvPr/>
        </p:nvCxnSpPr>
        <p:spPr>
          <a:xfrm>
            <a:off x="916360" y="5858991"/>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68760" y="6011391"/>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79984" y="6066631"/>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16360" y="5858991"/>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68760" y="6011391"/>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2344" y="5930999"/>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3568" y="5986239"/>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35968" y="6138639"/>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39552" y="6058247"/>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857620" y="1643050"/>
            <a:ext cx="3416000" cy="923330"/>
          </a:xfrm>
          <a:prstGeom prst="rect">
            <a:avLst/>
          </a:prstGeom>
          <a:noFill/>
        </p:spPr>
        <p:txBody>
          <a:bodyPr wrap="none" rtlCol="0">
            <a:spAutoFit/>
          </a:bodyPr>
          <a:lstStyle/>
          <a:p>
            <a:pPr>
              <a:buFont typeface="Arial" pitchFamily="34" charset="0"/>
              <a:buChar char="•"/>
            </a:pPr>
            <a:r>
              <a:rPr lang="en-AU" dirty="0" smtClean="0"/>
              <a:t>Single molecule </a:t>
            </a:r>
            <a:r>
              <a:rPr lang="en-AU" dirty="0" err="1" smtClean="0"/>
              <a:t>Helicos</a:t>
            </a:r>
            <a:r>
              <a:rPr lang="en-AU" dirty="0" smtClean="0"/>
              <a:t> sequence</a:t>
            </a:r>
          </a:p>
          <a:p>
            <a:pPr>
              <a:buFont typeface="Arial" pitchFamily="34" charset="0"/>
              <a:buChar char="•"/>
            </a:pPr>
            <a:r>
              <a:rPr lang="en-AU" dirty="0" smtClean="0"/>
              <a:t>Quantitative</a:t>
            </a:r>
          </a:p>
          <a:p>
            <a:pPr>
              <a:buFont typeface="Arial" pitchFamily="34" charset="0"/>
              <a:buChar char="•"/>
            </a:pPr>
            <a:r>
              <a:rPr lang="en-AU" dirty="0" smtClean="0"/>
              <a:t>Reproducible</a:t>
            </a:r>
          </a:p>
        </p:txBody>
      </p:sp>
      <p:sp>
        <p:nvSpPr>
          <p:cNvPr id="45" name="Rectangle 44"/>
          <p:cNvSpPr/>
          <p:nvPr/>
        </p:nvSpPr>
        <p:spPr>
          <a:xfrm>
            <a:off x="2303240" y="5500702"/>
            <a:ext cx="6840760" cy="369332"/>
          </a:xfrm>
          <a:prstGeom prst="rect">
            <a:avLst/>
          </a:prstGeom>
        </p:spPr>
        <p:txBody>
          <a:bodyPr wrap="square">
            <a:spAutoFit/>
          </a:bodyPr>
          <a:lstStyle/>
          <a:p>
            <a:pPr eaLnBrk="0" hangingPunct="0"/>
            <a:r>
              <a:rPr lang="en-US" altLang="ja-JP" i="1" dirty="0" smtClean="0">
                <a:ea typeface="MS Mincho" pitchFamily="49" charset="-128"/>
                <a:cs typeface="Times New Roman" pitchFamily="18" charset="0"/>
              </a:rPr>
              <a:t>Promoter level expression atlas on 1059 human samples</a:t>
            </a:r>
            <a:endParaRPr lang="en-US" altLang="ja-JP" i="1" dirty="0">
              <a:ea typeface="MS Mincho" pitchFamily="49" charset="-128"/>
              <a:cs typeface="Times New Roman" pitchFamily="18" charset="0"/>
            </a:endParaRPr>
          </a:p>
        </p:txBody>
      </p:sp>
      <p:grpSp>
        <p:nvGrpSpPr>
          <p:cNvPr id="46" name="Group 8"/>
          <p:cNvGrpSpPr>
            <a:grpSpLocks/>
          </p:cNvGrpSpPr>
          <p:nvPr/>
        </p:nvGrpSpPr>
        <p:grpSpPr bwMode="auto">
          <a:xfrm>
            <a:off x="0" y="5749925"/>
            <a:ext cx="9144000" cy="1108075"/>
            <a:chOff x="0" y="-91965"/>
            <a:chExt cx="9144000" cy="1107917"/>
          </a:xfrm>
        </p:grpSpPr>
        <p:pic>
          <p:nvPicPr>
            <p:cNvPr id="47" name="Picture 2"/>
            <p:cNvPicPr>
              <a:picLocks noChangeAspect="1" noChangeArrowheads="1"/>
            </p:cNvPicPr>
            <p:nvPr/>
          </p:nvPicPr>
          <p:blipFill>
            <a:blip r:embed="rId4" cstate="print"/>
            <a:srcRect/>
            <a:stretch>
              <a:fillRect/>
            </a:stretch>
          </p:blipFill>
          <p:spPr bwMode="auto">
            <a:xfrm>
              <a:off x="0" y="0"/>
              <a:ext cx="3571875" cy="857250"/>
            </a:xfrm>
            <a:prstGeom prst="rect">
              <a:avLst/>
            </a:prstGeom>
            <a:noFill/>
            <a:ln w="9525">
              <a:noFill/>
              <a:miter lim="800000"/>
              <a:headEnd/>
              <a:tailEnd/>
            </a:ln>
          </p:spPr>
        </p:pic>
        <p:pic>
          <p:nvPicPr>
            <p:cNvPr id="48" name="Picture 3"/>
            <p:cNvPicPr>
              <a:picLocks noChangeAspect="1" noChangeArrowheads="1"/>
            </p:cNvPicPr>
            <p:nvPr/>
          </p:nvPicPr>
          <p:blipFill>
            <a:blip r:embed="rId5" cstate="print"/>
            <a:srcRect/>
            <a:stretch>
              <a:fillRect/>
            </a:stretch>
          </p:blipFill>
          <p:spPr bwMode="auto">
            <a:xfrm>
              <a:off x="3562350" y="0"/>
              <a:ext cx="5581650" cy="857250"/>
            </a:xfrm>
            <a:prstGeom prst="rect">
              <a:avLst/>
            </a:prstGeom>
            <a:noFill/>
            <a:ln w="9525">
              <a:noFill/>
              <a:miter lim="800000"/>
              <a:headEnd/>
              <a:tailEnd/>
            </a:ln>
          </p:spPr>
        </p:pic>
        <p:sp>
          <p:nvSpPr>
            <p:cNvPr id="49" name="Rectangle 48"/>
            <p:cNvSpPr/>
            <p:nvPr/>
          </p:nvSpPr>
          <p:spPr>
            <a:xfrm>
              <a:off x="3394501" y="-91965"/>
              <a:ext cx="673001" cy="1107917"/>
            </a:xfrm>
            <a:prstGeom prst="rect">
              <a:avLst/>
            </a:prstGeom>
            <a:noFill/>
            <a:ln>
              <a:noFill/>
            </a:ln>
            <a:effec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6600" b="1" i="1" cap="all" dirty="0">
                  <a:ln w="0"/>
                  <a:solidFill>
                    <a:srgbClr val="FFC000"/>
                  </a:solidFill>
                  <a:effectLst>
                    <a:reflection blurRad="12700" stA="50000" endPos="50000" dist="5000" dir="5400000" sy="-100000" rotWithShape="0"/>
                  </a:effectLst>
                  <a:latin typeface="Impact" pitchFamily="34" charset="0"/>
                </a:rPr>
                <a:t>5</a:t>
              </a:r>
            </a:p>
          </p:txBody>
        </p:sp>
      </p:grpSp>
      <p:sp>
        <p:nvSpPr>
          <p:cNvPr id="50" name="AutoShape 10"/>
          <p:cNvSpPr>
            <a:spLocks noChangeArrowheads="1"/>
          </p:cNvSpPr>
          <p:nvPr/>
        </p:nvSpPr>
        <p:spPr bwMode="auto">
          <a:xfrm>
            <a:off x="2285984" y="4357694"/>
            <a:ext cx="355598" cy="214314"/>
          </a:xfrm>
          <a:prstGeom prst="chevron">
            <a:avLst>
              <a:gd name="adj" fmla="val 39712"/>
            </a:avLst>
          </a:prstGeom>
          <a:solidFill>
            <a:schemeClr val="accent1"/>
          </a:solidFill>
          <a:ln w="9525">
            <a:solidFill>
              <a:schemeClr val="tx1"/>
            </a:solidFill>
            <a:miter lim="800000"/>
            <a:headEnd/>
            <a:tailEnd/>
          </a:ln>
          <a:effectLst/>
        </p:spPr>
        <p:txBody>
          <a:bodyPr wrap="none" anchor="ctr"/>
          <a:lstStyle/>
          <a:p>
            <a:endParaRPr lang="en-AU"/>
          </a:p>
        </p:txBody>
      </p:sp>
    </p:spTree>
    <p:extLst>
      <p:ext uri="{BB962C8B-B14F-4D97-AF65-F5344CB8AC3E}">
        <p14:creationId xmlns:p14="http://schemas.microsoft.com/office/powerpoint/2010/main" val="37968204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AU" dirty="0" smtClean="0">
                <a:solidFill>
                  <a:srgbClr val="4F81BD"/>
                </a:solidFill>
                <a:cs typeface="Arial" pitchFamily="34" charset="0"/>
              </a:rPr>
              <a:t>CAGE is a quantitative measure of gene expression</a:t>
            </a:r>
            <a:endParaRPr lang="en-AU" dirty="0">
              <a:solidFill>
                <a:srgbClr val="4F81BD"/>
              </a:solidFill>
              <a:cs typeface="Arial" pitchFamily="34" charset="0"/>
            </a:endParaRPr>
          </a:p>
        </p:txBody>
      </p:sp>
      <p:pic>
        <p:nvPicPr>
          <p:cNvPr id="7" name="Content Placeholder 6" descr="cage pcr comparison.png"/>
          <p:cNvPicPr>
            <a:picLocks noGrp="1" noChangeAspect="1"/>
          </p:cNvPicPr>
          <p:nvPr>
            <p:ph idx="1"/>
          </p:nvPr>
        </p:nvPicPr>
        <p:blipFill>
          <a:blip r:embed="rId2" cstate="print"/>
          <a:stretch>
            <a:fillRect/>
          </a:stretch>
        </p:blipFill>
        <p:spPr>
          <a:xfrm>
            <a:off x="1691680" y="1313384"/>
            <a:ext cx="5747122" cy="5544616"/>
          </a:xfrm>
        </p:spPr>
      </p:pic>
      <p:sp>
        <p:nvSpPr>
          <p:cNvPr id="4" name="TextBox 3"/>
          <p:cNvSpPr txBox="1"/>
          <p:nvPr/>
        </p:nvSpPr>
        <p:spPr>
          <a:xfrm>
            <a:off x="428596" y="1571612"/>
            <a:ext cx="1245084" cy="646331"/>
          </a:xfrm>
          <a:prstGeom prst="rect">
            <a:avLst/>
          </a:prstGeom>
          <a:noFill/>
        </p:spPr>
        <p:txBody>
          <a:bodyPr wrap="none" rtlCol="0">
            <a:spAutoFit/>
          </a:bodyPr>
          <a:lstStyle/>
          <a:p>
            <a:r>
              <a:rPr lang="en-AU" dirty="0" smtClean="0"/>
              <a:t>PCR</a:t>
            </a:r>
          </a:p>
          <a:p>
            <a:r>
              <a:rPr lang="en-AU" dirty="0" smtClean="0"/>
              <a:t>n=6 donors</a:t>
            </a:r>
          </a:p>
        </p:txBody>
      </p:sp>
      <p:sp>
        <p:nvSpPr>
          <p:cNvPr id="5" name="TextBox 4"/>
          <p:cNvSpPr txBox="1"/>
          <p:nvPr/>
        </p:nvSpPr>
        <p:spPr>
          <a:xfrm>
            <a:off x="428596" y="4071942"/>
            <a:ext cx="1245084" cy="646331"/>
          </a:xfrm>
          <a:prstGeom prst="rect">
            <a:avLst/>
          </a:prstGeom>
          <a:noFill/>
        </p:spPr>
        <p:txBody>
          <a:bodyPr wrap="none" rtlCol="0">
            <a:spAutoFit/>
          </a:bodyPr>
          <a:lstStyle/>
          <a:p>
            <a:r>
              <a:rPr lang="en-AU" dirty="0" smtClean="0"/>
              <a:t>CAGE</a:t>
            </a:r>
          </a:p>
          <a:p>
            <a:r>
              <a:rPr lang="en-AU" dirty="0" smtClean="0"/>
              <a:t>n=3 donors</a:t>
            </a:r>
            <a:endParaRPr lang="en-AU" dirty="0"/>
          </a:p>
        </p:txBody>
      </p:sp>
    </p:spTree>
    <p:extLst>
      <p:ext uri="{BB962C8B-B14F-4D97-AF65-F5344CB8AC3E}">
        <p14:creationId xmlns:p14="http://schemas.microsoft.com/office/powerpoint/2010/main" val="30106944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6631674"/>
            <a:ext cx="762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ea typeface="ＭＳ Ｐゴシック" charset="0"/>
              </a:defRPr>
            </a:lvl9pPr>
          </a:lstStyle>
          <a:p>
            <a:pPr eaLnBrk="1" hangingPunct="1"/>
            <a:r>
              <a:rPr lang="en-US" dirty="0"/>
              <a:t>ARR Forrest </a:t>
            </a:r>
            <a:r>
              <a:rPr lang="en-GB" altLang="zh-CN" i="1" dirty="0">
                <a:ea typeface="宋体" charset="0"/>
                <a:cs typeface="宋体" charset="0"/>
              </a:rPr>
              <a:t>et al. Nature </a:t>
            </a:r>
            <a:r>
              <a:rPr lang="en-GB" altLang="zh-CN" b="1" dirty="0">
                <a:ea typeface="宋体" charset="0"/>
                <a:cs typeface="宋体" charset="0"/>
              </a:rPr>
              <a:t>507</a:t>
            </a:r>
            <a:r>
              <a:rPr lang="en-GB" altLang="zh-CN" dirty="0">
                <a:ea typeface="宋体" charset="0"/>
                <a:cs typeface="宋体" charset="0"/>
              </a:rPr>
              <a:t>, 462-470 (2014) doi:10.1038/nature13182</a:t>
            </a:r>
          </a:p>
        </p:txBody>
      </p:sp>
      <p:sp>
        <p:nvSpPr>
          <p:cNvPr id="2051" name="Text Box 8"/>
          <p:cNvSpPr txBox="1">
            <a:spLocks noChangeArrowheads="1"/>
          </p:cNvSpPr>
          <p:nvPr/>
        </p:nvSpPr>
        <p:spPr bwMode="auto">
          <a:xfrm>
            <a:off x="0" y="-2036"/>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1">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en-US" sz="4000" dirty="0" smtClean="0">
                <a:solidFill>
                  <a:srgbClr val="4F81BD"/>
                </a:solidFill>
                <a:latin typeface="+mj-lt"/>
              </a:rPr>
              <a:t>Few genuine “housekeeping” transcripts </a:t>
            </a:r>
            <a:r>
              <a:rPr lang="en-US" sz="4000" dirty="0">
                <a:solidFill>
                  <a:srgbClr val="4F81BD"/>
                </a:solidFill>
                <a:latin typeface="+mj-lt"/>
              </a:rPr>
              <a:t>encoded in </a:t>
            </a:r>
            <a:r>
              <a:rPr lang="en-US" sz="4000" dirty="0" err="1" smtClean="0">
                <a:solidFill>
                  <a:srgbClr val="4F81BD"/>
                </a:solidFill>
                <a:latin typeface="+mj-lt"/>
              </a:rPr>
              <a:t>themammalian</a:t>
            </a:r>
            <a:r>
              <a:rPr lang="en-US" sz="4000" dirty="0" smtClean="0">
                <a:solidFill>
                  <a:srgbClr val="4F81BD"/>
                </a:solidFill>
                <a:latin typeface="+mj-lt"/>
              </a:rPr>
              <a:t> </a:t>
            </a:r>
            <a:r>
              <a:rPr lang="en-US" sz="4000" dirty="0">
                <a:solidFill>
                  <a:srgbClr val="4F81BD"/>
                </a:solidFill>
                <a:latin typeface="+mj-lt"/>
              </a:rPr>
              <a:t>genome.</a:t>
            </a:r>
          </a:p>
        </p:txBody>
      </p:sp>
      <p:pic>
        <p:nvPicPr>
          <p:cNvPr id="2053" name="Picture 6" descr="C:\Documents and Settings\Administrator\Desktop\New Folder\completed\nature13182-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3834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21127"/>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6892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_05_25_pca_1_v_2_v_3_all_tags_over_1tpm_3_donors_minimum_1_condition_version2-2.eps"/>
          <p:cNvPicPr>
            <a:picLocks noChangeAspect="1"/>
          </p:cNvPicPr>
          <p:nvPr/>
        </p:nvPicPr>
        <p:blipFill rotWithShape="1">
          <a:blip r:embed="rId2">
            <a:extLst>
              <a:ext uri="{28A0092B-C50C-407E-A947-70E740481C1C}">
                <a14:useLocalDpi xmlns:a14="http://schemas.microsoft.com/office/drawing/2010/main" val="0"/>
              </a:ext>
            </a:extLst>
          </a:blip>
          <a:srcRect l="26115" t="11044" r="28655" b="8170"/>
          <a:stretch/>
        </p:blipFill>
        <p:spPr>
          <a:xfrm>
            <a:off x="781504" y="255138"/>
            <a:ext cx="6398205" cy="6535366"/>
          </a:xfrm>
          <a:prstGeom prst="rect">
            <a:avLst/>
          </a:prstGeom>
        </p:spPr>
      </p:pic>
      <p:sp>
        <p:nvSpPr>
          <p:cNvPr id="11" name="TextBox 10"/>
          <p:cNvSpPr txBox="1"/>
          <p:nvPr/>
        </p:nvSpPr>
        <p:spPr>
          <a:xfrm>
            <a:off x="5596664" y="4002234"/>
            <a:ext cx="1213042" cy="646331"/>
          </a:xfrm>
          <a:prstGeom prst="rect">
            <a:avLst/>
          </a:prstGeom>
          <a:noFill/>
        </p:spPr>
        <p:txBody>
          <a:bodyPr wrap="none" rtlCol="0">
            <a:spAutoFit/>
          </a:bodyPr>
          <a:lstStyle/>
          <a:p>
            <a:pPr algn="ctr"/>
            <a:r>
              <a:rPr lang="en-AU" dirty="0" smtClean="0">
                <a:solidFill>
                  <a:srgbClr val="000090"/>
                </a:solidFill>
              </a:rPr>
              <a:t>Salmonella </a:t>
            </a:r>
          </a:p>
          <a:p>
            <a:pPr algn="ctr"/>
            <a:r>
              <a:rPr lang="en-AU" dirty="0" smtClean="0">
                <a:solidFill>
                  <a:srgbClr val="000090"/>
                </a:solidFill>
              </a:rPr>
              <a:t>LPS</a:t>
            </a:r>
            <a:endParaRPr lang="en-AU" dirty="0">
              <a:solidFill>
                <a:srgbClr val="000090"/>
              </a:solidFill>
            </a:endParaRPr>
          </a:p>
        </p:txBody>
      </p:sp>
      <p:sp>
        <p:nvSpPr>
          <p:cNvPr id="13" name="TextBox 12"/>
          <p:cNvSpPr txBox="1"/>
          <p:nvPr/>
        </p:nvSpPr>
        <p:spPr>
          <a:xfrm>
            <a:off x="3269071" y="5053923"/>
            <a:ext cx="1441420" cy="923330"/>
          </a:xfrm>
          <a:prstGeom prst="rect">
            <a:avLst/>
          </a:prstGeom>
          <a:noFill/>
        </p:spPr>
        <p:txBody>
          <a:bodyPr wrap="none" rtlCol="0">
            <a:spAutoFit/>
          </a:bodyPr>
          <a:lstStyle/>
          <a:p>
            <a:r>
              <a:rPr lang="en-AU" dirty="0" smtClean="0">
                <a:solidFill>
                  <a:schemeClr val="accent6"/>
                </a:solidFill>
              </a:rPr>
              <a:t>Cryptococcus</a:t>
            </a:r>
          </a:p>
          <a:p>
            <a:r>
              <a:rPr lang="en-AU" dirty="0" err="1" smtClean="0">
                <a:solidFill>
                  <a:srgbClr val="BFCB58"/>
                </a:solidFill>
              </a:rPr>
              <a:t>BGlucan</a:t>
            </a:r>
            <a:endParaRPr lang="en-AU" dirty="0">
              <a:solidFill>
                <a:srgbClr val="BFCB58"/>
              </a:solidFill>
            </a:endParaRPr>
          </a:p>
          <a:p>
            <a:r>
              <a:rPr lang="en-AU" dirty="0" smtClean="0">
                <a:solidFill>
                  <a:schemeClr val="accent2"/>
                </a:solidFill>
              </a:rPr>
              <a:t>Mock</a:t>
            </a:r>
            <a:endParaRPr lang="en-AU" dirty="0">
              <a:solidFill>
                <a:schemeClr val="accent2"/>
              </a:solidFill>
            </a:endParaRPr>
          </a:p>
        </p:txBody>
      </p:sp>
      <p:sp>
        <p:nvSpPr>
          <p:cNvPr id="21" name="TextBox 20"/>
          <p:cNvSpPr txBox="1"/>
          <p:nvPr/>
        </p:nvSpPr>
        <p:spPr>
          <a:xfrm>
            <a:off x="3989781" y="2239912"/>
            <a:ext cx="1198728" cy="646331"/>
          </a:xfrm>
          <a:prstGeom prst="rect">
            <a:avLst/>
          </a:prstGeom>
          <a:noFill/>
        </p:spPr>
        <p:txBody>
          <a:bodyPr wrap="none" rtlCol="0">
            <a:spAutoFit/>
          </a:bodyPr>
          <a:lstStyle/>
          <a:p>
            <a:pPr algn="ctr"/>
            <a:r>
              <a:rPr lang="en-AU" dirty="0" smtClean="0">
                <a:solidFill>
                  <a:srgbClr val="802772"/>
                </a:solidFill>
              </a:rPr>
              <a:t>C. </a:t>
            </a:r>
            <a:r>
              <a:rPr lang="en-AU" dirty="0" err="1" smtClean="0">
                <a:solidFill>
                  <a:srgbClr val="802772"/>
                </a:solidFill>
              </a:rPr>
              <a:t>Albicans</a:t>
            </a:r>
            <a:endParaRPr lang="en-AU" dirty="0" smtClean="0">
              <a:solidFill>
                <a:srgbClr val="802772"/>
              </a:solidFill>
            </a:endParaRPr>
          </a:p>
          <a:p>
            <a:pPr algn="ctr"/>
            <a:r>
              <a:rPr lang="en-AU" dirty="0" smtClean="0">
                <a:solidFill>
                  <a:srgbClr val="802772"/>
                </a:solidFill>
              </a:rPr>
              <a:t>GAS</a:t>
            </a:r>
            <a:endParaRPr lang="en-AU" dirty="0">
              <a:solidFill>
                <a:srgbClr val="802772"/>
              </a:solidFill>
            </a:endParaRPr>
          </a:p>
        </p:txBody>
      </p:sp>
      <p:sp>
        <p:nvSpPr>
          <p:cNvPr id="4" name="Rectangle 3"/>
          <p:cNvSpPr/>
          <p:nvPr/>
        </p:nvSpPr>
        <p:spPr>
          <a:xfrm rot="16904256">
            <a:off x="-283397" y="2235913"/>
            <a:ext cx="4572000" cy="646331"/>
          </a:xfrm>
          <a:prstGeom prst="rect">
            <a:avLst/>
          </a:prstGeom>
        </p:spPr>
        <p:txBody>
          <a:bodyPr>
            <a:spAutoFit/>
          </a:bodyPr>
          <a:lstStyle/>
          <a:p>
            <a:pPr algn="ctr"/>
            <a:r>
              <a:rPr lang="en-AU" dirty="0">
                <a:solidFill>
                  <a:schemeClr val="accent3">
                    <a:lumMod val="75000"/>
                  </a:schemeClr>
                </a:solidFill>
              </a:rPr>
              <a:t>Mycobacterium </a:t>
            </a:r>
            <a:r>
              <a:rPr lang="en-AU" dirty="0" err="1">
                <a:solidFill>
                  <a:schemeClr val="accent3">
                    <a:lumMod val="75000"/>
                  </a:schemeClr>
                </a:solidFill>
              </a:rPr>
              <a:t>Bovis</a:t>
            </a:r>
            <a:endParaRPr lang="en-AU" dirty="0">
              <a:solidFill>
                <a:schemeClr val="accent3">
                  <a:lumMod val="75000"/>
                </a:schemeClr>
              </a:solidFill>
            </a:endParaRPr>
          </a:p>
          <a:p>
            <a:pPr algn="ctr"/>
            <a:r>
              <a:rPr lang="en-AU" dirty="0">
                <a:solidFill>
                  <a:schemeClr val="accent3">
                    <a:lumMod val="75000"/>
                  </a:schemeClr>
                </a:solidFill>
              </a:rPr>
              <a:t>TDM</a:t>
            </a:r>
          </a:p>
        </p:txBody>
      </p:sp>
    </p:spTree>
    <p:extLst>
      <p:ext uri="{BB962C8B-B14F-4D97-AF65-F5344CB8AC3E}">
        <p14:creationId xmlns:p14="http://schemas.microsoft.com/office/powerpoint/2010/main" val="25281638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4F81BD"/>
                </a:solidFill>
              </a:rPr>
              <a:t>Innate genes &lt;transcripts</a:t>
            </a:r>
            <a:endParaRPr lang="en-US" sz="4000" dirty="0">
              <a:solidFill>
                <a:srgbClr val="4F81BD"/>
              </a:solidFill>
            </a:endParaRPr>
          </a:p>
        </p:txBody>
      </p:sp>
      <p:pic>
        <p:nvPicPr>
          <p:cNvPr id="4" name="Content Placeholder 3" descr="Figure 1 Venn.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39000034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903415" y="976911"/>
            <a:ext cx="3850872" cy="3198943"/>
            <a:chOff x="22944553" y="21476270"/>
            <a:chExt cx="3850872" cy="3198943"/>
          </a:xfrm>
        </p:grpSpPr>
        <p:graphicFrame>
          <p:nvGraphicFramePr>
            <p:cNvPr id="13" name="Chart 12"/>
            <p:cNvGraphicFramePr/>
            <p:nvPr>
              <p:extLst>
                <p:ext uri="{D42A27DB-BD31-4B8C-83A1-F6EECF244321}">
                  <p14:modId xmlns:p14="http://schemas.microsoft.com/office/powerpoint/2010/main" val="2913563067"/>
                </p:ext>
              </p:extLst>
            </p:nvPr>
          </p:nvGraphicFramePr>
          <p:xfrm>
            <a:off x="22944553" y="21476270"/>
            <a:ext cx="3850872" cy="3198943"/>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24293362" y="23019502"/>
              <a:ext cx="810413" cy="523220"/>
            </a:xfrm>
            <a:prstGeom prst="rect">
              <a:avLst/>
            </a:prstGeom>
            <a:noFill/>
          </p:spPr>
          <p:txBody>
            <a:bodyPr wrap="none" rtlCol="0">
              <a:spAutoFit/>
            </a:bodyPr>
            <a:lstStyle/>
            <a:p>
              <a:r>
                <a:rPr lang="en-AU" sz="2800" b="1" dirty="0" smtClean="0">
                  <a:solidFill>
                    <a:srgbClr val="FFFFFF"/>
                  </a:solidFill>
                  <a:latin typeface="+mj-lt"/>
                </a:rPr>
                <a:t>58%</a:t>
              </a:r>
              <a:endParaRPr lang="en-AU" sz="2800" b="1" dirty="0">
                <a:solidFill>
                  <a:srgbClr val="FFFFFF"/>
                </a:solidFill>
                <a:latin typeface="+mj-lt"/>
              </a:endParaRPr>
            </a:p>
          </p:txBody>
        </p:sp>
        <p:sp>
          <p:nvSpPr>
            <p:cNvPr id="15" name="TextBox 14"/>
            <p:cNvSpPr txBox="1"/>
            <p:nvPr/>
          </p:nvSpPr>
          <p:spPr>
            <a:xfrm>
              <a:off x="23276891" y="22969274"/>
              <a:ext cx="904415" cy="523220"/>
            </a:xfrm>
            <a:prstGeom prst="rect">
              <a:avLst/>
            </a:prstGeom>
            <a:noFill/>
          </p:spPr>
          <p:txBody>
            <a:bodyPr wrap="none" rtlCol="0">
              <a:spAutoFit/>
            </a:bodyPr>
            <a:lstStyle/>
            <a:p>
              <a:r>
                <a:rPr lang="en-AU" sz="2800" b="1" dirty="0">
                  <a:latin typeface="+mj-lt"/>
                </a:rPr>
                <a:t>4</a:t>
              </a:r>
              <a:r>
                <a:rPr lang="en-AU" sz="2800" b="1" dirty="0" smtClean="0">
                  <a:latin typeface="+mj-lt"/>
                </a:rPr>
                <a:t>2%</a:t>
              </a:r>
              <a:endParaRPr lang="en-AU" sz="2800" b="1" dirty="0">
                <a:latin typeface="+mj-lt"/>
              </a:endParaRPr>
            </a:p>
          </p:txBody>
        </p:sp>
      </p:grpSp>
      <p:pic>
        <p:nvPicPr>
          <p:cNvPr id="20" name="Content Placeholder 3" descr="Figure 1 Venn.jpg"/>
          <p:cNvPicPr>
            <a:picLocks noGrp="1" noChangeAspect="1"/>
          </p:cNvPicPr>
          <p:nvPr>
            <p:ph idx="1"/>
          </p:nvPr>
        </p:nvPicPr>
        <p:blipFill rotWithShape="1">
          <a:blip r:embed="rId3">
            <a:extLst>
              <a:ext uri="{28A0092B-C50C-407E-A947-70E740481C1C}">
                <a14:useLocalDpi xmlns:a14="http://schemas.microsoft.com/office/drawing/2010/main" val="0"/>
              </a:ext>
            </a:extLst>
          </a:blip>
          <a:srcRect l="5803" r="3212" b="53662"/>
          <a:stretch/>
        </p:blipFill>
        <p:spPr>
          <a:xfrm>
            <a:off x="1736824" y="4152194"/>
            <a:ext cx="5490603" cy="2097238"/>
          </a:xfrm>
        </p:spPr>
      </p:pic>
      <p:sp>
        <p:nvSpPr>
          <p:cNvPr id="21" name="TextBox 20"/>
          <p:cNvSpPr txBox="1"/>
          <p:nvPr/>
        </p:nvSpPr>
        <p:spPr>
          <a:xfrm>
            <a:off x="168053" y="522870"/>
            <a:ext cx="9050976" cy="461665"/>
          </a:xfrm>
          <a:prstGeom prst="rect">
            <a:avLst/>
          </a:prstGeom>
          <a:noFill/>
        </p:spPr>
        <p:txBody>
          <a:bodyPr wrap="none" rtlCol="0">
            <a:spAutoFit/>
          </a:bodyPr>
          <a:lstStyle/>
          <a:p>
            <a:r>
              <a:rPr lang="en-US" sz="2400" dirty="0" smtClean="0"/>
              <a:t>Gene expression from resting monocytes produces multiple transcripts</a:t>
            </a:r>
            <a:endParaRPr lang="en-US" sz="2400" dirty="0"/>
          </a:p>
        </p:txBody>
      </p:sp>
    </p:spTree>
    <p:extLst>
      <p:ext uri="{BB962C8B-B14F-4D97-AF65-F5344CB8AC3E}">
        <p14:creationId xmlns:p14="http://schemas.microsoft.com/office/powerpoint/2010/main" val="374210677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6243701"/>
          </a:xfrm>
        </p:spPr>
      </p:pic>
      <p:grpSp>
        <p:nvGrpSpPr>
          <p:cNvPr id="10" name="Group 9"/>
          <p:cNvGrpSpPr/>
          <p:nvPr/>
        </p:nvGrpSpPr>
        <p:grpSpPr>
          <a:xfrm>
            <a:off x="107504" y="6300028"/>
            <a:ext cx="8340867" cy="378624"/>
            <a:chOff x="107504" y="6300028"/>
            <a:chExt cx="8340867" cy="378624"/>
          </a:xfrm>
        </p:grpSpPr>
        <p:sp>
          <p:nvSpPr>
            <p:cNvPr id="6" name="Rectangle 5"/>
            <p:cNvSpPr/>
            <p:nvPr/>
          </p:nvSpPr>
          <p:spPr>
            <a:xfrm>
              <a:off x="107504" y="638132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755576" y="6309320"/>
              <a:ext cx="3114827" cy="369332"/>
            </a:xfrm>
            <a:prstGeom prst="rect">
              <a:avLst/>
            </a:prstGeom>
            <a:noFill/>
          </p:spPr>
          <p:txBody>
            <a:bodyPr wrap="none" rtlCol="0">
              <a:spAutoFit/>
            </a:bodyPr>
            <a:lstStyle/>
            <a:p>
              <a:r>
                <a:rPr lang="en-AU" dirty="0" smtClean="0"/>
                <a:t>Genes expressed from one TSS </a:t>
              </a:r>
              <a:endParaRPr lang="en-AU" dirty="0"/>
            </a:p>
          </p:txBody>
        </p:sp>
        <p:sp>
          <p:nvSpPr>
            <p:cNvPr id="8" name="Rectangle 7"/>
            <p:cNvSpPr/>
            <p:nvPr/>
          </p:nvSpPr>
          <p:spPr>
            <a:xfrm>
              <a:off x="4283968" y="6349970"/>
              <a:ext cx="576064" cy="2880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4913557" y="6300028"/>
              <a:ext cx="3534814" cy="369332"/>
            </a:xfrm>
            <a:prstGeom prst="rect">
              <a:avLst/>
            </a:prstGeom>
            <a:noFill/>
          </p:spPr>
          <p:txBody>
            <a:bodyPr wrap="none" rtlCol="0">
              <a:spAutoFit/>
            </a:bodyPr>
            <a:lstStyle/>
            <a:p>
              <a:r>
                <a:rPr lang="en-AU" dirty="0" smtClean="0"/>
                <a:t>Genes expressed from multiple TSS </a:t>
              </a:r>
              <a:endParaRPr lang="en-AU" dirty="0"/>
            </a:p>
          </p:txBody>
        </p:sp>
      </p:grpSp>
    </p:spTree>
    <p:extLst>
      <p:ext uri="{BB962C8B-B14F-4D97-AF65-F5344CB8AC3E}">
        <p14:creationId xmlns:p14="http://schemas.microsoft.com/office/powerpoint/2010/main" val="12994871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62891" y="3162210"/>
            <a:ext cx="8426824" cy="23577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1195793" y="184895"/>
            <a:ext cx="6895290" cy="914400"/>
          </a:xfrm>
        </p:spPr>
        <p:txBody>
          <a:bodyPr>
            <a:noAutofit/>
          </a:bodyPr>
          <a:lstStyle/>
          <a:p>
            <a:pPr algn="ctr"/>
            <a:r>
              <a:rPr lang="en-AU" sz="4000" dirty="0" smtClean="0">
                <a:solidFill>
                  <a:srgbClr val="4F81BD"/>
                </a:solidFill>
              </a:rPr>
              <a:t/>
            </a:r>
            <a:br>
              <a:rPr lang="en-AU" sz="4000" dirty="0" smtClean="0">
                <a:solidFill>
                  <a:srgbClr val="4F81BD"/>
                </a:solidFill>
              </a:rPr>
            </a:br>
            <a:r>
              <a:rPr lang="en-AU" sz="4000" dirty="0" smtClean="0">
                <a:solidFill>
                  <a:srgbClr val="4F81BD"/>
                </a:solidFill>
              </a:rPr>
              <a:t> The genomics challenge: </a:t>
            </a:r>
            <a:br>
              <a:rPr lang="en-AU" sz="4000" dirty="0" smtClean="0">
                <a:solidFill>
                  <a:srgbClr val="4F81BD"/>
                </a:solidFill>
              </a:rPr>
            </a:br>
            <a:endParaRPr lang="en-AU" sz="4000" dirty="0">
              <a:solidFill>
                <a:srgbClr val="4F81BD"/>
              </a:solidFill>
            </a:endParaRPr>
          </a:p>
        </p:txBody>
      </p:sp>
      <p:sp>
        <p:nvSpPr>
          <p:cNvPr id="3" name="TextBox 2"/>
          <p:cNvSpPr txBox="1"/>
          <p:nvPr/>
        </p:nvSpPr>
        <p:spPr>
          <a:xfrm>
            <a:off x="107316" y="545764"/>
            <a:ext cx="7882286" cy="5601532"/>
          </a:xfrm>
          <a:prstGeom prst="rect">
            <a:avLst/>
          </a:prstGeom>
          <a:noFill/>
        </p:spPr>
        <p:txBody>
          <a:bodyPr wrap="square" rtlCol="0">
            <a:spAutoFit/>
          </a:bodyPr>
          <a:lstStyle/>
          <a:p>
            <a:pPr>
              <a:lnSpc>
                <a:spcPct val="150000"/>
              </a:lnSpc>
            </a:pPr>
            <a:endParaRPr lang="en-AU" sz="2400" dirty="0" smtClean="0">
              <a:latin typeface="+mj-lt"/>
            </a:endParaRPr>
          </a:p>
          <a:p>
            <a:pPr>
              <a:lnSpc>
                <a:spcPct val="150000"/>
              </a:lnSpc>
              <a:buFont typeface="Wingdings" pitchFamily="2" charset="2"/>
              <a:buChar char="Ø"/>
            </a:pPr>
            <a:endParaRPr lang="en-AU" sz="2400" dirty="0" smtClean="0">
              <a:latin typeface="+mj-lt"/>
            </a:endParaRPr>
          </a:p>
          <a:p>
            <a:pPr lvl="1">
              <a:lnSpc>
                <a:spcPct val="150000"/>
              </a:lnSpc>
              <a:buFont typeface="Wingdings" pitchFamily="2" charset="2"/>
              <a:buChar char="Ø"/>
            </a:pPr>
            <a:r>
              <a:rPr lang="en-AU" sz="2400" dirty="0" smtClean="0">
                <a:latin typeface="+mj-lt"/>
              </a:rPr>
              <a:t>Gene Content</a:t>
            </a:r>
          </a:p>
          <a:p>
            <a:pPr lvl="1">
              <a:lnSpc>
                <a:spcPct val="150000"/>
              </a:lnSpc>
              <a:buFont typeface="Wingdings" pitchFamily="2" charset="2"/>
              <a:buChar char="Ø"/>
            </a:pPr>
            <a:r>
              <a:rPr lang="en-AU" sz="2400" dirty="0" smtClean="0">
                <a:latin typeface="+mj-lt"/>
              </a:rPr>
              <a:t>Genotype</a:t>
            </a:r>
          </a:p>
          <a:p>
            <a:pPr lvl="1">
              <a:lnSpc>
                <a:spcPct val="150000"/>
              </a:lnSpc>
              <a:buFont typeface="Wingdings" pitchFamily="2" charset="2"/>
              <a:buChar char="Ø"/>
            </a:pPr>
            <a:endParaRPr lang="en-AU" sz="2400" dirty="0" smtClean="0">
              <a:latin typeface="+mj-lt"/>
            </a:endParaRPr>
          </a:p>
          <a:p>
            <a:pPr lvl="1">
              <a:lnSpc>
                <a:spcPct val="150000"/>
              </a:lnSpc>
              <a:buFont typeface="Wingdings" pitchFamily="2" charset="2"/>
              <a:buChar char="Ø"/>
            </a:pPr>
            <a:r>
              <a:rPr lang="en-AU" sz="2400" dirty="0" smtClean="0">
                <a:latin typeface="+mj-lt"/>
              </a:rPr>
              <a:t>Integrating context: </a:t>
            </a:r>
          </a:p>
          <a:p>
            <a:pPr lvl="2">
              <a:lnSpc>
                <a:spcPct val="150000"/>
              </a:lnSpc>
              <a:buFont typeface="Wingdings" pitchFamily="2" charset="2"/>
              <a:buChar char="Ø"/>
            </a:pPr>
            <a:r>
              <a:rPr lang="en-AU" sz="2400" dirty="0" smtClean="0">
                <a:latin typeface="+mj-lt"/>
              </a:rPr>
              <a:t>gene expression data</a:t>
            </a:r>
          </a:p>
          <a:p>
            <a:pPr lvl="2">
              <a:lnSpc>
                <a:spcPct val="150000"/>
              </a:lnSpc>
              <a:buFont typeface="Wingdings" pitchFamily="2" charset="2"/>
              <a:buChar char="Ø"/>
            </a:pPr>
            <a:r>
              <a:rPr lang="en-AU" sz="2400" dirty="0" smtClean="0">
                <a:latin typeface="+mj-lt"/>
              </a:rPr>
              <a:t>gene regulatory information </a:t>
            </a:r>
          </a:p>
          <a:p>
            <a:pPr lvl="2">
              <a:lnSpc>
                <a:spcPct val="150000"/>
              </a:lnSpc>
              <a:buFont typeface="Wingdings" pitchFamily="2" charset="2"/>
              <a:buChar char="Ø"/>
            </a:pPr>
            <a:r>
              <a:rPr lang="en-AU" sz="2400" dirty="0" smtClean="0">
                <a:latin typeface="+mj-lt"/>
              </a:rPr>
              <a:t>biological pathways</a:t>
            </a:r>
          </a:p>
          <a:p>
            <a:pPr lvl="2">
              <a:lnSpc>
                <a:spcPct val="150000"/>
              </a:lnSpc>
              <a:buFont typeface="Wingdings" pitchFamily="2" charset="2"/>
              <a:buChar char="Ø"/>
            </a:pPr>
            <a:endParaRPr lang="en-AU" sz="2400" dirty="0" smtClean="0">
              <a:latin typeface="+mj-lt"/>
            </a:endParaRPr>
          </a:p>
        </p:txBody>
      </p:sp>
      <p:sp>
        <p:nvSpPr>
          <p:cNvPr id="5" name="Rectangle 4"/>
          <p:cNvSpPr/>
          <p:nvPr/>
        </p:nvSpPr>
        <p:spPr>
          <a:xfrm>
            <a:off x="392458" y="5750595"/>
            <a:ext cx="8385424" cy="523220"/>
          </a:xfrm>
          <a:prstGeom prst="rect">
            <a:avLst/>
          </a:prstGeom>
        </p:spPr>
        <p:txBody>
          <a:bodyPr wrap="square">
            <a:spAutoFit/>
          </a:bodyPr>
          <a:lstStyle/>
          <a:p>
            <a:r>
              <a:rPr lang="en-AU" sz="2800" dirty="0" smtClean="0">
                <a:latin typeface="+mj-lt"/>
              </a:rPr>
              <a:t>Build gene networks predictive of phenotype</a:t>
            </a:r>
            <a:endParaRPr lang="en-AU" sz="2800" dirty="0">
              <a:latin typeface="+mj-lt"/>
            </a:endParaRPr>
          </a:p>
        </p:txBody>
      </p:sp>
      <p:cxnSp>
        <p:nvCxnSpPr>
          <p:cNvPr id="8" name="Straight Arrow Connector 7"/>
          <p:cNvCxnSpPr/>
          <p:nvPr/>
        </p:nvCxnSpPr>
        <p:spPr>
          <a:xfrm rot="5400000">
            <a:off x="5688142" y="2558877"/>
            <a:ext cx="328997" cy="131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643438" y="2000240"/>
            <a:ext cx="4414991" cy="3416320"/>
            <a:chOff x="4643438" y="2000240"/>
            <a:chExt cx="4414991" cy="3416320"/>
          </a:xfrm>
        </p:grpSpPr>
        <p:sp>
          <p:nvSpPr>
            <p:cNvPr id="6" name="TextBox 5"/>
            <p:cNvSpPr txBox="1"/>
            <p:nvPr/>
          </p:nvSpPr>
          <p:spPr>
            <a:xfrm>
              <a:off x="4643438" y="2000240"/>
              <a:ext cx="4414991" cy="3416320"/>
            </a:xfrm>
            <a:prstGeom prst="rect">
              <a:avLst/>
            </a:prstGeom>
            <a:noFill/>
            <a:ln>
              <a:noFill/>
            </a:ln>
          </p:spPr>
          <p:txBody>
            <a:bodyPr wrap="square" rtlCol="0">
              <a:spAutoFit/>
            </a:bodyPr>
            <a:lstStyle/>
            <a:p>
              <a:r>
                <a:rPr lang="en-AU" sz="2400" b="1" dirty="0" smtClean="0">
                  <a:latin typeface="+mj-lt"/>
                </a:rPr>
                <a:t>         DNA</a:t>
              </a:r>
            </a:p>
            <a:p>
              <a:endParaRPr lang="en-AU" sz="2400" b="1" dirty="0" smtClean="0">
                <a:latin typeface="+mj-lt"/>
              </a:endParaRPr>
            </a:p>
            <a:p>
              <a:r>
                <a:rPr lang="en-AU" sz="2400" b="1" dirty="0" smtClean="0">
                  <a:latin typeface="+mj-lt"/>
                </a:rPr>
                <a:t>         </a:t>
              </a:r>
            </a:p>
            <a:p>
              <a:r>
                <a:rPr lang="en-AU" sz="2400" b="1" dirty="0" smtClean="0">
                  <a:latin typeface="+mj-lt"/>
                </a:rPr>
                <a:t>    </a:t>
              </a:r>
            </a:p>
            <a:p>
              <a:r>
                <a:rPr lang="en-AU" sz="2400" b="1" dirty="0" smtClean="0">
                  <a:latin typeface="+mj-lt"/>
                </a:rPr>
                <a:t> </a:t>
              </a:r>
            </a:p>
            <a:p>
              <a:r>
                <a:rPr lang="en-AU" sz="2400" b="1" dirty="0" smtClean="0">
                  <a:latin typeface="+mj-lt"/>
                </a:rPr>
                <a:t>RNA, Protein (most labile)</a:t>
              </a:r>
            </a:p>
            <a:p>
              <a:endParaRPr lang="en-AU" sz="2400" b="1" dirty="0" smtClean="0">
                <a:latin typeface="+mj-lt"/>
              </a:endParaRPr>
            </a:p>
            <a:p>
              <a:r>
                <a:rPr lang="en-AU" sz="2400" b="1" dirty="0" smtClean="0">
                  <a:latin typeface="+mj-lt"/>
                </a:rPr>
                <a:t>         </a:t>
              </a:r>
            </a:p>
            <a:p>
              <a:r>
                <a:rPr lang="en-AU" sz="2400" b="1" dirty="0" smtClean="0">
                  <a:latin typeface="+mj-lt"/>
                </a:rPr>
                <a:t>      Phenotype</a:t>
              </a:r>
              <a:endParaRPr lang="en-AU" sz="2400" b="1" dirty="0">
                <a:latin typeface="+mj-lt"/>
              </a:endParaRPr>
            </a:p>
          </p:txBody>
        </p:sp>
        <p:cxnSp>
          <p:nvCxnSpPr>
            <p:cNvPr id="7" name="Straight Arrow Connector 6"/>
            <p:cNvCxnSpPr/>
            <p:nvPr/>
          </p:nvCxnSpPr>
          <p:spPr>
            <a:xfrm rot="5400000">
              <a:off x="5703287" y="4652693"/>
              <a:ext cx="328997" cy="131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537882" y="1837764"/>
            <a:ext cx="8337177" cy="95025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6544235" y="4413460"/>
            <a:ext cx="1445011" cy="369332"/>
          </a:xfrm>
          <a:prstGeom prst="rect">
            <a:avLst/>
          </a:prstGeom>
          <a:noFill/>
        </p:spPr>
        <p:txBody>
          <a:bodyPr wrap="none" rtlCol="0">
            <a:spAutoFit/>
          </a:bodyPr>
          <a:lstStyle/>
          <a:p>
            <a:r>
              <a:rPr lang="en-AU" b="1" i="1" dirty="0" smtClean="0">
                <a:solidFill>
                  <a:schemeClr val="bg1"/>
                </a:solidFill>
              </a:rPr>
              <a:t>environment</a:t>
            </a:r>
            <a:endParaRPr lang="en-AU" b="1" i="1" dirty="0">
              <a:solidFill>
                <a:schemeClr val="bg1"/>
              </a:solidFill>
            </a:endParaRPr>
          </a:p>
        </p:txBody>
      </p:sp>
      <p:cxnSp>
        <p:nvCxnSpPr>
          <p:cNvPr id="16" name="Straight Arrow Connector 15"/>
          <p:cNvCxnSpPr/>
          <p:nvPr/>
        </p:nvCxnSpPr>
        <p:spPr>
          <a:xfrm rot="10800000">
            <a:off x="5988424" y="4628572"/>
            <a:ext cx="564776" cy="1588"/>
          </a:xfrm>
          <a:prstGeom prst="straightConnector1">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40009" y="3082604"/>
            <a:ext cx="1341208" cy="400110"/>
          </a:xfrm>
          <a:prstGeom prst="rect">
            <a:avLst/>
          </a:prstGeom>
          <a:noFill/>
        </p:spPr>
        <p:txBody>
          <a:bodyPr wrap="none" rtlCol="0">
            <a:spAutoFit/>
          </a:bodyPr>
          <a:lstStyle/>
          <a:p>
            <a:r>
              <a:rPr lang="en-US" sz="2000" i="1" dirty="0" smtClean="0">
                <a:solidFill>
                  <a:schemeClr val="bg1"/>
                </a:solidFill>
              </a:rPr>
              <a:t>Chromatin</a:t>
            </a:r>
            <a:endParaRPr lang="en-US" sz="2000" i="1" dirty="0">
              <a:solidFill>
                <a:schemeClr val="bg1"/>
              </a:solidFill>
            </a:endParaRPr>
          </a:p>
        </p:txBody>
      </p:sp>
    </p:spTree>
    <p:extLst>
      <p:ext uri="{BB962C8B-B14F-4D97-AF65-F5344CB8AC3E}">
        <p14:creationId xmlns:p14="http://schemas.microsoft.com/office/powerpoint/2010/main" val="10880678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F81BD"/>
                </a:solidFill>
              </a:rPr>
              <a:t>Most inducible genes are multi-transcript</a:t>
            </a:r>
            <a:endParaRPr lang="en-US" dirty="0">
              <a:solidFill>
                <a:srgbClr val="4F81BD"/>
              </a:solidFill>
            </a:endParaRPr>
          </a:p>
        </p:txBody>
      </p:sp>
      <p:grpSp>
        <p:nvGrpSpPr>
          <p:cNvPr id="4" name="Group 3"/>
          <p:cNvGrpSpPr/>
          <p:nvPr/>
        </p:nvGrpSpPr>
        <p:grpSpPr>
          <a:xfrm>
            <a:off x="457200" y="1697769"/>
            <a:ext cx="6359363" cy="5160234"/>
            <a:chOff x="644487" y="32402240"/>
            <a:chExt cx="4598557" cy="45720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87" y="32402240"/>
              <a:ext cx="4572000" cy="4572000"/>
            </a:xfrm>
            <a:prstGeom prst="rect">
              <a:avLst/>
            </a:prstGeom>
          </p:spPr>
        </p:pic>
        <p:sp>
          <p:nvSpPr>
            <p:cNvPr id="6" name="TextBox 5"/>
            <p:cNvSpPr txBox="1"/>
            <p:nvPr/>
          </p:nvSpPr>
          <p:spPr>
            <a:xfrm>
              <a:off x="798460" y="32547783"/>
              <a:ext cx="4444584" cy="354500"/>
            </a:xfrm>
            <a:prstGeom prst="rect">
              <a:avLst/>
            </a:prstGeom>
            <a:solidFill>
              <a:srgbClr val="FFFFFF"/>
            </a:solidFill>
          </p:spPr>
          <p:txBody>
            <a:bodyPr wrap="square" rtlCol="0">
              <a:spAutoFit/>
            </a:bodyPr>
            <a:lstStyle/>
            <a:p>
              <a:r>
                <a:rPr lang="en-AU" sz="2000" b="1" dirty="0" smtClean="0">
                  <a:latin typeface="+mj-lt"/>
                </a:rPr>
                <a:t>Number of TSS per gene</a:t>
              </a:r>
              <a:endParaRPr lang="en-AU" sz="2000" b="1" dirty="0">
                <a:latin typeface="+mj-lt"/>
              </a:endParaRPr>
            </a:p>
          </p:txBody>
        </p:sp>
      </p:grpSp>
      <p:grpSp>
        <p:nvGrpSpPr>
          <p:cNvPr id="11" name="Group 10"/>
          <p:cNvGrpSpPr/>
          <p:nvPr/>
        </p:nvGrpSpPr>
        <p:grpSpPr>
          <a:xfrm>
            <a:off x="2932056" y="2113568"/>
            <a:ext cx="6211944" cy="3544632"/>
            <a:chOff x="24869989" y="20111755"/>
            <a:chExt cx="5493681" cy="3035831"/>
          </a:xfrm>
        </p:grpSpPr>
        <p:graphicFrame>
          <p:nvGraphicFramePr>
            <p:cNvPr id="12" name="Chart 11"/>
            <p:cNvGraphicFramePr/>
            <p:nvPr>
              <p:extLst>
                <p:ext uri="{D42A27DB-BD31-4B8C-83A1-F6EECF244321}">
                  <p14:modId xmlns:p14="http://schemas.microsoft.com/office/powerpoint/2010/main" val="3378546169"/>
                </p:ext>
              </p:extLst>
            </p:nvPr>
          </p:nvGraphicFramePr>
          <p:xfrm>
            <a:off x="24869989" y="20111755"/>
            <a:ext cx="5493681" cy="303583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27269065" y="21131816"/>
              <a:ext cx="788499" cy="448116"/>
            </a:xfrm>
            <a:prstGeom prst="rect">
              <a:avLst/>
            </a:prstGeom>
            <a:noFill/>
          </p:spPr>
          <p:txBody>
            <a:bodyPr wrap="none" rtlCol="0">
              <a:spAutoFit/>
            </a:bodyPr>
            <a:lstStyle/>
            <a:p>
              <a:r>
                <a:rPr lang="en-AU" sz="2800" b="1" dirty="0" smtClean="0">
                  <a:solidFill>
                    <a:schemeClr val="bg1"/>
                  </a:solidFill>
                  <a:latin typeface="+mj-lt"/>
                </a:rPr>
                <a:t> 32%</a:t>
              </a:r>
              <a:endParaRPr lang="en-AU" sz="2800" b="1" dirty="0">
                <a:solidFill>
                  <a:schemeClr val="bg1"/>
                </a:solidFill>
                <a:latin typeface="+mj-lt"/>
              </a:endParaRPr>
            </a:p>
          </p:txBody>
        </p:sp>
        <p:sp>
          <p:nvSpPr>
            <p:cNvPr id="14" name="TextBox 13"/>
            <p:cNvSpPr txBox="1"/>
            <p:nvPr/>
          </p:nvSpPr>
          <p:spPr>
            <a:xfrm>
              <a:off x="25878101" y="22015106"/>
              <a:ext cx="1003801" cy="523220"/>
            </a:xfrm>
            <a:prstGeom prst="rect">
              <a:avLst/>
            </a:prstGeom>
            <a:noFill/>
          </p:spPr>
          <p:txBody>
            <a:bodyPr wrap="none" rtlCol="0">
              <a:spAutoFit/>
            </a:bodyPr>
            <a:lstStyle/>
            <a:p>
              <a:r>
                <a:rPr lang="en-AU" sz="2800" b="1" dirty="0" smtClean="0">
                  <a:latin typeface="+mj-lt"/>
                </a:rPr>
                <a:t> 68%</a:t>
              </a:r>
              <a:endParaRPr lang="en-AU" sz="2800" b="1" dirty="0">
                <a:latin typeface="+mj-lt"/>
              </a:endParaRPr>
            </a:p>
          </p:txBody>
        </p:sp>
      </p:grpSp>
    </p:spTree>
    <p:extLst>
      <p:ext uri="{BB962C8B-B14F-4D97-AF65-F5344CB8AC3E}">
        <p14:creationId xmlns:p14="http://schemas.microsoft.com/office/powerpoint/2010/main" val="6282006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42" y="51236"/>
            <a:ext cx="9097858" cy="915901"/>
          </a:xfrm>
        </p:spPr>
        <p:txBody>
          <a:bodyPr>
            <a:normAutofit fontScale="90000"/>
          </a:bodyPr>
          <a:lstStyle/>
          <a:p>
            <a:r>
              <a:rPr lang="en-US" dirty="0" smtClean="0">
                <a:solidFill>
                  <a:srgbClr val="4F81BD"/>
                </a:solidFill>
              </a:rPr>
              <a:t>Sorting </a:t>
            </a:r>
            <a:r>
              <a:rPr lang="en-US" dirty="0" err="1" smtClean="0">
                <a:solidFill>
                  <a:srgbClr val="4F81BD"/>
                </a:solidFill>
              </a:rPr>
              <a:t>Nexin</a:t>
            </a:r>
            <a:r>
              <a:rPr lang="en-US" dirty="0" smtClean="0">
                <a:solidFill>
                  <a:srgbClr val="4F81BD"/>
                </a:solidFill>
              </a:rPr>
              <a:t> 10 </a:t>
            </a:r>
            <a:r>
              <a:rPr lang="en-US" dirty="0" smtClean="0">
                <a:solidFill>
                  <a:srgbClr val="4F81BD"/>
                </a:solidFill>
                <a:latin typeface="Symbol" charset="2"/>
                <a:cs typeface="Symbol" charset="2"/>
              </a:rPr>
              <a:t>D</a:t>
            </a:r>
            <a:r>
              <a:rPr lang="en-US" dirty="0" smtClean="0">
                <a:solidFill>
                  <a:srgbClr val="4F81BD"/>
                </a:solidFill>
              </a:rPr>
              <a:t> TSS alters N-terminal</a:t>
            </a:r>
            <a:endParaRPr lang="en-US" dirty="0">
              <a:solidFill>
                <a:srgbClr val="4F81BD"/>
              </a:solidFill>
            </a:endParaRPr>
          </a:p>
        </p:txBody>
      </p:sp>
      <p:pic>
        <p:nvPicPr>
          <p:cNvPr id="4" name="Content Placeholder 3" descr="sxn2.1.jpg"/>
          <p:cNvPicPr>
            <a:picLocks noGrp="1" noChangeAspect="1"/>
          </p:cNvPicPr>
          <p:nvPr>
            <p:ph idx="1"/>
          </p:nvPr>
        </p:nvPicPr>
        <p:blipFill rotWithShape="1">
          <a:blip r:embed="rId2">
            <a:extLst>
              <a:ext uri="{28A0092B-C50C-407E-A947-70E740481C1C}">
                <a14:useLocalDpi xmlns:a14="http://schemas.microsoft.com/office/drawing/2010/main" val="0"/>
              </a:ext>
            </a:extLst>
          </a:blip>
          <a:srcRect l="-941" r="31410" b="28966"/>
          <a:stretch/>
        </p:blipFill>
        <p:spPr>
          <a:xfrm>
            <a:off x="219961" y="952424"/>
            <a:ext cx="8055781" cy="6172415"/>
          </a:xfrm>
        </p:spPr>
      </p:pic>
    </p:spTree>
    <p:extLst>
      <p:ext uri="{BB962C8B-B14F-4D97-AF65-F5344CB8AC3E}">
        <p14:creationId xmlns:p14="http://schemas.microsoft.com/office/powerpoint/2010/main" val="12696053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F81BD"/>
                </a:solidFill>
              </a:rPr>
              <a:t>Convergent signaling amplifies transcription from some cytokines</a:t>
            </a:r>
            <a:endParaRPr lang="en-US" dirty="0">
              <a:solidFill>
                <a:srgbClr val="4F81BD"/>
              </a:solidFill>
            </a:endParaRPr>
          </a:p>
        </p:txBody>
      </p:sp>
      <p:pic>
        <p:nvPicPr>
          <p:cNvPr id="4" name="Content Placeholder 3"/>
          <p:cNvPicPr>
            <a:picLocks noGrp="1" noChangeAspect="1"/>
          </p:cNvPicPr>
          <p:nvPr>
            <p:ph idx="1"/>
          </p:nvPr>
        </p:nvPicPr>
        <p:blipFill>
          <a:blip r:embed="rId2"/>
          <a:srcRect t="3894" b="3894"/>
          <a:stretch>
            <a:fillRect/>
          </a:stretch>
        </p:blipFill>
        <p:spPr/>
      </p:pic>
      <p:sp>
        <p:nvSpPr>
          <p:cNvPr id="5" name="TextBox 4"/>
          <p:cNvSpPr txBox="1"/>
          <p:nvPr/>
        </p:nvSpPr>
        <p:spPr>
          <a:xfrm>
            <a:off x="975988" y="1969532"/>
            <a:ext cx="552217" cy="369332"/>
          </a:xfrm>
          <a:prstGeom prst="rect">
            <a:avLst/>
          </a:prstGeom>
          <a:noFill/>
        </p:spPr>
        <p:txBody>
          <a:bodyPr wrap="none" rtlCol="0">
            <a:spAutoFit/>
          </a:bodyPr>
          <a:lstStyle/>
          <a:p>
            <a:r>
              <a:rPr lang="en-US" dirty="0" smtClean="0"/>
              <a:t>TNF</a:t>
            </a:r>
            <a:endParaRPr lang="en-US" dirty="0"/>
          </a:p>
        </p:txBody>
      </p:sp>
    </p:spTree>
    <p:extLst>
      <p:ext uri="{BB962C8B-B14F-4D97-AF65-F5344CB8AC3E}">
        <p14:creationId xmlns:p14="http://schemas.microsoft.com/office/powerpoint/2010/main" val="502030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F81BD"/>
                </a:solidFill>
              </a:rPr>
              <a:t>Pathogen specific signaling drives different gene products</a:t>
            </a:r>
            <a:endParaRPr lang="en-US" dirty="0">
              <a:solidFill>
                <a:srgbClr val="4F81BD"/>
              </a:solidFill>
            </a:endParaRPr>
          </a:p>
        </p:txBody>
      </p:sp>
      <p:pic>
        <p:nvPicPr>
          <p:cNvPr id="6" name="Content Placeholder 5"/>
          <p:cNvPicPr>
            <a:picLocks noGrp="1" noChangeAspect="1"/>
          </p:cNvPicPr>
          <p:nvPr>
            <p:ph idx="1"/>
          </p:nvPr>
        </p:nvPicPr>
        <p:blipFill>
          <a:blip r:embed="rId2"/>
          <a:srcRect t="7427" b="7427"/>
          <a:stretch>
            <a:fillRect/>
          </a:stretch>
        </p:blipFill>
        <p:spPr/>
      </p:pic>
      <p:sp>
        <p:nvSpPr>
          <p:cNvPr id="7" name="TextBox 6"/>
          <p:cNvSpPr txBox="1"/>
          <p:nvPr/>
        </p:nvSpPr>
        <p:spPr>
          <a:xfrm>
            <a:off x="940711" y="1640301"/>
            <a:ext cx="647345" cy="369332"/>
          </a:xfrm>
          <a:prstGeom prst="rect">
            <a:avLst/>
          </a:prstGeom>
          <a:noFill/>
        </p:spPr>
        <p:txBody>
          <a:bodyPr wrap="none" rtlCol="0">
            <a:spAutoFit/>
          </a:bodyPr>
          <a:lstStyle/>
          <a:p>
            <a:r>
              <a:rPr lang="en-US" dirty="0" smtClean="0"/>
              <a:t>BCL3</a:t>
            </a:r>
            <a:endParaRPr lang="en-US" dirty="0"/>
          </a:p>
        </p:txBody>
      </p:sp>
    </p:spTree>
    <p:extLst>
      <p:ext uri="{BB962C8B-B14F-4D97-AF65-F5344CB8AC3E}">
        <p14:creationId xmlns:p14="http://schemas.microsoft.com/office/powerpoint/2010/main" val="42532780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62" y="15297"/>
            <a:ext cx="9115038" cy="6223925"/>
          </a:xfrm>
        </p:spPr>
      </p:pic>
      <p:sp>
        <p:nvSpPr>
          <p:cNvPr id="6" name="Rectangle 5"/>
          <p:cNvSpPr/>
          <p:nvPr/>
        </p:nvSpPr>
        <p:spPr>
          <a:xfrm>
            <a:off x="4872093" y="6349970"/>
            <a:ext cx="57606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5501682" y="6237312"/>
            <a:ext cx="3320268" cy="646331"/>
          </a:xfrm>
          <a:prstGeom prst="rect">
            <a:avLst/>
          </a:prstGeom>
          <a:noFill/>
        </p:spPr>
        <p:txBody>
          <a:bodyPr wrap="none" rtlCol="0">
            <a:spAutoFit/>
          </a:bodyPr>
          <a:lstStyle/>
          <a:p>
            <a:r>
              <a:rPr lang="en-AU" dirty="0" smtClean="0"/>
              <a:t>Multi-TSS genes where TSSs drive</a:t>
            </a:r>
          </a:p>
          <a:p>
            <a:r>
              <a:rPr lang="en-AU" dirty="0" smtClean="0"/>
              <a:t> potentially different proteins </a:t>
            </a:r>
            <a:endParaRPr lang="en-AU" dirty="0"/>
          </a:p>
        </p:txBody>
      </p:sp>
      <p:sp>
        <p:nvSpPr>
          <p:cNvPr id="8" name="Rectangle 7"/>
          <p:cNvSpPr/>
          <p:nvPr/>
        </p:nvSpPr>
        <p:spPr>
          <a:xfrm>
            <a:off x="179512" y="6359262"/>
            <a:ext cx="576064" cy="2880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09101" y="6309320"/>
            <a:ext cx="3534814" cy="369332"/>
          </a:xfrm>
          <a:prstGeom prst="rect">
            <a:avLst/>
          </a:prstGeom>
          <a:noFill/>
        </p:spPr>
        <p:txBody>
          <a:bodyPr wrap="none" rtlCol="0">
            <a:spAutoFit/>
          </a:bodyPr>
          <a:lstStyle/>
          <a:p>
            <a:r>
              <a:rPr lang="en-AU" dirty="0" smtClean="0"/>
              <a:t>Genes expressed from multiple TSS </a:t>
            </a:r>
            <a:endParaRPr lang="en-AU" dirty="0"/>
          </a:p>
        </p:txBody>
      </p:sp>
    </p:spTree>
    <p:extLst>
      <p:ext uri="{BB962C8B-B14F-4D97-AF65-F5344CB8AC3E}">
        <p14:creationId xmlns:p14="http://schemas.microsoft.com/office/powerpoint/2010/main" val="36531903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F81BD"/>
                </a:solidFill>
              </a:rPr>
              <a:t>Alternate Transcription initiation rapidly alters transcript function</a:t>
            </a:r>
            <a:endParaRPr lang="en-US" dirty="0">
              <a:solidFill>
                <a:srgbClr val="4F81BD"/>
              </a:solidFill>
            </a:endParaRPr>
          </a:p>
        </p:txBody>
      </p:sp>
      <p:sp>
        <p:nvSpPr>
          <p:cNvPr id="3" name="Content Placeholder 2"/>
          <p:cNvSpPr>
            <a:spLocks noGrp="1"/>
          </p:cNvSpPr>
          <p:nvPr>
            <p:ph idx="1"/>
          </p:nvPr>
        </p:nvSpPr>
        <p:spPr/>
        <p:txBody>
          <a:bodyPr>
            <a:normAutofit lnSpcReduction="10000"/>
          </a:bodyPr>
          <a:lstStyle/>
          <a:p>
            <a:r>
              <a:rPr lang="en-US" dirty="0" smtClean="0"/>
              <a:t>In an immune context -&gt; rapid diversification of innate immune outputs.</a:t>
            </a:r>
          </a:p>
          <a:p>
            <a:r>
              <a:rPr lang="en-US" dirty="0" smtClean="0"/>
              <a:t>Rapid switch between coding and noncoding</a:t>
            </a:r>
          </a:p>
          <a:p>
            <a:r>
              <a:rPr lang="en-US" dirty="0"/>
              <a:t>Altered 3’UTR</a:t>
            </a:r>
          </a:p>
          <a:p>
            <a:r>
              <a:rPr lang="en-US" dirty="0" smtClean="0"/>
              <a:t>Isoform swapping</a:t>
            </a:r>
          </a:p>
          <a:p>
            <a:r>
              <a:rPr lang="en-US" dirty="0" smtClean="0"/>
              <a:t>Rapid gain/loss of N-terminal domains	</a:t>
            </a:r>
          </a:p>
          <a:p>
            <a:pPr lvl="1"/>
            <a:r>
              <a:rPr lang="en-US" dirty="0" smtClean="0"/>
              <a:t>Signal peptides</a:t>
            </a:r>
          </a:p>
          <a:p>
            <a:pPr lvl="1"/>
            <a:r>
              <a:rPr lang="en-US" dirty="0" smtClean="0"/>
              <a:t>Trans-membrane domains</a:t>
            </a:r>
          </a:p>
          <a:p>
            <a:pPr lvl="1"/>
            <a:r>
              <a:rPr lang="en-US" dirty="0" smtClean="0"/>
              <a:t>PPI domains</a:t>
            </a:r>
            <a:endParaRPr lang="en-US" dirty="0"/>
          </a:p>
        </p:txBody>
      </p:sp>
    </p:spTree>
    <p:extLst>
      <p:ext uri="{BB962C8B-B14F-4D97-AF65-F5344CB8AC3E}">
        <p14:creationId xmlns:p14="http://schemas.microsoft.com/office/powerpoint/2010/main" val="339126820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83" y="1596042"/>
            <a:ext cx="8667705" cy="3706734"/>
          </a:xfrm>
        </p:spPr>
        <p:txBody>
          <a:bodyPr>
            <a:normAutofit fontScale="90000"/>
          </a:bodyPr>
          <a:lstStyle/>
          <a:p>
            <a:r>
              <a:rPr lang="en-US" sz="4000" dirty="0" smtClean="0">
                <a:solidFill>
                  <a:srgbClr val="4F81BD"/>
                </a:solidFill>
              </a:rPr>
              <a:t>A new RNA ontology?</a:t>
            </a:r>
            <a:br>
              <a:rPr lang="en-US" sz="4000" dirty="0" smtClean="0">
                <a:solidFill>
                  <a:srgbClr val="4F81BD"/>
                </a:solidFill>
              </a:rPr>
            </a:br>
            <a:r>
              <a:rPr lang="en-US" sz="4000" dirty="0">
                <a:solidFill>
                  <a:srgbClr val="4F81BD"/>
                </a:solidFill>
              </a:rPr>
              <a:t/>
            </a:r>
            <a:br>
              <a:rPr lang="en-US" sz="4000" dirty="0">
                <a:solidFill>
                  <a:srgbClr val="4F81BD"/>
                </a:solidFill>
              </a:rPr>
            </a:br>
            <a:r>
              <a:rPr lang="en-US" sz="4000" dirty="0" smtClean="0">
                <a:solidFill>
                  <a:srgbClr val="4F81BD"/>
                </a:solidFill>
              </a:rPr>
              <a:t>A rethink about enhancer/promoter terminology</a:t>
            </a:r>
            <a:r>
              <a:rPr lang="en-US" sz="4000" dirty="0" smtClean="0">
                <a:solidFill>
                  <a:srgbClr val="4F81BD"/>
                </a:solidFill>
              </a:rPr>
              <a:t>?</a:t>
            </a:r>
            <a:r>
              <a:rPr lang="en-US" sz="4000" dirty="0">
                <a:solidFill>
                  <a:srgbClr val="4F81BD"/>
                </a:solidFill>
              </a:rPr>
              <a:t> </a:t>
            </a:r>
            <a:r>
              <a:rPr lang="en-US" sz="4000" dirty="0" smtClean="0">
                <a:solidFill>
                  <a:srgbClr val="4F81BD"/>
                </a:solidFill>
              </a:rPr>
              <a:t>New </a:t>
            </a:r>
            <a:r>
              <a:rPr lang="en-US" sz="4000" dirty="0" smtClean="0">
                <a:solidFill>
                  <a:srgbClr val="4F81BD"/>
                </a:solidFill>
              </a:rPr>
              <a:t>definitions of a gene?</a:t>
            </a:r>
            <a:br>
              <a:rPr lang="en-US" sz="4000" dirty="0" smtClean="0">
                <a:solidFill>
                  <a:srgbClr val="4F81BD"/>
                </a:solidFill>
              </a:rPr>
            </a:br>
            <a:r>
              <a:rPr lang="en-US" sz="4000" dirty="0" smtClean="0">
                <a:solidFill>
                  <a:srgbClr val="4F81BD"/>
                </a:solidFill>
              </a:rPr>
              <a:t/>
            </a:r>
            <a:br>
              <a:rPr lang="en-US" sz="4000" dirty="0" smtClean="0">
                <a:solidFill>
                  <a:srgbClr val="4F81BD"/>
                </a:solidFill>
              </a:rPr>
            </a:br>
            <a:r>
              <a:rPr lang="en-US" sz="4000" dirty="0" smtClean="0">
                <a:solidFill>
                  <a:srgbClr val="FF0000"/>
                </a:solidFill>
              </a:rPr>
              <a:t>Integrating ideas on phenotype expressivity/penetrance</a:t>
            </a:r>
            <a:br>
              <a:rPr lang="en-US" sz="4000" dirty="0" smtClean="0">
                <a:solidFill>
                  <a:srgbClr val="FF0000"/>
                </a:solidFill>
              </a:rPr>
            </a:br>
            <a:r>
              <a:rPr lang="en-US" sz="4000" dirty="0" smtClean="0">
                <a:solidFill>
                  <a:srgbClr val="4F81BD"/>
                </a:solidFill>
              </a:rPr>
              <a:t/>
            </a:r>
            <a:br>
              <a:rPr lang="en-US" sz="4000" dirty="0" smtClean="0">
                <a:solidFill>
                  <a:srgbClr val="4F81BD"/>
                </a:solidFill>
              </a:rPr>
            </a:br>
            <a:r>
              <a:rPr lang="en-US" sz="4000" dirty="0" smtClean="0">
                <a:solidFill>
                  <a:srgbClr val="4F81BD"/>
                </a:solidFill>
              </a:rPr>
              <a:t>Static </a:t>
            </a:r>
            <a:r>
              <a:rPr lang="en-US" sz="4000" dirty="0" err="1" smtClean="0">
                <a:solidFill>
                  <a:srgbClr val="4F81BD"/>
                </a:solidFill>
              </a:rPr>
              <a:t>vs</a:t>
            </a:r>
            <a:r>
              <a:rPr lang="en-US" sz="4000" dirty="0" smtClean="0">
                <a:solidFill>
                  <a:srgbClr val="4F81BD"/>
                </a:solidFill>
              </a:rPr>
              <a:t> transitioning genome.</a:t>
            </a:r>
            <a:r>
              <a:rPr lang="en-US" sz="4000" dirty="0">
                <a:solidFill>
                  <a:srgbClr val="4F81BD"/>
                </a:solidFill>
              </a:rPr>
              <a:t/>
            </a:r>
            <a:br>
              <a:rPr lang="en-US" sz="4000" dirty="0">
                <a:solidFill>
                  <a:srgbClr val="4F81BD"/>
                </a:solidFill>
              </a:rPr>
            </a:br>
            <a:endParaRPr lang="en-US" sz="4000" dirty="0">
              <a:solidFill>
                <a:srgbClr val="4F81BD"/>
              </a:solidFill>
            </a:endParaRPr>
          </a:p>
        </p:txBody>
      </p:sp>
    </p:spTree>
    <p:extLst>
      <p:ext uri="{BB962C8B-B14F-4D97-AF65-F5344CB8AC3E}">
        <p14:creationId xmlns:p14="http://schemas.microsoft.com/office/powerpoint/2010/main" val="42078972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3"/>
            <a:ext cx="8229600" cy="1143000"/>
          </a:xfrm>
        </p:spPr>
        <p:txBody>
          <a:bodyPr>
            <a:normAutofit/>
          </a:bodyPr>
          <a:lstStyle/>
          <a:p>
            <a:pPr algn="l"/>
            <a:r>
              <a:rPr lang="en-AU" sz="4000" dirty="0" smtClean="0">
                <a:solidFill>
                  <a:srgbClr val="4F81BD"/>
                </a:solidFill>
              </a:rPr>
              <a:t>Acknowledgements</a:t>
            </a:r>
            <a:endParaRPr lang="en-AU" sz="4000" dirty="0">
              <a:solidFill>
                <a:srgbClr val="4F81BD"/>
              </a:solidFill>
            </a:endParaRPr>
          </a:p>
        </p:txBody>
      </p:sp>
      <p:pic>
        <p:nvPicPr>
          <p:cNvPr id="46082" name="Picture 2"/>
          <p:cNvPicPr>
            <a:picLocks noChangeAspect="1" noChangeArrowheads="1"/>
          </p:cNvPicPr>
          <p:nvPr/>
        </p:nvPicPr>
        <p:blipFill>
          <a:blip r:embed="rId2" cstate="print"/>
          <a:srcRect/>
          <a:stretch>
            <a:fillRect/>
          </a:stretch>
        </p:blipFill>
        <p:spPr bwMode="auto">
          <a:xfrm>
            <a:off x="3929058" y="3241224"/>
            <a:ext cx="2297103" cy="645831"/>
          </a:xfrm>
          <a:prstGeom prst="rect">
            <a:avLst/>
          </a:prstGeom>
          <a:noFill/>
          <a:ln w="9525">
            <a:noFill/>
            <a:miter lim="800000"/>
            <a:headEnd/>
            <a:tailEnd/>
          </a:ln>
          <a:effectLst/>
        </p:spPr>
      </p:pic>
      <p:sp>
        <p:nvSpPr>
          <p:cNvPr id="4" name="TextBox 3"/>
          <p:cNvSpPr txBox="1"/>
          <p:nvPr/>
        </p:nvSpPr>
        <p:spPr>
          <a:xfrm>
            <a:off x="6765038" y="1571612"/>
            <a:ext cx="2214578" cy="2862323"/>
          </a:xfrm>
          <a:prstGeom prst="rect">
            <a:avLst/>
          </a:prstGeom>
          <a:noFill/>
        </p:spPr>
        <p:txBody>
          <a:bodyPr wrap="square" rtlCol="0">
            <a:spAutoFit/>
          </a:bodyPr>
          <a:lstStyle/>
          <a:p>
            <a:r>
              <a:rPr lang="en-AU" dirty="0" smtClean="0"/>
              <a:t>Mark Walker</a:t>
            </a:r>
          </a:p>
          <a:p>
            <a:r>
              <a:rPr lang="en-AU" dirty="0" smtClean="0"/>
              <a:t>Mikael </a:t>
            </a:r>
            <a:r>
              <a:rPr lang="en-AU" dirty="0" err="1" smtClean="0"/>
              <a:t>Boden</a:t>
            </a:r>
            <a:endParaRPr lang="en-AU" dirty="0" smtClean="0"/>
          </a:p>
          <a:p>
            <a:r>
              <a:rPr lang="en-AU" dirty="0" smtClean="0"/>
              <a:t>Matt Sweet</a:t>
            </a:r>
          </a:p>
          <a:p>
            <a:r>
              <a:rPr lang="en-AU" dirty="0" smtClean="0"/>
              <a:t>James Fraser</a:t>
            </a:r>
          </a:p>
          <a:p>
            <a:r>
              <a:rPr lang="en-AU" dirty="0" smtClean="0"/>
              <a:t>Antje Blumenthal</a:t>
            </a:r>
          </a:p>
          <a:p>
            <a:r>
              <a:rPr lang="en-AU" dirty="0" smtClean="0"/>
              <a:t>Tim Barnett</a:t>
            </a:r>
          </a:p>
          <a:p>
            <a:r>
              <a:rPr lang="en-AU" dirty="0" smtClean="0"/>
              <a:t>Lisa Seymour</a:t>
            </a:r>
          </a:p>
          <a:p>
            <a:r>
              <a:rPr lang="en-AU" dirty="0" smtClean="0"/>
              <a:t>Nilesh Bokil</a:t>
            </a:r>
          </a:p>
          <a:p>
            <a:r>
              <a:rPr lang="en-AU" dirty="0" smtClean="0"/>
              <a:t>Eve Chow</a:t>
            </a:r>
          </a:p>
          <a:p>
            <a:endParaRPr lang="en-AU" dirty="0"/>
          </a:p>
        </p:txBody>
      </p:sp>
      <p:pic>
        <p:nvPicPr>
          <p:cNvPr id="5" name="Picture 5"/>
          <p:cNvPicPr>
            <a:picLocks noChangeAspect="1" noChangeArrowheads="1"/>
          </p:cNvPicPr>
          <p:nvPr/>
        </p:nvPicPr>
        <p:blipFill>
          <a:blip r:embed="rId3" cstate="print"/>
          <a:srcRect/>
          <a:stretch>
            <a:fillRect/>
          </a:stretch>
        </p:blipFill>
        <p:spPr bwMode="auto">
          <a:xfrm>
            <a:off x="6286512" y="970052"/>
            <a:ext cx="2900386" cy="500066"/>
          </a:xfrm>
          <a:prstGeom prst="rect">
            <a:avLst/>
          </a:prstGeom>
          <a:noFill/>
          <a:ln w="9525">
            <a:noFill/>
            <a:miter lim="800000"/>
            <a:headEnd/>
            <a:tailEnd/>
          </a:ln>
          <a:effectLst/>
        </p:spPr>
      </p:pic>
      <p:pic>
        <p:nvPicPr>
          <p:cNvPr id="7" name="Picture 6"/>
          <p:cNvPicPr>
            <a:picLocks noChangeAspect="1" noChangeArrowheads="1"/>
          </p:cNvPicPr>
          <p:nvPr/>
        </p:nvPicPr>
        <p:blipFill>
          <a:blip r:embed="rId4" cstate="print"/>
          <a:srcRect/>
          <a:stretch>
            <a:fillRect/>
          </a:stretch>
        </p:blipFill>
        <p:spPr bwMode="auto">
          <a:xfrm>
            <a:off x="285720" y="970052"/>
            <a:ext cx="2844013" cy="428628"/>
          </a:xfrm>
          <a:prstGeom prst="rect">
            <a:avLst/>
          </a:prstGeom>
          <a:noFill/>
          <a:ln w="9525">
            <a:noFill/>
            <a:miter lim="800000"/>
            <a:headEnd/>
            <a:tailEnd/>
          </a:ln>
          <a:effectLst/>
        </p:spPr>
      </p:pic>
      <p:sp>
        <p:nvSpPr>
          <p:cNvPr id="8" name="TextBox 7"/>
          <p:cNvSpPr txBox="1"/>
          <p:nvPr/>
        </p:nvSpPr>
        <p:spPr>
          <a:xfrm>
            <a:off x="4000496" y="3884166"/>
            <a:ext cx="2857520" cy="2585323"/>
          </a:xfrm>
          <a:prstGeom prst="rect">
            <a:avLst/>
          </a:prstGeom>
          <a:noFill/>
        </p:spPr>
        <p:txBody>
          <a:bodyPr wrap="square" rtlCol="0">
            <a:spAutoFit/>
          </a:bodyPr>
          <a:lstStyle/>
          <a:p>
            <a:r>
              <a:rPr lang="en-AU" dirty="0" smtClean="0"/>
              <a:t>Al Forrest</a:t>
            </a:r>
          </a:p>
          <a:p>
            <a:r>
              <a:rPr lang="en-AU" dirty="0" smtClean="0"/>
              <a:t>Michael Rehli</a:t>
            </a:r>
          </a:p>
          <a:p>
            <a:r>
              <a:rPr lang="en-AU" dirty="0" smtClean="0"/>
              <a:t>Albin Sandelin</a:t>
            </a:r>
          </a:p>
          <a:p>
            <a:r>
              <a:rPr lang="en-AU" dirty="0" smtClean="0"/>
              <a:t>Piero Carninci</a:t>
            </a:r>
          </a:p>
          <a:p>
            <a:r>
              <a:rPr lang="en-AU" dirty="0" smtClean="0"/>
              <a:t>Carsten Daub</a:t>
            </a:r>
          </a:p>
          <a:p>
            <a:r>
              <a:rPr lang="en-AU" dirty="0" err="1" smtClean="0"/>
              <a:t>Hideya</a:t>
            </a:r>
            <a:r>
              <a:rPr lang="en-AU" dirty="0" smtClean="0"/>
              <a:t>  </a:t>
            </a:r>
            <a:r>
              <a:rPr lang="en-AU" dirty="0" err="1" smtClean="0"/>
              <a:t>Kawaji</a:t>
            </a:r>
            <a:endParaRPr lang="en-AU" dirty="0" smtClean="0"/>
          </a:p>
          <a:p>
            <a:r>
              <a:rPr lang="en-AU" dirty="0" smtClean="0"/>
              <a:t>Winston Hide</a:t>
            </a:r>
          </a:p>
          <a:p>
            <a:r>
              <a:rPr lang="en-AU" dirty="0" err="1" smtClean="0"/>
              <a:t>Yoshihide</a:t>
            </a:r>
            <a:r>
              <a:rPr lang="en-AU" dirty="0" smtClean="0"/>
              <a:t> </a:t>
            </a:r>
            <a:r>
              <a:rPr lang="en-AU" dirty="0" err="1" smtClean="0"/>
              <a:t>Hayashizaki</a:t>
            </a:r>
            <a:endParaRPr lang="en-AU" dirty="0" smtClean="0"/>
          </a:p>
          <a:p>
            <a:endParaRPr lang="en-AU" dirty="0"/>
          </a:p>
        </p:txBody>
      </p:sp>
      <p:pic>
        <p:nvPicPr>
          <p:cNvPr id="18433" name="Picture 1"/>
          <p:cNvPicPr>
            <a:picLocks noChangeAspect="1" noChangeArrowheads="1"/>
          </p:cNvPicPr>
          <p:nvPr/>
        </p:nvPicPr>
        <p:blipFill>
          <a:blip r:embed="rId5" cstate="print"/>
          <a:srcRect/>
          <a:stretch>
            <a:fillRect/>
          </a:stretch>
        </p:blipFill>
        <p:spPr bwMode="auto">
          <a:xfrm>
            <a:off x="3929058" y="1571612"/>
            <a:ext cx="2225680" cy="428627"/>
          </a:xfrm>
          <a:prstGeom prst="rect">
            <a:avLst/>
          </a:prstGeom>
          <a:noFill/>
          <a:ln w="9525">
            <a:noFill/>
            <a:miter lim="800000"/>
            <a:headEnd/>
            <a:tailEnd/>
          </a:ln>
          <a:effectLst/>
        </p:spPr>
      </p:pic>
      <p:sp>
        <p:nvSpPr>
          <p:cNvPr id="10" name="TextBox 9"/>
          <p:cNvSpPr txBox="1"/>
          <p:nvPr/>
        </p:nvSpPr>
        <p:spPr>
          <a:xfrm>
            <a:off x="3929058" y="2000240"/>
            <a:ext cx="2357454" cy="1477328"/>
          </a:xfrm>
          <a:prstGeom prst="rect">
            <a:avLst/>
          </a:prstGeom>
          <a:noFill/>
        </p:spPr>
        <p:txBody>
          <a:bodyPr wrap="square" rtlCol="0">
            <a:spAutoFit/>
          </a:bodyPr>
          <a:lstStyle/>
          <a:p>
            <a:r>
              <a:rPr lang="en-AU" dirty="0" smtClean="0"/>
              <a:t>Jess Mar</a:t>
            </a:r>
          </a:p>
          <a:p>
            <a:endParaRPr lang="en-AU" dirty="0" smtClean="0"/>
          </a:p>
          <a:p>
            <a:r>
              <a:rPr lang="en-AU" dirty="0" smtClean="0"/>
              <a:t>HSPH/Dana</a:t>
            </a:r>
          </a:p>
          <a:p>
            <a:r>
              <a:rPr lang="en-AU" dirty="0" smtClean="0"/>
              <a:t>John Quackenbush</a:t>
            </a:r>
          </a:p>
          <a:p>
            <a:endParaRPr lang="en-AU" dirty="0"/>
          </a:p>
        </p:txBody>
      </p:sp>
      <p:sp>
        <p:nvSpPr>
          <p:cNvPr id="11" name="TextBox 10"/>
          <p:cNvSpPr txBox="1"/>
          <p:nvPr/>
        </p:nvSpPr>
        <p:spPr>
          <a:xfrm>
            <a:off x="2452520" y="6211669"/>
            <a:ext cx="6691480" cy="646331"/>
          </a:xfrm>
          <a:prstGeom prst="rect">
            <a:avLst/>
          </a:prstGeom>
          <a:noFill/>
        </p:spPr>
        <p:txBody>
          <a:bodyPr wrap="none" rtlCol="0">
            <a:spAutoFit/>
          </a:bodyPr>
          <a:lstStyle/>
          <a:p>
            <a:r>
              <a:rPr lang="en-AU" i="1" dirty="0" smtClean="0"/>
              <a:t>Funding from Australia: Research Council, NHMRC, QLD Government</a:t>
            </a:r>
          </a:p>
          <a:p>
            <a:r>
              <a:rPr lang="en-AU" i="1" dirty="0" smtClean="0"/>
              <a:t>UK: MRC, </a:t>
            </a:r>
            <a:r>
              <a:rPr lang="en-AU" i="1" dirty="0" err="1" smtClean="0"/>
              <a:t>Wellcome</a:t>
            </a:r>
            <a:r>
              <a:rPr lang="en-AU" i="1" dirty="0" smtClean="0"/>
              <a:t> trust and Arthritis UK</a:t>
            </a:r>
            <a:endParaRPr lang="en-AU" i="1" dirty="0"/>
          </a:p>
        </p:txBody>
      </p:sp>
      <p:grpSp>
        <p:nvGrpSpPr>
          <p:cNvPr id="15" name="Group 14"/>
          <p:cNvGrpSpPr/>
          <p:nvPr/>
        </p:nvGrpSpPr>
        <p:grpSpPr>
          <a:xfrm>
            <a:off x="6500826" y="214290"/>
            <a:ext cx="2428229" cy="466727"/>
            <a:chOff x="214282" y="676257"/>
            <a:chExt cx="2428229" cy="466727"/>
          </a:xfrm>
        </p:grpSpPr>
        <p:pic>
          <p:nvPicPr>
            <p:cNvPr id="16" name="Picture 4" descr="http://stemformatics.org/img/logo.jpg"/>
            <p:cNvPicPr>
              <a:picLocks noChangeAspect="1" noChangeArrowheads="1"/>
            </p:cNvPicPr>
            <p:nvPr/>
          </p:nvPicPr>
          <p:blipFill>
            <a:blip r:embed="rId6"/>
            <a:srcRect/>
            <a:stretch>
              <a:fillRect/>
            </a:stretch>
          </p:blipFill>
          <p:spPr bwMode="auto">
            <a:xfrm>
              <a:off x="428596" y="676257"/>
              <a:ext cx="1857375" cy="180975"/>
            </a:xfrm>
            <a:prstGeom prst="rect">
              <a:avLst/>
            </a:prstGeom>
            <a:noFill/>
          </p:spPr>
        </p:pic>
        <p:sp>
          <p:nvSpPr>
            <p:cNvPr id="17" name="TextBox 16"/>
            <p:cNvSpPr txBox="1"/>
            <p:nvPr/>
          </p:nvSpPr>
          <p:spPr>
            <a:xfrm>
              <a:off x="214282" y="773652"/>
              <a:ext cx="2428229" cy="369332"/>
            </a:xfrm>
            <a:prstGeom prst="rect">
              <a:avLst/>
            </a:prstGeom>
            <a:noFill/>
          </p:spPr>
          <p:txBody>
            <a:bodyPr wrap="none" rtlCol="0">
              <a:spAutoFit/>
            </a:bodyPr>
            <a:lstStyle/>
            <a:p>
              <a:r>
                <a:rPr lang="en-AU" dirty="0" smtClean="0">
                  <a:solidFill>
                    <a:srgbClr val="7030A0"/>
                  </a:solidFill>
                </a:rPr>
                <a:t>www.stemformatics.org</a:t>
              </a:r>
              <a:endParaRPr lang="en-AU" dirty="0">
                <a:solidFill>
                  <a:srgbClr val="7030A0"/>
                </a:solidFill>
              </a:endParaRPr>
            </a:p>
          </p:txBody>
        </p:sp>
      </p:grpSp>
      <p:sp>
        <p:nvSpPr>
          <p:cNvPr id="18" name="TextBox 17"/>
          <p:cNvSpPr txBox="1"/>
          <p:nvPr/>
        </p:nvSpPr>
        <p:spPr>
          <a:xfrm>
            <a:off x="334978" y="1568750"/>
            <a:ext cx="2641146" cy="5355313"/>
          </a:xfrm>
          <a:prstGeom prst="rect">
            <a:avLst/>
          </a:prstGeom>
          <a:noFill/>
        </p:spPr>
        <p:txBody>
          <a:bodyPr wrap="square" rtlCol="0">
            <a:spAutoFit/>
          </a:bodyPr>
          <a:lstStyle/>
          <a:p>
            <a:r>
              <a:rPr lang="en-AU" b="1" dirty="0" smtClean="0">
                <a:solidFill>
                  <a:srgbClr val="4F81BD"/>
                </a:solidFill>
              </a:rPr>
              <a:t>AIBN</a:t>
            </a:r>
          </a:p>
          <a:p>
            <a:r>
              <a:rPr lang="en-AU" b="1" dirty="0" smtClean="0">
                <a:solidFill>
                  <a:srgbClr val="4F81BD"/>
                </a:solidFill>
              </a:rPr>
              <a:t>Wells Group</a:t>
            </a:r>
          </a:p>
          <a:p>
            <a:r>
              <a:rPr lang="en-AU" b="1" dirty="0"/>
              <a:t>Edward Huang</a:t>
            </a:r>
          </a:p>
          <a:p>
            <a:r>
              <a:rPr lang="en-AU" b="1" dirty="0"/>
              <a:t>Suzanne Butcher</a:t>
            </a:r>
          </a:p>
          <a:p>
            <a:r>
              <a:rPr lang="en-AU" dirty="0" smtClean="0"/>
              <a:t>Florian </a:t>
            </a:r>
            <a:r>
              <a:rPr lang="en-AU" dirty="0" err="1" smtClean="0"/>
              <a:t>Rohart</a:t>
            </a:r>
            <a:endParaRPr lang="en-AU" dirty="0" smtClean="0"/>
          </a:p>
          <a:p>
            <a:r>
              <a:rPr lang="en-AU" dirty="0" smtClean="0"/>
              <a:t>Elizabeth Mason</a:t>
            </a:r>
          </a:p>
          <a:p>
            <a:r>
              <a:rPr lang="en-AU" dirty="0" smtClean="0"/>
              <a:t>Nick </a:t>
            </a:r>
            <a:r>
              <a:rPr lang="en-AU" dirty="0" err="1" smtClean="0"/>
              <a:t>Matigian</a:t>
            </a:r>
            <a:endParaRPr lang="en-AU" dirty="0" smtClean="0"/>
          </a:p>
          <a:p>
            <a:r>
              <a:rPr lang="en-AU" dirty="0" smtClean="0"/>
              <a:t>Barbara Rolfe</a:t>
            </a:r>
          </a:p>
          <a:p>
            <a:r>
              <a:rPr lang="en-AU" dirty="0" smtClean="0"/>
              <a:t>Sylvia </a:t>
            </a:r>
            <a:r>
              <a:rPr lang="en-AU" dirty="0" err="1" smtClean="0"/>
              <a:t>Manzanero</a:t>
            </a:r>
            <a:endParaRPr lang="en-AU" dirty="0" smtClean="0"/>
          </a:p>
          <a:p>
            <a:endParaRPr lang="en-AU" b="1" dirty="0" smtClean="0">
              <a:solidFill>
                <a:srgbClr val="4F81BD"/>
              </a:solidFill>
            </a:endParaRPr>
          </a:p>
          <a:p>
            <a:r>
              <a:rPr lang="en-AU" b="1" dirty="0" err="1" smtClean="0">
                <a:solidFill>
                  <a:srgbClr val="4F81BD"/>
                </a:solidFill>
              </a:rPr>
              <a:t>Stemformatics</a:t>
            </a:r>
            <a:r>
              <a:rPr lang="en-AU" b="1" dirty="0" smtClean="0">
                <a:solidFill>
                  <a:srgbClr val="4F81BD"/>
                </a:solidFill>
              </a:rPr>
              <a:t>/3iii</a:t>
            </a:r>
            <a:endParaRPr lang="en-AU" b="1" dirty="0">
              <a:solidFill>
                <a:srgbClr val="4F81BD"/>
              </a:solidFill>
            </a:endParaRPr>
          </a:p>
          <a:p>
            <a:r>
              <a:rPr lang="en-AU" dirty="0" smtClean="0"/>
              <a:t>Rowland Mosbergen</a:t>
            </a:r>
          </a:p>
          <a:p>
            <a:r>
              <a:rPr lang="en-AU" dirty="0" err="1" smtClean="0"/>
              <a:t>Othmar</a:t>
            </a:r>
            <a:r>
              <a:rPr lang="en-AU" dirty="0" smtClean="0"/>
              <a:t> </a:t>
            </a:r>
            <a:r>
              <a:rPr lang="en-AU" dirty="0" err="1" smtClean="0"/>
              <a:t>Korn</a:t>
            </a:r>
            <a:endParaRPr lang="en-AU" dirty="0" smtClean="0"/>
          </a:p>
          <a:p>
            <a:r>
              <a:rPr lang="en-AU" dirty="0" smtClean="0"/>
              <a:t>Tyrone Chen</a:t>
            </a:r>
          </a:p>
          <a:p>
            <a:r>
              <a:rPr lang="en-AU" b="1" dirty="0" smtClean="0"/>
              <a:t>Shane Kelly </a:t>
            </a:r>
          </a:p>
          <a:p>
            <a:r>
              <a:rPr lang="en-AU" sz="1600" dirty="0" smtClean="0"/>
              <a:t>Past lab members</a:t>
            </a:r>
          </a:p>
          <a:p>
            <a:r>
              <a:rPr lang="en-AU" sz="1600" b="1" dirty="0" smtClean="0"/>
              <a:t>Anthony </a:t>
            </a:r>
            <a:r>
              <a:rPr lang="en-AU" sz="1600" b="1" dirty="0" err="1" smtClean="0"/>
              <a:t>Beckhouse</a:t>
            </a:r>
            <a:endParaRPr lang="en-AU" sz="1600" b="1" dirty="0" smtClean="0"/>
          </a:p>
          <a:p>
            <a:r>
              <a:rPr lang="en-AU" sz="1600" b="1" dirty="0" smtClean="0"/>
              <a:t>Kelly Hitchens</a:t>
            </a:r>
          </a:p>
          <a:p>
            <a:r>
              <a:rPr lang="en-AU" sz="1600" dirty="0" err="1" smtClean="0"/>
              <a:t>Dipti</a:t>
            </a:r>
            <a:r>
              <a:rPr lang="en-AU" sz="1600" dirty="0" smtClean="0"/>
              <a:t> </a:t>
            </a:r>
            <a:r>
              <a:rPr lang="en-AU" sz="1600" dirty="0" err="1" smtClean="0"/>
              <a:t>Vijayan</a:t>
            </a:r>
            <a:endParaRPr lang="en-AU" sz="1600" dirty="0" smtClean="0"/>
          </a:p>
        </p:txBody>
      </p:sp>
      <p:sp>
        <p:nvSpPr>
          <p:cNvPr id="3" name="Rectangle 2"/>
          <p:cNvSpPr/>
          <p:nvPr/>
        </p:nvSpPr>
        <p:spPr>
          <a:xfrm>
            <a:off x="6715140" y="4135411"/>
            <a:ext cx="3090942" cy="1477328"/>
          </a:xfrm>
          <a:prstGeom prst="rect">
            <a:avLst/>
          </a:prstGeom>
        </p:spPr>
        <p:txBody>
          <a:bodyPr wrap="square">
            <a:spAutoFit/>
          </a:bodyPr>
          <a:lstStyle/>
          <a:p>
            <a:r>
              <a:rPr lang="en-AU" dirty="0" smtClean="0">
                <a:solidFill>
                  <a:schemeClr val="accent6">
                    <a:lumMod val="75000"/>
                  </a:schemeClr>
                </a:solidFill>
              </a:rPr>
              <a:t>3iiiformatics</a:t>
            </a:r>
          </a:p>
          <a:p>
            <a:r>
              <a:rPr lang="en-AU" dirty="0" smtClean="0"/>
              <a:t>Rowland </a:t>
            </a:r>
            <a:r>
              <a:rPr lang="en-AU" dirty="0" err="1"/>
              <a:t>Mosbergen</a:t>
            </a:r>
            <a:endParaRPr lang="en-AU" dirty="0"/>
          </a:p>
          <a:p>
            <a:r>
              <a:rPr lang="en-AU" dirty="0" err="1"/>
              <a:t>Othmar</a:t>
            </a:r>
            <a:r>
              <a:rPr lang="en-AU" dirty="0"/>
              <a:t> </a:t>
            </a:r>
            <a:r>
              <a:rPr lang="en-AU" dirty="0" err="1" smtClean="0"/>
              <a:t>Korn</a:t>
            </a:r>
            <a:endParaRPr lang="en-AU" dirty="0" smtClean="0"/>
          </a:p>
          <a:p>
            <a:r>
              <a:rPr lang="en-AU" dirty="0" smtClean="0"/>
              <a:t>Tom Muir</a:t>
            </a:r>
            <a:endParaRPr lang="en-AU" dirty="0"/>
          </a:p>
          <a:p>
            <a:r>
              <a:rPr lang="en-AU" dirty="0"/>
              <a:t>Tyrone Chen</a:t>
            </a:r>
          </a:p>
        </p:txBody>
      </p:sp>
    </p:spTree>
    <p:extLst>
      <p:ext uri="{BB962C8B-B14F-4D97-AF65-F5344CB8AC3E}">
        <p14:creationId xmlns:p14="http://schemas.microsoft.com/office/powerpoint/2010/main" val="26241287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00034" y="0"/>
            <a:ext cx="8229600" cy="142876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3200" i="0" u="none" strike="noStrike" kern="1200" cap="none" spc="0" normalizeH="0" baseline="0" noProof="0" dirty="0" smtClean="0">
                <a:ln>
                  <a:noFill/>
                </a:ln>
                <a:solidFill>
                  <a:schemeClr val="tx2"/>
                </a:solidFill>
                <a:effectLst/>
                <a:uLnTx/>
                <a:uFillTx/>
                <a:latin typeface="+mn-lt"/>
                <a:ea typeface="+mn-ea"/>
                <a:cs typeface="+mn-cs"/>
              </a:rPr>
              <a:t>The challenge of Genome Projects.</a:t>
            </a:r>
            <a:endParaRPr kumimoji="0" lang="en-AU" sz="3200" i="0" u="none" strike="noStrike" kern="1200" cap="none" spc="0" normalizeH="0" baseline="0" noProof="0" dirty="0">
              <a:ln>
                <a:noFill/>
              </a:ln>
              <a:solidFill>
                <a:schemeClr val="tx2"/>
              </a:solidFill>
              <a:effectLst/>
              <a:uLnTx/>
              <a:uFillTx/>
              <a:latin typeface="+mn-lt"/>
              <a:ea typeface="+mn-ea"/>
              <a:cs typeface="+mn-cs"/>
            </a:endParaRPr>
          </a:p>
        </p:txBody>
      </p:sp>
      <p:sp>
        <p:nvSpPr>
          <p:cNvPr id="3" name="Rectangle 2"/>
          <p:cNvSpPr/>
          <p:nvPr/>
        </p:nvSpPr>
        <p:spPr>
          <a:xfrm>
            <a:off x="0" y="1571612"/>
            <a:ext cx="5643602" cy="1384995"/>
          </a:xfrm>
          <a:prstGeom prst="rect">
            <a:avLst/>
          </a:prstGeom>
          <a:solidFill>
            <a:schemeClr val="accent1">
              <a:lumMod val="20000"/>
              <a:lumOff val="80000"/>
            </a:schemeClr>
          </a:solidFill>
        </p:spPr>
        <p:txBody>
          <a:bodyPr wrap="square">
            <a:spAutoFit/>
          </a:bodyPr>
          <a:lstStyle/>
          <a:p>
            <a:pPr algn="ctr"/>
            <a:r>
              <a:rPr lang="en-AU" sz="3200" dirty="0" smtClean="0"/>
              <a:t>Facts are not science - as the dictionary is not literature. </a:t>
            </a:r>
          </a:p>
          <a:p>
            <a:pPr algn="ctr"/>
            <a:r>
              <a:rPr lang="en-AU" sz="2000" i="1" dirty="0" smtClean="0"/>
              <a:t>Martin H. Fischer</a:t>
            </a:r>
            <a:endParaRPr lang="en-AU" sz="2000" i="1" dirty="0"/>
          </a:p>
        </p:txBody>
      </p:sp>
      <p:sp>
        <p:nvSpPr>
          <p:cNvPr id="5" name="TextBox 4"/>
          <p:cNvSpPr txBox="1"/>
          <p:nvPr/>
        </p:nvSpPr>
        <p:spPr>
          <a:xfrm>
            <a:off x="2714612" y="3184754"/>
            <a:ext cx="6286544" cy="1815882"/>
          </a:xfrm>
          <a:prstGeom prst="rect">
            <a:avLst/>
          </a:prstGeom>
          <a:solidFill>
            <a:schemeClr val="accent2">
              <a:lumMod val="50000"/>
            </a:schemeClr>
          </a:solidFill>
        </p:spPr>
        <p:txBody>
          <a:bodyPr wrap="square" rtlCol="0" anchor="b">
            <a:spAutoFit/>
          </a:bodyPr>
          <a:lstStyle/>
          <a:p>
            <a:r>
              <a:rPr lang="en-AU" sz="2800" dirty="0" smtClean="0">
                <a:solidFill>
                  <a:schemeClr val="bg1"/>
                </a:solidFill>
              </a:rPr>
              <a:t>A pile of bricks is no more representative of a house, than a pile of ‘</a:t>
            </a:r>
            <a:r>
              <a:rPr lang="en-AU" sz="2800" dirty="0" err="1" smtClean="0">
                <a:solidFill>
                  <a:schemeClr val="bg1"/>
                </a:solidFill>
              </a:rPr>
              <a:t>omics</a:t>
            </a:r>
            <a:r>
              <a:rPr lang="en-AU" sz="2800" dirty="0" smtClean="0">
                <a:solidFill>
                  <a:schemeClr val="bg1"/>
                </a:solidFill>
              </a:rPr>
              <a:t> data is representative of biology</a:t>
            </a:r>
          </a:p>
          <a:p>
            <a:endParaRPr lang="en-AU" sz="2800" dirty="0">
              <a:solidFill>
                <a:schemeClr val="bg1"/>
              </a:solidFill>
            </a:endParaRPr>
          </a:p>
        </p:txBody>
      </p:sp>
      <p:pic>
        <p:nvPicPr>
          <p:cNvPr id="9" name="Picture 9"/>
          <p:cNvPicPr>
            <a:picLocks noChangeAspect="1" noChangeArrowheads="1"/>
          </p:cNvPicPr>
          <p:nvPr/>
        </p:nvPicPr>
        <p:blipFill>
          <a:blip r:embed="rId2" cstate="print"/>
          <a:srcRect/>
          <a:stretch>
            <a:fillRect/>
          </a:stretch>
        </p:blipFill>
        <p:spPr bwMode="auto">
          <a:xfrm>
            <a:off x="0" y="3184754"/>
            <a:ext cx="2682211" cy="1815882"/>
          </a:xfrm>
          <a:prstGeom prst="rect">
            <a:avLst/>
          </a:prstGeom>
          <a:noFill/>
          <a:ln w="9525">
            <a:noFill/>
            <a:miter lim="800000"/>
            <a:headEnd/>
            <a:tailEnd/>
          </a:ln>
          <a:effectLst/>
        </p:spPr>
      </p:pic>
      <p:grpSp>
        <p:nvGrpSpPr>
          <p:cNvPr id="16" name="Group 15"/>
          <p:cNvGrpSpPr/>
          <p:nvPr/>
        </p:nvGrpSpPr>
        <p:grpSpPr>
          <a:xfrm>
            <a:off x="857224" y="5143512"/>
            <a:ext cx="5929322" cy="1571636"/>
            <a:chOff x="857224" y="5072074"/>
            <a:chExt cx="5929322" cy="1571636"/>
          </a:xfrm>
        </p:grpSpPr>
        <p:sp>
          <p:nvSpPr>
            <p:cNvPr id="15" name="Rectangle 14"/>
            <p:cNvSpPr/>
            <p:nvPr/>
          </p:nvSpPr>
          <p:spPr>
            <a:xfrm>
              <a:off x="857224" y="5072074"/>
              <a:ext cx="5286412"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8372" name="Picture 4" descr="http://free.woodworking-plans.org/images/nails-screws.jpg"/>
            <p:cNvPicPr>
              <a:picLocks noChangeAspect="1" noChangeArrowheads="1"/>
            </p:cNvPicPr>
            <p:nvPr/>
          </p:nvPicPr>
          <p:blipFill>
            <a:blip r:embed="rId3"/>
            <a:srcRect/>
            <a:stretch>
              <a:fillRect/>
            </a:stretch>
          </p:blipFill>
          <p:spPr bwMode="auto">
            <a:xfrm>
              <a:off x="857224" y="5072074"/>
              <a:ext cx="2071702" cy="1553777"/>
            </a:xfrm>
            <a:prstGeom prst="rect">
              <a:avLst/>
            </a:prstGeom>
            <a:noFill/>
          </p:spPr>
        </p:pic>
        <p:sp>
          <p:nvSpPr>
            <p:cNvPr id="14" name="Rectangle 13"/>
            <p:cNvSpPr/>
            <p:nvPr/>
          </p:nvSpPr>
          <p:spPr>
            <a:xfrm>
              <a:off x="2214546" y="5072074"/>
              <a:ext cx="4572000" cy="1477328"/>
            </a:xfrm>
            <a:prstGeom prst="rect">
              <a:avLst/>
            </a:prstGeom>
          </p:spPr>
          <p:txBody>
            <a:bodyPr>
              <a:spAutoFit/>
            </a:bodyPr>
            <a:lstStyle/>
            <a:p>
              <a:pPr algn="ctr"/>
              <a:r>
                <a:rPr lang="en-AU" b="1" dirty="0" smtClean="0">
                  <a:solidFill>
                    <a:srgbClr val="FF0000"/>
                  </a:solidFill>
                </a:rPr>
                <a:t>The RNA world</a:t>
              </a:r>
            </a:p>
            <a:p>
              <a:pPr algn="ctr"/>
              <a:r>
                <a:rPr lang="en-AU" dirty="0" smtClean="0">
                  <a:solidFill>
                    <a:schemeClr val="bg1"/>
                  </a:solidFill>
                </a:rPr>
                <a:t>Are these too small</a:t>
              </a:r>
            </a:p>
            <a:p>
              <a:pPr algn="ctr"/>
              <a:r>
                <a:rPr lang="en-AU" dirty="0" smtClean="0">
                  <a:solidFill>
                    <a:schemeClr val="bg1"/>
                  </a:solidFill>
                </a:rPr>
                <a:t>Too hard to discriminate</a:t>
              </a:r>
            </a:p>
            <a:p>
              <a:pPr algn="ctr"/>
              <a:r>
                <a:rPr lang="en-AU" dirty="0" smtClean="0">
                  <a:solidFill>
                    <a:schemeClr val="bg1"/>
                  </a:solidFill>
                </a:rPr>
                <a:t>And too common</a:t>
              </a:r>
            </a:p>
            <a:p>
              <a:pPr algn="ctr"/>
              <a:r>
                <a:rPr lang="en-AU" dirty="0" smtClean="0">
                  <a:solidFill>
                    <a:schemeClr val="bg1"/>
                  </a:solidFill>
                </a:rPr>
                <a:t>To be doing anything important?</a:t>
              </a:r>
              <a:endParaRPr lang="en-AU" dirty="0">
                <a:solidFill>
                  <a:schemeClr val="bg1"/>
                </a:solidFill>
              </a:endParaRPr>
            </a:p>
          </p:txBody>
        </p:sp>
      </p:grpSp>
      <p:pic>
        <p:nvPicPr>
          <p:cNvPr id="28674" name="Picture 2" descr="https://encrypted-tbn2.gstatic.com/images?q=tbn:ANd9GcTcXaXqVZUV_nJamZXos-55kbIalrq259aYTvBwD1SKf23PEBAVJw"/>
          <p:cNvPicPr>
            <a:picLocks noChangeAspect="1" noChangeArrowheads="1"/>
          </p:cNvPicPr>
          <p:nvPr/>
        </p:nvPicPr>
        <p:blipFill>
          <a:blip r:embed="rId4"/>
          <a:srcRect t="19887" b="12495"/>
          <a:stretch>
            <a:fillRect/>
          </a:stretch>
        </p:blipFill>
        <p:spPr bwMode="auto">
          <a:xfrm>
            <a:off x="5286380" y="1357298"/>
            <a:ext cx="3832439" cy="1714512"/>
          </a:xfrm>
          <a:prstGeom prst="rect">
            <a:avLst/>
          </a:prstGeom>
          <a:noFill/>
        </p:spPr>
      </p:pic>
    </p:spTree>
    <p:extLst>
      <p:ext uri="{BB962C8B-B14F-4D97-AF65-F5344CB8AC3E}">
        <p14:creationId xmlns:p14="http://schemas.microsoft.com/office/powerpoint/2010/main" val="10761000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2703" y="5556546"/>
            <a:ext cx="8339076" cy="9205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000" dirty="0"/>
          </a:p>
        </p:txBody>
      </p:sp>
      <p:sp>
        <p:nvSpPr>
          <p:cNvPr id="6" name="Rectangle 5"/>
          <p:cNvSpPr/>
          <p:nvPr/>
        </p:nvSpPr>
        <p:spPr>
          <a:xfrm>
            <a:off x="347723" y="4798946"/>
            <a:ext cx="8339077" cy="620311"/>
          </a:xfrm>
          <a:prstGeom prst="rect">
            <a:avLst/>
          </a:prstGeom>
          <a:solidFill>
            <a:srgbClr val="4A6B7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000" dirty="0"/>
          </a:p>
        </p:txBody>
      </p:sp>
      <p:sp>
        <p:nvSpPr>
          <p:cNvPr id="5" name="Rectangle 4"/>
          <p:cNvSpPr/>
          <p:nvPr/>
        </p:nvSpPr>
        <p:spPr>
          <a:xfrm>
            <a:off x="347724" y="4169541"/>
            <a:ext cx="6023791" cy="525538"/>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000" dirty="0">
              <a:solidFill>
                <a:srgbClr val="4A6B71"/>
              </a:solidFill>
            </a:endParaRPr>
          </a:p>
        </p:txBody>
      </p:sp>
      <p:sp>
        <p:nvSpPr>
          <p:cNvPr id="3" name="TextBox 2"/>
          <p:cNvSpPr txBox="1"/>
          <p:nvPr/>
        </p:nvSpPr>
        <p:spPr>
          <a:xfrm>
            <a:off x="546036" y="3496236"/>
            <a:ext cx="5838848" cy="2862322"/>
          </a:xfrm>
          <a:prstGeom prst="rect">
            <a:avLst/>
          </a:prstGeom>
          <a:noFill/>
        </p:spPr>
        <p:txBody>
          <a:bodyPr wrap="square" rtlCol="0">
            <a:spAutoFit/>
          </a:bodyPr>
          <a:lstStyle/>
          <a:p>
            <a:r>
              <a:rPr lang="en-US" sz="2000" dirty="0" smtClean="0"/>
              <a:t>In practical terms, we must resource:</a:t>
            </a:r>
          </a:p>
          <a:p>
            <a:endParaRPr lang="en-US" sz="2000" dirty="0" smtClean="0"/>
          </a:p>
          <a:p>
            <a:r>
              <a:rPr lang="en-US" sz="2000" dirty="0" smtClean="0">
                <a:solidFill>
                  <a:schemeClr val="tx1">
                    <a:lumMod val="50000"/>
                    <a:lumOff val="50000"/>
                  </a:schemeClr>
                </a:solidFill>
              </a:rPr>
              <a:t>1/ generation of quality data</a:t>
            </a:r>
          </a:p>
          <a:p>
            <a:endParaRPr lang="en-US" sz="2000" dirty="0" smtClean="0"/>
          </a:p>
          <a:p>
            <a:r>
              <a:rPr lang="en-US" sz="2000" b="1" dirty="0" smtClean="0">
                <a:solidFill>
                  <a:schemeClr val="bg1"/>
                </a:solidFill>
              </a:rPr>
              <a:t>2/ tools for visualization, integration and sharing of data</a:t>
            </a:r>
          </a:p>
          <a:p>
            <a:endParaRPr lang="en-US" sz="2000" dirty="0" smtClean="0"/>
          </a:p>
          <a:p>
            <a:r>
              <a:rPr lang="en-US" sz="2000" b="1" dirty="0" smtClean="0">
                <a:solidFill>
                  <a:srgbClr val="FFFFFF"/>
                </a:solidFill>
              </a:rPr>
              <a:t>3/ collaboration between bioinformatics, biostatistics and biologists to mine the data</a:t>
            </a:r>
            <a:endParaRPr lang="en-US" sz="2000" b="1" dirty="0">
              <a:solidFill>
                <a:srgbClr val="FFFFFF"/>
              </a:solidFill>
            </a:endParaRPr>
          </a:p>
        </p:txBody>
      </p:sp>
      <p:sp>
        <p:nvSpPr>
          <p:cNvPr id="2" name="Title 1"/>
          <p:cNvSpPr>
            <a:spLocks noGrp="1"/>
          </p:cNvSpPr>
          <p:nvPr>
            <p:ph type="title"/>
          </p:nvPr>
        </p:nvSpPr>
        <p:spPr/>
        <p:txBody>
          <a:bodyPr>
            <a:normAutofit fontScale="90000"/>
          </a:bodyPr>
          <a:lstStyle/>
          <a:p>
            <a:r>
              <a:rPr lang="en-US" b="1" dirty="0">
                <a:solidFill>
                  <a:srgbClr val="4F81BD"/>
                </a:solidFill>
              </a:rPr>
              <a:t>The three principals for making sense of </a:t>
            </a:r>
            <a:r>
              <a:rPr lang="en-US" b="1" dirty="0" smtClean="0">
                <a:solidFill>
                  <a:srgbClr val="4F81BD"/>
                </a:solidFill>
              </a:rPr>
              <a:t>Systems-scale data</a:t>
            </a:r>
            <a:endParaRPr lang="en-US" dirty="0">
              <a:solidFill>
                <a:srgbClr val="4F81BD"/>
              </a:solidFill>
            </a:endParaRPr>
          </a:p>
        </p:txBody>
      </p:sp>
      <p:sp>
        <p:nvSpPr>
          <p:cNvPr id="4" name="Content Placeholder 3"/>
          <p:cNvSpPr>
            <a:spLocks noGrp="1"/>
          </p:cNvSpPr>
          <p:nvPr>
            <p:ph idx="1"/>
          </p:nvPr>
        </p:nvSpPr>
        <p:spPr>
          <a:xfrm>
            <a:off x="347724" y="1785012"/>
            <a:ext cx="8229600" cy="1557349"/>
          </a:xfrm>
          <a:prstGeom prst="rect">
            <a:avLst/>
          </a:prstGeom>
        </p:spPr>
        <p:txBody>
          <a:bodyPr>
            <a:spAutoFit/>
          </a:bodyPr>
          <a:lstStyle/>
          <a:p>
            <a:pPr lvl="1"/>
            <a:r>
              <a:rPr lang="en-US" b="1" dirty="0" smtClean="0"/>
              <a:t>Emergence</a:t>
            </a:r>
            <a:r>
              <a:rPr lang="en-US" dirty="0"/>
              <a:t>: gaining insight from </a:t>
            </a:r>
            <a:r>
              <a:rPr lang="en-US" dirty="0" err="1"/>
              <a:t>omics</a:t>
            </a:r>
            <a:r>
              <a:rPr lang="en-US" dirty="0"/>
              <a:t> </a:t>
            </a:r>
            <a:r>
              <a:rPr lang="en-US" dirty="0" smtClean="0"/>
              <a:t>data. </a:t>
            </a:r>
          </a:p>
          <a:p>
            <a:pPr lvl="1"/>
            <a:r>
              <a:rPr lang="en-US" b="1" dirty="0" smtClean="0"/>
              <a:t>Modularity</a:t>
            </a:r>
            <a:r>
              <a:rPr lang="en-US" dirty="0"/>
              <a:t>: finding networks and </a:t>
            </a:r>
            <a:r>
              <a:rPr lang="en-US" dirty="0" smtClean="0"/>
              <a:t>pathways</a:t>
            </a:r>
          </a:p>
          <a:p>
            <a:pPr lvl="1"/>
            <a:r>
              <a:rPr lang="en-US" b="1" dirty="0" smtClean="0"/>
              <a:t>Robustness</a:t>
            </a:r>
            <a:r>
              <a:rPr lang="en-US" dirty="0"/>
              <a:t>: understanding network </a:t>
            </a:r>
            <a:r>
              <a:rPr lang="en-US" dirty="0" smtClean="0"/>
              <a:t>properties</a:t>
            </a:r>
          </a:p>
        </p:txBody>
      </p:sp>
    </p:spTree>
    <p:extLst>
      <p:ext uri="{BB962C8B-B14F-4D97-AF65-F5344CB8AC3E}">
        <p14:creationId xmlns:p14="http://schemas.microsoft.com/office/powerpoint/2010/main" val="12570590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_Illustration_COL (1).jpg"/>
          <p:cNvPicPr>
            <a:picLocks noChangeAspect="1"/>
          </p:cNvPicPr>
          <p:nvPr/>
        </p:nvPicPr>
        <p:blipFill>
          <a:blip r:embed="rId2" cstate="print"/>
          <a:srcRect l="2675" t="2508"/>
          <a:stretch>
            <a:fillRect/>
          </a:stretch>
        </p:blipFill>
        <p:spPr>
          <a:xfrm>
            <a:off x="1393009" y="1754616"/>
            <a:ext cx="6572296" cy="4389028"/>
          </a:xfrm>
          <a:prstGeom prst="rect">
            <a:avLst/>
          </a:prstGeom>
        </p:spPr>
      </p:pic>
      <p:sp>
        <p:nvSpPr>
          <p:cNvPr id="5" name="TextBox 4"/>
          <p:cNvSpPr txBox="1"/>
          <p:nvPr/>
        </p:nvSpPr>
        <p:spPr>
          <a:xfrm>
            <a:off x="714348" y="0"/>
            <a:ext cx="7929618" cy="1569660"/>
          </a:xfrm>
          <a:prstGeom prst="rect">
            <a:avLst/>
          </a:prstGeom>
          <a:noFill/>
        </p:spPr>
        <p:txBody>
          <a:bodyPr wrap="square" rtlCol="0">
            <a:spAutoFit/>
          </a:bodyPr>
          <a:lstStyle/>
          <a:p>
            <a:pPr algn="ctr"/>
            <a:r>
              <a:rPr lang="en-AU" sz="3200" u="sng" dirty="0" smtClean="0">
                <a:solidFill>
                  <a:schemeClr val="tx2"/>
                </a:solidFill>
              </a:rPr>
              <a:t>Robustness</a:t>
            </a:r>
            <a:r>
              <a:rPr lang="en-AU" sz="3200" dirty="0" smtClean="0">
                <a:solidFill>
                  <a:schemeClr val="tx2"/>
                </a:solidFill>
              </a:rPr>
              <a:t> refers to the predictability of a phenotypic outcome in the face of genetic and environmental perturbation</a:t>
            </a:r>
            <a:endParaRPr lang="en-AU" sz="3200" dirty="0">
              <a:solidFill>
                <a:schemeClr val="tx2"/>
              </a:solidFill>
            </a:endParaRPr>
          </a:p>
        </p:txBody>
      </p:sp>
      <p:sp>
        <p:nvSpPr>
          <p:cNvPr id="7" name="TextBox 6"/>
          <p:cNvSpPr txBox="1"/>
          <p:nvPr/>
        </p:nvSpPr>
        <p:spPr>
          <a:xfrm>
            <a:off x="2012049" y="5429264"/>
            <a:ext cx="5334217" cy="1200329"/>
          </a:xfrm>
          <a:prstGeom prst="rect">
            <a:avLst/>
          </a:prstGeom>
          <a:noFill/>
        </p:spPr>
        <p:txBody>
          <a:bodyPr wrap="none" rtlCol="0">
            <a:spAutoFit/>
          </a:bodyPr>
          <a:lstStyle/>
          <a:p>
            <a:pPr algn="ctr"/>
            <a:r>
              <a:rPr lang="en-AU" sz="3600" dirty="0" smtClean="0"/>
              <a:t>Canalized traits</a:t>
            </a:r>
          </a:p>
          <a:p>
            <a:pPr algn="ctr"/>
            <a:r>
              <a:rPr lang="en-AU" sz="2800" i="1" dirty="0" smtClean="0"/>
              <a:t>Constrain the range of phenotypes</a:t>
            </a:r>
            <a:r>
              <a:rPr lang="en-AU" sz="3600" i="1" dirty="0" smtClean="0"/>
              <a:t> </a:t>
            </a:r>
            <a:endParaRPr lang="en-AU" sz="3600" i="1" dirty="0"/>
          </a:p>
        </p:txBody>
      </p:sp>
      <p:sp>
        <p:nvSpPr>
          <p:cNvPr id="9" name="TextBox 8"/>
          <p:cNvSpPr txBox="1"/>
          <p:nvPr/>
        </p:nvSpPr>
        <p:spPr>
          <a:xfrm>
            <a:off x="571472" y="2357430"/>
            <a:ext cx="8215370" cy="1015663"/>
          </a:xfrm>
          <a:prstGeom prst="rect">
            <a:avLst/>
          </a:prstGeom>
          <a:solidFill>
            <a:srgbClr val="4F81BD">
              <a:alpha val="38039"/>
            </a:srgbClr>
          </a:solidFill>
        </p:spPr>
        <p:txBody>
          <a:bodyPr wrap="square" rtlCol="0">
            <a:spAutoFit/>
          </a:bodyPr>
          <a:lstStyle/>
          <a:p>
            <a:pPr algn="ctr"/>
            <a:r>
              <a:rPr lang="en-AU" sz="2000" dirty="0" smtClean="0"/>
              <a:t>It is essential to find metrics that describe robustness: These are the metrics that will allow us to test how generalizable our models are, and the applicability of our observations to complex traits.</a:t>
            </a:r>
            <a:endParaRPr lang="en-AU" sz="2000" dirty="0"/>
          </a:p>
        </p:txBody>
      </p:sp>
    </p:spTree>
    <p:extLst>
      <p:ext uri="{BB962C8B-B14F-4D97-AF65-F5344CB8AC3E}">
        <p14:creationId xmlns:p14="http://schemas.microsoft.com/office/powerpoint/2010/main" val="277971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3"/>
          <p:cNvSpPr>
            <a:spLocks noGrp="1" noChangeArrowheads="1"/>
          </p:cNvSpPr>
          <p:nvPr>
            <p:ph type="title" idx="4294967295"/>
          </p:nvPr>
        </p:nvSpPr>
        <p:spPr>
          <a:xfrm>
            <a:off x="1555956" y="1132808"/>
            <a:ext cx="4454525" cy="1620838"/>
          </a:xfrm>
        </p:spPr>
        <p:txBody>
          <a:bodyPr/>
          <a:lstStyle/>
          <a:p>
            <a:pPr algn="l" eaLnBrk="1" hangingPunct="1"/>
            <a:r>
              <a:rPr lang="en-US" sz="4800" b="1" dirty="0" smtClean="0">
                <a:solidFill>
                  <a:schemeClr val="tx2"/>
                </a:solidFill>
                <a:latin typeface="Arial" pitchFamily="34" charset="0"/>
                <a:cs typeface="Arial" pitchFamily="34" charset="0"/>
              </a:rPr>
              <a:t>FANTOM </a:t>
            </a:r>
            <a:br>
              <a:rPr lang="en-US" sz="4800" b="1" dirty="0" smtClean="0">
                <a:solidFill>
                  <a:schemeClr val="tx2"/>
                </a:solidFill>
                <a:latin typeface="Arial" pitchFamily="34" charset="0"/>
                <a:cs typeface="Arial" pitchFamily="34" charset="0"/>
              </a:rPr>
            </a:br>
            <a:endParaRPr lang="en-US" sz="4800" b="1" dirty="0" smtClean="0">
              <a:solidFill>
                <a:schemeClr val="tx2"/>
              </a:solidFill>
              <a:latin typeface="Arial" pitchFamily="34" charset="0"/>
              <a:cs typeface="Arial" pitchFamily="34" charset="0"/>
            </a:endParaRPr>
          </a:p>
        </p:txBody>
      </p:sp>
      <p:sp>
        <p:nvSpPr>
          <p:cNvPr id="12291" name="Rectangle 24"/>
          <p:cNvSpPr>
            <a:spLocks noChangeArrowheads="1"/>
          </p:cNvSpPr>
          <p:nvPr/>
        </p:nvSpPr>
        <p:spPr bwMode="auto">
          <a:xfrm>
            <a:off x="3794331" y="1675733"/>
            <a:ext cx="5605463" cy="954088"/>
          </a:xfrm>
          <a:prstGeom prst="rect">
            <a:avLst/>
          </a:prstGeom>
          <a:noFill/>
          <a:ln w="9525">
            <a:noFill/>
            <a:miter lim="800000"/>
            <a:headEnd/>
            <a:tailEnd/>
          </a:ln>
        </p:spPr>
        <p:txBody>
          <a:bodyPr>
            <a:spAutoFit/>
          </a:bodyPr>
          <a:lstStyle/>
          <a:p>
            <a:r>
              <a:rPr lang="en-US" sz="2800" i="1" dirty="0">
                <a:solidFill>
                  <a:schemeClr val="tx2"/>
                </a:solidFill>
                <a:latin typeface="Times New Roman" pitchFamily="18" charset="0"/>
              </a:rPr>
              <a:t>Functional Annotation of the Mammalian Genome</a:t>
            </a:r>
          </a:p>
        </p:txBody>
      </p:sp>
      <p:pic>
        <p:nvPicPr>
          <p:cNvPr id="12292" name="Picture 25" descr="hun=man genome cover"/>
          <p:cNvPicPr>
            <a:picLocks noChangeAspect="1" noChangeArrowheads="1"/>
          </p:cNvPicPr>
          <p:nvPr/>
        </p:nvPicPr>
        <p:blipFill>
          <a:blip r:embed="rId4"/>
          <a:srcRect/>
          <a:stretch>
            <a:fillRect/>
          </a:stretch>
        </p:blipFill>
        <p:spPr bwMode="auto">
          <a:xfrm>
            <a:off x="0" y="2034393"/>
            <a:ext cx="1306512" cy="1671637"/>
          </a:xfrm>
          <a:prstGeom prst="rect">
            <a:avLst/>
          </a:prstGeom>
          <a:noFill/>
          <a:ln w="9525">
            <a:noFill/>
            <a:miter lim="800000"/>
            <a:headEnd/>
            <a:tailEnd/>
          </a:ln>
        </p:spPr>
      </p:pic>
      <p:pic>
        <p:nvPicPr>
          <p:cNvPr id="12293" name="Picture 26" descr="021205cover"/>
          <p:cNvPicPr>
            <a:picLocks noChangeAspect="1" noChangeArrowheads="1"/>
          </p:cNvPicPr>
          <p:nvPr/>
        </p:nvPicPr>
        <p:blipFill>
          <a:blip r:embed="rId5"/>
          <a:srcRect/>
          <a:stretch>
            <a:fillRect/>
          </a:stretch>
        </p:blipFill>
        <p:spPr bwMode="auto">
          <a:xfrm>
            <a:off x="0" y="3649777"/>
            <a:ext cx="1262062" cy="1665288"/>
          </a:xfrm>
          <a:prstGeom prst="rect">
            <a:avLst/>
          </a:prstGeom>
          <a:noFill/>
          <a:ln w="9525">
            <a:noFill/>
            <a:miter lim="800000"/>
            <a:headEnd/>
            <a:tailEnd/>
          </a:ln>
        </p:spPr>
      </p:pic>
      <p:pic>
        <p:nvPicPr>
          <p:cNvPr id="12294" name="Picture 27" descr="Sep-02-05">
            <a:hlinkClick r:id="rId6"/>
          </p:cNvPr>
          <p:cNvPicPr>
            <a:picLocks noChangeAspect="1" noChangeArrowheads="1"/>
          </p:cNvPicPr>
          <p:nvPr/>
        </p:nvPicPr>
        <p:blipFill>
          <a:blip r:embed="rId7">
            <a:lum contrast="-6000"/>
          </a:blip>
          <a:srcRect/>
          <a:stretch>
            <a:fillRect/>
          </a:stretch>
        </p:blipFill>
        <p:spPr bwMode="auto">
          <a:xfrm>
            <a:off x="0" y="5278437"/>
            <a:ext cx="1242079" cy="1580593"/>
          </a:xfrm>
          <a:prstGeom prst="rect">
            <a:avLst/>
          </a:prstGeom>
          <a:noFill/>
          <a:ln w="9525">
            <a:noFill/>
            <a:miter lim="800000"/>
            <a:headEnd/>
            <a:tailEnd/>
          </a:ln>
        </p:spPr>
      </p:pic>
      <p:sp>
        <p:nvSpPr>
          <p:cNvPr id="12295" name="Text Box 28"/>
          <p:cNvSpPr txBox="1">
            <a:spLocks noChangeArrowheads="1"/>
          </p:cNvSpPr>
          <p:nvPr/>
        </p:nvSpPr>
        <p:spPr bwMode="auto">
          <a:xfrm>
            <a:off x="-148793" y="1646238"/>
            <a:ext cx="1518264" cy="461665"/>
          </a:xfrm>
          <a:prstGeom prst="rect">
            <a:avLst/>
          </a:prstGeom>
          <a:noFill/>
          <a:ln w="9525">
            <a:noFill/>
            <a:miter lim="800000"/>
            <a:headEnd/>
            <a:tailEnd/>
          </a:ln>
        </p:spPr>
        <p:txBody>
          <a:bodyPr wrap="none">
            <a:spAutoFit/>
          </a:bodyPr>
          <a:lstStyle/>
          <a:p>
            <a:r>
              <a:rPr lang="en-US" sz="2400" dirty="0" smtClean="0">
                <a:solidFill>
                  <a:srgbClr val="FF0000"/>
                </a:solidFill>
                <a:latin typeface="Times New Roman" pitchFamily="18" charset="0"/>
              </a:rPr>
              <a:t>2001-2005</a:t>
            </a:r>
            <a:endParaRPr lang="en-US" sz="2400" dirty="0">
              <a:solidFill>
                <a:srgbClr val="FF0000"/>
              </a:solidFill>
              <a:latin typeface="Times New Roman" pitchFamily="18" charset="0"/>
            </a:endParaRPr>
          </a:p>
        </p:txBody>
      </p:sp>
      <p:pic>
        <p:nvPicPr>
          <p:cNvPr id="12302" name="Picture 37" descr="Nature Genetics">
            <a:hlinkClick r:id="rId8"/>
          </p:cNvPr>
          <p:cNvPicPr>
            <a:picLocks noChangeAspect="1" noChangeArrowheads="1"/>
          </p:cNvPicPr>
          <p:nvPr/>
        </p:nvPicPr>
        <p:blipFill>
          <a:blip r:embed="rId9"/>
          <a:srcRect/>
          <a:stretch>
            <a:fillRect/>
          </a:stretch>
        </p:blipFill>
        <p:spPr bwMode="auto">
          <a:xfrm>
            <a:off x="2833106" y="3069436"/>
            <a:ext cx="1385888" cy="1812925"/>
          </a:xfrm>
          <a:prstGeom prst="rect">
            <a:avLst/>
          </a:prstGeom>
          <a:noFill/>
          <a:ln w="9525">
            <a:solidFill>
              <a:schemeClr val="tx1"/>
            </a:solidFill>
            <a:miter lim="800000"/>
            <a:headEnd/>
            <a:tailEnd/>
          </a:ln>
        </p:spPr>
      </p:pic>
      <p:pic>
        <p:nvPicPr>
          <p:cNvPr id="12303" name="Picture 39" descr="zl6vm_th"/>
          <p:cNvPicPr>
            <a:picLocks noChangeAspect="1" noChangeArrowheads="1"/>
          </p:cNvPicPr>
          <p:nvPr/>
        </p:nvPicPr>
        <p:blipFill>
          <a:blip r:embed="rId10"/>
          <a:srcRect/>
          <a:stretch>
            <a:fillRect/>
          </a:stretch>
        </p:blipFill>
        <p:spPr bwMode="auto">
          <a:xfrm>
            <a:off x="2875574" y="4882361"/>
            <a:ext cx="1374775" cy="1849437"/>
          </a:xfrm>
          <a:prstGeom prst="rect">
            <a:avLst/>
          </a:prstGeom>
          <a:noFill/>
          <a:ln w="9525">
            <a:solidFill>
              <a:schemeClr val="tx1"/>
            </a:solidFill>
            <a:miter lim="800000"/>
            <a:headEnd/>
            <a:tailEnd/>
          </a:ln>
        </p:spPr>
      </p:pic>
      <p:sp>
        <p:nvSpPr>
          <p:cNvPr id="12304" name="Text Box 40"/>
          <p:cNvSpPr txBox="1">
            <a:spLocks noChangeArrowheads="1"/>
          </p:cNvSpPr>
          <p:nvPr/>
        </p:nvSpPr>
        <p:spPr bwMode="auto">
          <a:xfrm>
            <a:off x="2732085" y="2607771"/>
            <a:ext cx="1518264" cy="461665"/>
          </a:xfrm>
          <a:prstGeom prst="rect">
            <a:avLst/>
          </a:prstGeom>
          <a:noFill/>
          <a:ln w="9525">
            <a:noFill/>
            <a:miter lim="800000"/>
            <a:headEnd/>
            <a:tailEnd/>
          </a:ln>
        </p:spPr>
        <p:txBody>
          <a:bodyPr wrap="none">
            <a:spAutoFit/>
          </a:bodyPr>
          <a:lstStyle/>
          <a:p>
            <a:r>
              <a:rPr lang="en-US" sz="2400" dirty="0" smtClean="0">
                <a:solidFill>
                  <a:srgbClr val="FF0000"/>
                </a:solidFill>
                <a:latin typeface="Times New Roman" pitchFamily="18" charset="0"/>
              </a:rPr>
              <a:t>2006-2009</a:t>
            </a:r>
            <a:endParaRPr lang="en-US" sz="2400" dirty="0">
              <a:solidFill>
                <a:srgbClr val="FF0000"/>
              </a:solidFill>
              <a:latin typeface="Times New Roman" pitchFamily="18" charset="0"/>
            </a:endParaRPr>
          </a:p>
        </p:txBody>
      </p:sp>
      <p:sp>
        <p:nvSpPr>
          <p:cNvPr id="21" name="Text Box 40"/>
          <p:cNvSpPr txBox="1">
            <a:spLocks noChangeArrowheads="1"/>
          </p:cNvSpPr>
          <p:nvPr/>
        </p:nvSpPr>
        <p:spPr bwMode="auto">
          <a:xfrm>
            <a:off x="6951924" y="2753646"/>
            <a:ext cx="800219" cy="461665"/>
          </a:xfrm>
          <a:prstGeom prst="rect">
            <a:avLst/>
          </a:prstGeom>
          <a:noFill/>
          <a:ln w="9525">
            <a:noFill/>
            <a:miter lim="800000"/>
            <a:headEnd/>
            <a:tailEnd/>
          </a:ln>
        </p:spPr>
        <p:txBody>
          <a:bodyPr wrap="none">
            <a:spAutoFit/>
          </a:bodyPr>
          <a:lstStyle/>
          <a:p>
            <a:r>
              <a:rPr lang="en-US" sz="2400" dirty="0" smtClean="0">
                <a:solidFill>
                  <a:srgbClr val="FF0000"/>
                </a:solidFill>
                <a:latin typeface="Times New Roman" pitchFamily="18" charset="0"/>
              </a:rPr>
              <a:t>2014</a:t>
            </a:r>
            <a:endParaRPr lang="en-US" sz="2400" dirty="0">
              <a:solidFill>
                <a:srgbClr val="FF0000"/>
              </a:solidFill>
              <a:latin typeface="Times New Roman" pitchFamily="18" charset="0"/>
            </a:endParaRPr>
          </a:p>
        </p:txBody>
      </p:sp>
      <p:sp>
        <p:nvSpPr>
          <p:cNvPr id="22" name="Text Box 41"/>
          <p:cNvSpPr txBox="1">
            <a:spLocks noChangeArrowheads="1"/>
          </p:cNvSpPr>
          <p:nvPr/>
        </p:nvSpPr>
        <p:spPr bwMode="auto">
          <a:xfrm>
            <a:off x="6499502" y="3167996"/>
            <a:ext cx="2714644" cy="1015663"/>
          </a:xfrm>
          <a:prstGeom prst="rect">
            <a:avLst/>
          </a:prstGeom>
          <a:noFill/>
          <a:ln w="9525">
            <a:noFill/>
            <a:miter lim="800000"/>
            <a:headEnd/>
            <a:tailEnd/>
          </a:ln>
        </p:spPr>
        <p:txBody>
          <a:bodyPr wrap="square">
            <a:spAutoFit/>
          </a:bodyPr>
          <a:lstStyle/>
          <a:p>
            <a:pPr algn="ctr">
              <a:buFontTx/>
              <a:buChar char="•"/>
            </a:pPr>
            <a:r>
              <a:rPr lang="en-US" sz="2000" dirty="0" smtClean="0">
                <a:latin typeface="Times New Roman" pitchFamily="18" charset="0"/>
              </a:rPr>
              <a:t>An atlas of human promoters and enhancers</a:t>
            </a:r>
          </a:p>
        </p:txBody>
      </p:sp>
      <p:pic>
        <p:nvPicPr>
          <p:cNvPr id="3" name="Picture 2" descr="cover_natur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0324" y="2753646"/>
            <a:ext cx="1371600" cy="1905000"/>
          </a:xfrm>
          <a:prstGeom prst="rect">
            <a:avLst/>
          </a:prstGeom>
        </p:spPr>
      </p:pic>
      <p:pic>
        <p:nvPicPr>
          <p:cNvPr id="4" name="Picture 3"/>
          <p:cNvPicPr>
            <a:picLocks noChangeAspect="1"/>
          </p:cNvPicPr>
          <p:nvPr/>
        </p:nvPicPr>
        <p:blipFill>
          <a:blip r:embed="rId12"/>
          <a:stretch>
            <a:fillRect/>
          </a:stretch>
        </p:blipFill>
        <p:spPr>
          <a:xfrm>
            <a:off x="5580324" y="4903312"/>
            <a:ext cx="1437855" cy="1828486"/>
          </a:xfrm>
          <a:prstGeom prst="rect">
            <a:avLst/>
          </a:prstGeom>
        </p:spPr>
      </p:pic>
      <p:sp>
        <p:nvSpPr>
          <p:cNvPr id="19" name="Text Box 40"/>
          <p:cNvSpPr txBox="1">
            <a:spLocks noChangeArrowheads="1"/>
          </p:cNvSpPr>
          <p:nvPr/>
        </p:nvSpPr>
        <p:spPr bwMode="auto">
          <a:xfrm>
            <a:off x="7046966" y="4903312"/>
            <a:ext cx="800219" cy="461665"/>
          </a:xfrm>
          <a:prstGeom prst="rect">
            <a:avLst/>
          </a:prstGeom>
          <a:noFill/>
          <a:ln w="9525">
            <a:noFill/>
            <a:miter lim="800000"/>
            <a:headEnd/>
            <a:tailEnd/>
          </a:ln>
        </p:spPr>
        <p:txBody>
          <a:bodyPr wrap="none">
            <a:spAutoFit/>
          </a:bodyPr>
          <a:lstStyle/>
          <a:p>
            <a:r>
              <a:rPr lang="en-US" sz="2400" dirty="0" smtClean="0">
                <a:solidFill>
                  <a:srgbClr val="FF0000"/>
                </a:solidFill>
                <a:latin typeface="Times New Roman" pitchFamily="18" charset="0"/>
              </a:rPr>
              <a:t>2015</a:t>
            </a:r>
            <a:endParaRPr lang="en-US" sz="2400" dirty="0">
              <a:solidFill>
                <a:srgbClr val="FF0000"/>
              </a:solidFill>
              <a:latin typeface="Times New Roman" pitchFamily="18" charset="0"/>
            </a:endParaRPr>
          </a:p>
        </p:txBody>
      </p:sp>
      <p:sp>
        <p:nvSpPr>
          <p:cNvPr id="5" name="TextBox 4"/>
          <p:cNvSpPr txBox="1"/>
          <p:nvPr/>
        </p:nvSpPr>
        <p:spPr>
          <a:xfrm>
            <a:off x="7117339" y="5315174"/>
            <a:ext cx="1613213" cy="1477328"/>
          </a:xfrm>
          <a:prstGeom prst="rect">
            <a:avLst/>
          </a:prstGeom>
          <a:noFill/>
        </p:spPr>
        <p:txBody>
          <a:bodyPr wrap="square" rtlCol="0">
            <a:spAutoFit/>
          </a:bodyPr>
          <a:lstStyle/>
          <a:p>
            <a:r>
              <a:rPr lang="en-US" dirty="0" smtClean="0"/>
              <a:t>Active enhancers at the leading edge of cell state transition</a:t>
            </a:r>
            <a:endParaRPr lang="en-US" dirty="0"/>
          </a:p>
        </p:txBody>
      </p:sp>
      <p:sp>
        <p:nvSpPr>
          <p:cNvPr id="2" name="TextBox 1"/>
          <p:cNvSpPr txBox="1"/>
          <p:nvPr/>
        </p:nvSpPr>
        <p:spPr>
          <a:xfrm>
            <a:off x="501270" y="363367"/>
            <a:ext cx="7748410" cy="769441"/>
          </a:xfrm>
          <a:prstGeom prst="rect">
            <a:avLst/>
          </a:prstGeom>
          <a:solidFill>
            <a:schemeClr val="accent1"/>
          </a:solidFill>
        </p:spPr>
        <p:txBody>
          <a:bodyPr wrap="none" rtlCol="0">
            <a:spAutoFit/>
          </a:bodyPr>
          <a:lstStyle/>
          <a:p>
            <a:r>
              <a:rPr lang="en-US" sz="4400" dirty="0" smtClean="0">
                <a:solidFill>
                  <a:srgbClr val="FFFFFF"/>
                </a:solidFill>
              </a:rPr>
              <a:t>The importance of atlas projects:</a:t>
            </a:r>
            <a:endParaRPr lang="en-US" sz="4400" dirty="0">
              <a:solidFill>
                <a:srgbClr val="FFFFFF"/>
              </a:solidFill>
            </a:endParaRPr>
          </a:p>
        </p:txBody>
      </p:sp>
    </p:spTree>
    <p:custDataLst>
      <p:tags r:id="rId1"/>
    </p:custDataLst>
    <p:extLst>
      <p:ext uri="{BB962C8B-B14F-4D97-AF65-F5344CB8AC3E}">
        <p14:creationId xmlns:p14="http://schemas.microsoft.com/office/powerpoint/2010/main" val="10627157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98" y="10429"/>
            <a:ext cx="8229600" cy="1143000"/>
          </a:xfrm>
        </p:spPr>
        <p:txBody>
          <a:bodyPr>
            <a:normAutofit/>
          </a:bodyPr>
          <a:lstStyle/>
          <a:p>
            <a:r>
              <a:rPr lang="en-US" sz="4000" dirty="0" smtClean="0">
                <a:solidFill>
                  <a:srgbClr val="4F81BD"/>
                </a:solidFill>
              </a:rPr>
              <a:t>The FANTOM structure</a:t>
            </a:r>
            <a:endParaRPr lang="en-US" sz="4000" dirty="0">
              <a:solidFill>
                <a:srgbClr val="4F81BD"/>
              </a:solidFill>
            </a:endParaRPr>
          </a:p>
        </p:txBody>
      </p:sp>
      <p:sp>
        <p:nvSpPr>
          <p:cNvPr id="4" name="Rectangle 3"/>
          <p:cNvSpPr/>
          <p:nvPr/>
        </p:nvSpPr>
        <p:spPr>
          <a:xfrm>
            <a:off x="2488755" y="2951708"/>
            <a:ext cx="5337925" cy="14758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RIKEN Genome Sciences Group </a:t>
            </a:r>
          </a:p>
          <a:p>
            <a:pPr algn="ctr"/>
            <a:r>
              <a:rPr lang="en-US" sz="2000" dirty="0" smtClean="0">
                <a:solidFill>
                  <a:srgbClr val="FFFFFF"/>
                </a:solidFill>
              </a:rPr>
              <a:t>-technology development, </a:t>
            </a:r>
          </a:p>
          <a:p>
            <a:pPr marL="285750" indent="-285750" algn="ctr">
              <a:buFontTx/>
              <a:buChar char="-"/>
            </a:pPr>
            <a:r>
              <a:rPr lang="en-US" sz="2000" dirty="0" smtClean="0">
                <a:solidFill>
                  <a:srgbClr val="FFFFFF"/>
                </a:solidFill>
              </a:rPr>
              <a:t>Computational infrastructure</a:t>
            </a:r>
          </a:p>
          <a:p>
            <a:pPr marL="285750" indent="-285750" algn="ctr">
              <a:buFontTx/>
              <a:buChar char="-"/>
            </a:pPr>
            <a:r>
              <a:rPr lang="en-US" sz="2000" dirty="0" smtClean="0">
                <a:solidFill>
                  <a:srgbClr val="FFFFFF"/>
                </a:solidFill>
              </a:rPr>
              <a:t>Project coordination</a:t>
            </a:r>
            <a:endParaRPr lang="en-US" sz="2000" dirty="0">
              <a:solidFill>
                <a:srgbClr val="FFFFFF"/>
              </a:solidFill>
            </a:endParaRPr>
          </a:p>
        </p:txBody>
      </p:sp>
      <p:sp>
        <p:nvSpPr>
          <p:cNvPr id="5" name="Right Brace 4"/>
          <p:cNvSpPr/>
          <p:nvPr/>
        </p:nvSpPr>
        <p:spPr>
          <a:xfrm rot="16200000">
            <a:off x="4623989" y="2511945"/>
            <a:ext cx="1359234" cy="511480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2265631" y="5748965"/>
            <a:ext cx="6928324" cy="1077218"/>
          </a:xfrm>
          <a:prstGeom prst="rect">
            <a:avLst/>
          </a:prstGeom>
          <a:noFill/>
        </p:spPr>
        <p:txBody>
          <a:bodyPr wrap="none" rtlCol="0">
            <a:spAutoFit/>
          </a:bodyPr>
          <a:lstStyle/>
          <a:p>
            <a:r>
              <a:rPr lang="en-US" sz="2400" dirty="0" smtClean="0"/>
              <a:t>Sample providers</a:t>
            </a:r>
            <a:r>
              <a:rPr lang="en-US" sz="2000" dirty="0" smtClean="0"/>
              <a:t>: Experts in one particular biological domain</a:t>
            </a:r>
          </a:p>
          <a:p>
            <a:r>
              <a:rPr lang="en-US" sz="2000" dirty="0"/>
              <a:t>	</a:t>
            </a:r>
            <a:r>
              <a:rPr lang="en-US" sz="2000" dirty="0" smtClean="0"/>
              <a:t>			Embargoed access to data</a:t>
            </a:r>
          </a:p>
          <a:p>
            <a:r>
              <a:rPr lang="en-US" sz="2000" dirty="0"/>
              <a:t>	</a:t>
            </a:r>
            <a:r>
              <a:rPr lang="en-US" sz="2000" dirty="0" smtClean="0"/>
              <a:t>			Comparative power of larger atlas</a:t>
            </a:r>
            <a:endParaRPr lang="en-US" sz="2000" dirty="0"/>
          </a:p>
        </p:txBody>
      </p:sp>
      <p:sp>
        <p:nvSpPr>
          <p:cNvPr id="10" name="Left Arrow Callout 9"/>
          <p:cNvSpPr/>
          <p:nvPr/>
        </p:nvSpPr>
        <p:spPr>
          <a:xfrm>
            <a:off x="0" y="1774115"/>
            <a:ext cx="2059653" cy="4764260"/>
          </a:xfrm>
          <a:prstGeom prst="leftArrowCallou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Trapezoid 10"/>
          <p:cNvSpPr/>
          <p:nvPr/>
        </p:nvSpPr>
        <p:spPr>
          <a:xfrm>
            <a:off x="2523082" y="1630303"/>
            <a:ext cx="5217779" cy="1166954"/>
          </a:xfrm>
          <a:prstGeom prst="trapezoid">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chemeClr val="tx1"/>
                </a:solidFill>
              </a:rPr>
              <a:t>Bioinformaticians</a:t>
            </a:r>
            <a:r>
              <a:rPr lang="en-US" sz="2400" dirty="0" smtClean="0">
                <a:solidFill>
                  <a:schemeClr val="tx1"/>
                </a:solidFill>
              </a:rPr>
              <a:t>, Biostatisticians, Computational biologists</a:t>
            </a:r>
          </a:p>
          <a:p>
            <a:r>
              <a:rPr lang="en-US" sz="2400" dirty="0" smtClean="0">
                <a:solidFill>
                  <a:schemeClr val="tx1"/>
                </a:solidFill>
              </a:rPr>
              <a:t>	</a:t>
            </a:r>
            <a:endParaRPr lang="en-US" sz="2400" dirty="0">
              <a:solidFill>
                <a:schemeClr val="tx1"/>
              </a:solidFill>
            </a:endParaRPr>
          </a:p>
        </p:txBody>
      </p:sp>
      <p:sp>
        <p:nvSpPr>
          <p:cNvPr id="3" name="Rectangle 2"/>
          <p:cNvSpPr/>
          <p:nvPr/>
        </p:nvSpPr>
        <p:spPr>
          <a:xfrm>
            <a:off x="200584" y="3896455"/>
            <a:ext cx="1826041" cy="461665"/>
          </a:xfrm>
          <a:prstGeom prst="rect">
            <a:avLst/>
          </a:prstGeom>
        </p:spPr>
        <p:txBody>
          <a:bodyPr wrap="none">
            <a:spAutoFit/>
          </a:bodyPr>
          <a:lstStyle/>
          <a:p>
            <a:pPr algn="ctr"/>
            <a:r>
              <a:rPr lang="en-US" sz="2400" dirty="0" smtClean="0">
                <a:solidFill>
                  <a:srgbClr val="FF0000"/>
                </a:solidFill>
              </a:rPr>
              <a:t>STRATEGISTS</a:t>
            </a:r>
          </a:p>
        </p:txBody>
      </p:sp>
      <p:sp>
        <p:nvSpPr>
          <p:cNvPr id="7" name="Rectangle 6"/>
          <p:cNvSpPr/>
          <p:nvPr/>
        </p:nvSpPr>
        <p:spPr>
          <a:xfrm>
            <a:off x="752408" y="2008735"/>
            <a:ext cx="1054909" cy="3970318"/>
          </a:xfrm>
          <a:prstGeom prst="rect">
            <a:avLst/>
          </a:prstGeom>
        </p:spPr>
        <p:txBody>
          <a:bodyPr wrap="none">
            <a:spAutoFit/>
          </a:bodyPr>
          <a:lstStyle/>
          <a:p>
            <a:r>
              <a:rPr lang="en-US" dirty="0" smtClean="0">
                <a:solidFill>
                  <a:srgbClr val="FF0000"/>
                </a:solidFill>
              </a:rPr>
              <a:t>GENOME</a:t>
            </a:r>
          </a:p>
          <a:p>
            <a:r>
              <a:rPr lang="en-US" dirty="0" smtClean="0">
                <a:solidFill>
                  <a:srgbClr val="FF0000"/>
                </a:solidFill>
              </a:rPr>
              <a:t>BIOLOGY</a:t>
            </a:r>
          </a:p>
          <a:p>
            <a:endParaRPr lang="en-US" dirty="0" smtClean="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r>
              <a:rPr lang="en-US" dirty="0" smtClean="0">
                <a:solidFill>
                  <a:srgbClr val="FF0000"/>
                </a:solidFill>
              </a:rPr>
              <a:t>SYSTEMS </a:t>
            </a:r>
          </a:p>
          <a:p>
            <a:r>
              <a:rPr lang="en-US" dirty="0" smtClean="0">
                <a:solidFill>
                  <a:srgbClr val="FF0000"/>
                </a:solidFill>
              </a:rPr>
              <a:t>BIOLOGY</a:t>
            </a:r>
            <a:endParaRPr lang="en-US" dirty="0">
              <a:solidFill>
                <a:srgbClr val="FF0000"/>
              </a:solidFill>
            </a:endParaRPr>
          </a:p>
        </p:txBody>
      </p:sp>
    </p:spTree>
    <p:extLst>
      <p:ext uri="{BB962C8B-B14F-4D97-AF65-F5344CB8AC3E}">
        <p14:creationId xmlns:p14="http://schemas.microsoft.com/office/powerpoint/2010/main" val="10026907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54" y="104035"/>
            <a:ext cx="8229600" cy="1143000"/>
          </a:xfrm>
        </p:spPr>
        <p:txBody>
          <a:bodyPr>
            <a:normAutofit/>
          </a:bodyPr>
          <a:lstStyle/>
          <a:p>
            <a:r>
              <a:rPr lang="en-US" sz="4000" dirty="0" smtClean="0">
                <a:solidFill>
                  <a:srgbClr val="4F81BD"/>
                </a:solidFill>
              </a:rPr>
              <a:t>The FANTOM structure</a:t>
            </a:r>
            <a:endParaRPr lang="en-US" sz="4000" dirty="0">
              <a:solidFill>
                <a:srgbClr val="4F81BD"/>
              </a:solidFill>
            </a:endParaRPr>
          </a:p>
        </p:txBody>
      </p:sp>
      <p:sp>
        <p:nvSpPr>
          <p:cNvPr id="6" name="TextBox 5"/>
          <p:cNvSpPr txBox="1"/>
          <p:nvPr/>
        </p:nvSpPr>
        <p:spPr>
          <a:xfrm>
            <a:off x="549254" y="1241311"/>
            <a:ext cx="8393071" cy="5386090"/>
          </a:xfrm>
          <a:prstGeom prst="rect">
            <a:avLst/>
          </a:prstGeom>
          <a:noFill/>
        </p:spPr>
        <p:txBody>
          <a:bodyPr wrap="square" rtlCol="0">
            <a:spAutoFit/>
          </a:bodyPr>
          <a:lstStyle/>
          <a:p>
            <a:r>
              <a:rPr lang="en-US" sz="2400" dirty="0" smtClean="0"/>
              <a:t>Sample providers</a:t>
            </a:r>
            <a:r>
              <a:rPr lang="en-US" sz="2000" dirty="0" smtClean="0"/>
              <a:t>:</a:t>
            </a:r>
          </a:p>
          <a:p>
            <a:endParaRPr lang="en-US" sz="2000" dirty="0"/>
          </a:p>
          <a:p>
            <a:r>
              <a:rPr lang="en-US" sz="2000" dirty="0" smtClean="0"/>
              <a:t>	-&gt;Struggle to find/use/visualize data in the absence of embedded 	bioinformatics.</a:t>
            </a:r>
          </a:p>
          <a:p>
            <a:endParaRPr lang="en-US" sz="2000" dirty="0"/>
          </a:p>
          <a:p>
            <a:r>
              <a:rPr lang="en-US" sz="2000" dirty="0" smtClean="0"/>
              <a:t>	-&gt; May have unrealistic expectations of the project, project support 		and outcomes.</a:t>
            </a:r>
          </a:p>
          <a:p>
            <a:r>
              <a:rPr lang="en-US" sz="2000" dirty="0"/>
              <a:t>	</a:t>
            </a:r>
            <a:r>
              <a:rPr lang="en-US" sz="2000" dirty="0" smtClean="0"/>
              <a:t>-&gt; Need to be proactively engaged.</a:t>
            </a:r>
          </a:p>
          <a:p>
            <a:endParaRPr lang="en-US" sz="2000" dirty="0"/>
          </a:p>
          <a:p>
            <a:r>
              <a:rPr lang="en-US" sz="2000" dirty="0" smtClean="0"/>
              <a:t>&lt;- </a:t>
            </a:r>
            <a:r>
              <a:rPr lang="en-US" sz="2000" b="1" dirty="0" smtClean="0"/>
              <a:t>Frame the biological context, frame relevant biological questions.</a:t>
            </a:r>
          </a:p>
          <a:p>
            <a:endParaRPr lang="en-US" sz="2000" dirty="0"/>
          </a:p>
          <a:p>
            <a:r>
              <a:rPr lang="en-US" sz="2000" dirty="0" smtClean="0"/>
              <a:t>	-&gt; Analysis focus is often on a gene, gene network/pathway. </a:t>
            </a:r>
          </a:p>
          <a:p>
            <a:endParaRPr lang="en-US" sz="2000" dirty="0"/>
          </a:p>
          <a:p>
            <a:r>
              <a:rPr lang="en-US" sz="2000" dirty="0" smtClean="0"/>
              <a:t>	-&gt; Interested in functional validation </a:t>
            </a:r>
          </a:p>
          <a:p>
            <a:r>
              <a:rPr lang="en-US" sz="2000" dirty="0"/>
              <a:t>	</a:t>
            </a:r>
            <a:r>
              <a:rPr lang="en-US" sz="2000" dirty="0" smtClean="0"/>
              <a:t>– lengthy and expensive and difficult en masse.</a:t>
            </a:r>
          </a:p>
          <a:p>
            <a:endParaRPr lang="en-US" sz="2000" dirty="0"/>
          </a:p>
          <a:p>
            <a:r>
              <a:rPr lang="en-US" sz="2000" dirty="0" smtClean="0"/>
              <a:t>&lt;-</a:t>
            </a:r>
            <a:r>
              <a:rPr lang="en-US" sz="2000" b="1" dirty="0" smtClean="0"/>
              <a:t>STRONGEST LINK to PHENOTYPE</a:t>
            </a:r>
            <a:r>
              <a:rPr lang="en-US" sz="2000" dirty="0" smtClean="0"/>
              <a:t>.</a:t>
            </a:r>
            <a:endParaRPr lang="en-US" sz="2000" dirty="0"/>
          </a:p>
        </p:txBody>
      </p:sp>
    </p:spTree>
    <p:extLst>
      <p:ext uri="{BB962C8B-B14F-4D97-AF65-F5344CB8AC3E}">
        <p14:creationId xmlns:p14="http://schemas.microsoft.com/office/powerpoint/2010/main" val="160923340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7|31.5"/>
</p:tagLst>
</file>

<file path=ppt/tags/tag2.xml><?xml version="1.0" encoding="utf-8"?>
<p:tagLst xmlns:a="http://schemas.openxmlformats.org/drawingml/2006/main" xmlns:r="http://schemas.openxmlformats.org/officeDocument/2006/relationships" xmlns:p="http://schemas.openxmlformats.org/presentationml/2006/main">
  <p:tag name="TIMING" val="|7.7|3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876</TotalTime>
  <Words>1466</Words>
  <Application>Microsoft Macintosh PowerPoint</Application>
  <PresentationFormat>On-screen Show (4:3)</PresentationFormat>
  <Paragraphs>324</Paragraphs>
  <Slides>37</Slides>
  <Notes>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A biologist’s mud-map of genome projects</vt:lpstr>
      <vt:lpstr>The Genomic era: Understanding phenotypes and phenotypic variation</vt:lpstr>
      <vt:lpstr>  The genomics challenge:  </vt:lpstr>
      <vt:lpstr>PowerPoint Presentation</vt:lpstr>
      <vt:lpstr>The three principals for making sense of Systems-scale data</vt:lpstr>
      <vt:lpstr>PowerPoint Presentation</vt:lpstr>
      <vt:lpstr>FANTOM  </vt:lpstr>
      <vt:lpstr>The FANTOM structure</vt:lpstr>
      <vt:lpstr>The FANTOM structure</vt:lpstr>
      <vt:lpstr>The FANTOM structure</vt:lpstr>
      <vt:lpstr>The FANTOM structure</vt:lpstr>
      <vt:lpstr>FANTOM  </vt:lpstr>
      <vt:lpstr>PowerPoint Presentation</vt:lpstr>
      <vt:lpstr>PowerPoint Presentation</vt:lpstr>
      <vt:lpstr>Transcript-based gene models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Capped Analysis of Gene Expression: CAGE</vt:lpstr>
      <vt:lpstr>CAGE is a quantitative measure of gene expression</vt:lpstr>
      <vt:lpstr>PowerPoint Presentation</vt:lpstr>
      <vt:lpstr>PowerPoint Presentation</vt:lpstr>
      <vt:lpstr>Innate genes &lt;transcripts</vt:lpstr>
      <vt:lpstr>PowerPoint Presentation</vt:lpstr>
      <vt:lpstr>PowerPoint Presentation</vt:lpstr>
      <vt:lpstr>Most inducible genes are multi-transcript</vt:lpstr>
      <vt:lpstr>Sorting Nexin 10 D TSS alters N-terminal</vt:lpstr>
      <vt:lpstr>Convergent signaling amplifies transcription from some cytokines</vt:lpstr>
      <vt:lpstr>Pathogen specific signaling drives different gene products</vt:lpstr>
      <vt:lpstr>PowerPoint Presentation</vt:lpstr>
      <vt:lpstr>Alternate Transcription initiation rapidly alters transcript function</vt:lpstr>
      <vt:lpstr>A new RNA ontology?  A rethink about enhancer/promoter terminology? New definitions of a gene?  Integrating ideas on phenotype expressivity/penetrance  Static vs transitioning genome. </vt:lpstr>
      <vt:lpstr>Acknowledgements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Christine Wells</dc:creator>
  <cp:keywords/>
  <dc:description/>
  <cp:lastModifiedBy>Christine Wells</cp:lastModifiedBy>
  <cp:revision>39</cp:revision>
  <dcterms:created xsi:type="dcterms:W3CDTF">2015-10-06T06:27:54Z</dcterms:created>
  <dcterms:modified xsi:type="dcterms:W3CDTF">2015-10-06T21:06:53Z</dcterms:modified>
  <cp:category/>
</cp:coreProperties>
</file>