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notesMasterIdLst>
    <p:notesMasterId r:id="rId8"/>
  </p:notesMasterIdLst>
  <p:handoutMasterIdLst>
    <p:handoutMasterId r:id="rId9"/>
  </p:handoutMasterIdLst>
  <p:sldIdLst>
    <p:sldId id="258" r:id="rId2"/>
    <p:sldId id="260" r:id="rId3"/>
    <p:sldId id="261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2" d="100"/>
          <a:sy n="172" d="100"/>
        </p:scale>
        <p:origin x="-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47273-EF8E-1A42-BD87-BC63AB85C8BA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30F18-DE37-7F43-873C-A426D6364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18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C6F77-77C3-DA4D-83D9-3D827C888892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3DA9A-AF85-8E45-AA73-66AA5B79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1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DA9A-AF85-8E45-AA73-66AA5B79D7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8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3120201-7DA0-404C-9FCE-63B97AA48CD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50723F-4842-7F40-8AA1-4AC57BAF6F90}" type="datetimeFigureOut">
              <a:rPr lang="en-US" smtClean="0"/>
              <a:t>10/6/15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432" y="2802919"/>
            <a:ext cx="7772400" cy="638193"/>
          </a:xfrm>
        </p:spPr>
        <p:txBody>
          <a:bodyPr/>
          <a:lstStyle/>
          <a:p>
            <a:r>
              <a:rPr lang="en-US" sz="4400" dirty="0" smtClean="0"/>
              <a:t>The National Science Foundation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4841" y="3554401"/>
            <a:ext cx="6312685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</a:rPr>
              <a:t>Independent Federal Agency</a:t>
            </a:r>
          </a:p>
          <a:p>
            <a:endParaRPr lang="en-US" sz="2800" i="1" dirty="0">
              <a:solidFill>
                <a:schemeClr val="tx2"/>
              </a:solidFill>
            </a:endParaRPr>
          </a:p>
          <a:p>
            <a:r>
              <a:rPr lang="en-US" sz="2800" i="1" dirty="0" smtClean="0">
                <a:solidFill>
                  <a:schemeClr val="tx2"/>
                </a:solidFill>
              </a:rPr>
              <a:t>Support for all fields of fundamental science and engineering </a:t>
            </a:r>
          </a:p>
          <a:p>
            <a:endParaRPr lang="en-US" sz="2800" i="1" dirty="0">
              <a:solidFill>
                <a:schemeClr val="tx2"/>
              </a:solidFill>
            </a:endParaRPr>
          </a:p>
          <a:p>
            <a:endParaRPr lang="en-US" sz="2800" i="1" dirty="0" smtClean="0">
              <a:solidFill>
                <a:schemeClr val="tx2"/>
              </a:solidFill>
            </a:endParaRPr>
          </a:p>
          <a:p>
            <a:endParaRPr lang="en-US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3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432" y="2457229"/>
            <a:ext cx="7772400" cy="638193"/>
          </a:xfrm>
        </p:spPr>
        <p:txBody>
          <a:bodyPr/>
          <a:lstStyle/>
          <a:p>
            <a:r>
              <a:rPr lang="en-US" sz="3600" dirty="0" smtClean="0"/>
              <a:t>NSF Directorate for Biological Sciences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4599" y="3092545"/>
            <a:ext cx="63126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</a:rPr>
              <a:t>Organized by scale:</a:t>
            </a: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Division of Environmental Biology</a:t>
            </a: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Division of Integrative Organismal Systems</a:t>
            </a:r>
            <a:endParaRPr lang="en-US" sz="2800" i="1" dirty="0">
              <a:solidFill>
                <a:schemeClr val="tx2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Division of Molecular and Cellular Biosciences</a:t>
            </a:r>
          </a:p>
          <a:p>
            <a:pPr marL="457200" indent="-457200">
              <a:buFont typeface="Arial"/>
              <a:buChar char="•"/>
            </a:pPr>
            <a:endParaRPr lang="en-US" sz="2800" i="1" dirty="0" smtClean="0">
              <a:solidFill>
                <a:schemeClr val="tx2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Division of Biological Infrastructure</a:t>
            </a:r>
          </a:p>
          <a:p>
            <a:endParaRPr lang="en-US" sz="28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40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432" y="2457229"/>
            <a:ext cx="7772400" cy="638193"/>
          </a:xfrm>
        </p:spPr>
        <p:txBody>
          <a:bodyPr/>
          <a:lstStyle/>
          <a:p>
            <a:r>
              <a:rPr lang="en-US" sz="3600" dirty="0" smtClean="0"/>
              <a:t>NSF Directorate for Biological Sciences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4599" y="3092545"/>
            <a:ext cx="631268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</a:rPr>
              <a:t>Directorate wide </a:t>
            </a:r>
            <a:r>
              <a:rPr lang="en-US" sz="2800" i="1" dirty="0">
                <a:solidFill>
                  <a:schemeClr val="tx2"/>
                </a:solidFill>
              </a:rPr>
              <a:t>i</a:t>
            </a:r>
            <a:r>
              <a:rPr lang="en-US" sz="2800" i="1" dirty="0" smtClean="0">
                <a:solidFill>
                  <a:schemeClr val="tx2"/>
                </a:solidFill>
              </a:rPr>
              <a:t>nitiatives:</a:t>
            </a: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URL: Understanding the Rules of Life</a:t>
            </a: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G2P: Genomes to </a:t>
            </a:r>
            <a:r>
              <a:rPr lang="en-US" sz="2800" i="1" dirty="0" err="1" smtClean="0">
                <a:solidFill>
                  <a:schemeClr val="tx2"/>
                </a:solidFill>
              </a:rPr>
              <a:t>Phenomes</a:t>
            </a:r>
            <a:endParaRPr lang="en-US" sz="2800" i="1" dirty="0" smtClean="0">
              <a:solidFill>
                <a:schemeClr val="tx2"/>
              </a:solidFill>
            </a:endParaRPr>
          </a:p>
          <a:p>
            <a:endParaRPr lang="en-US" sz="2800" i="1" dirty="0">
              <a:solidFill>
                <a:schemeClr val="tx2"/>
              </a:solidFill>
            </a:endParaRPr>
          </a:p>
          <a:p>
            <a:r>
              <a:rPr lang="en-US" sz="2800" i="1" dirty="0" smtClean="0">
                <a:solidFill>
                  <a:schemeClr val="tx2"/>
                </a:solidFill>
              </a:rPr>
              <a:t>Division level initiatives:</a:t>
            </a: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chemeClr val="tx2"/>
                </a:solidFill>
              </a:rPr>
              <a:t>EDGE: </a:t>
            </a:r>
            <a:r>
              <a:rPr lang="en-US" sz="2800" i="1" u="sng" dirty="0" smtClean="0">
                <a:solidFill>
                  <a:schemeClr val="tx2"/>
                </a:solidFill>
              </a:rPr>
              <a:t>E</a:t>
            </a:r>
            <a:r>
              <a:rPr lang="en-US" sz="2800" i="1" dirty="0" smtClean="0">
                <a:solidFill>
                  <a:schemeClr val="tx2"/>
                </a:solidFill>
              </a:rPr>
              <a:t>nabling </a:t>
            </a:r>
            <a:r>
              <a:rPr lang="en-US" sz="2800" i="1" u="sng" dirty="0" smtClean="0">
                <a:solidFill>
                  <a:schemeClr val="tx2"/>
                </a:solidFill>
              </a:rPr>
              <a:t>D</a:t>
            </a:r>
            <a:r>
              <a:rPr lang="en-US" sz="2800" i="1" dirty="0" smtClean="0">
                <a:solidFill>
                  <a:schemeClr val="tx2"/>
                </a:solidFill>
              </a:rPr>
              <a:t>iscovery through </a:t>
            </a:r>
            <a:r>
              <a:rPr lang="en-US" sz="2800" i="1" u="sng" dirty="0" smtClean="0">
                <a:solidFill>
                  <a:schemeClr val="tx2"/>
                </a:solidFill>
              </a:rPr>
              <a:t>Ge</a:t>
            </a:r>
            <a:r>
              <a:rPr lang="en-US" sz="2800" i="1" dirty="0" smtClean="0">
                <a:solidFill>
                  <a:schemeClr val="tx2"/>
                </a:solidFill>
              </a:rPr>
              <a:t>nomic Tools</a:t>
            </a:r>
            <a:endParaRPr lang="en-US" sz="2800" i="1" dirty="0">
              <a:solidFill>
                <a:schemeClr val="tx2"/>
              </a:solidFill>
            </a:endParaRPr>
          </a:p>
          <a:p>
            <a:endParaRPr lang="en-US" sz="28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6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622184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675E47"/>
                </a:solidFill>
              </a:rPr>
              <a:t>Questions to address:</a:t>
            </a:r>
          </a:p>
          <a:p>
            <a:r>
              <a:rPr lang="en-US" dirty="0" smtClean="0">
                <a:solidFill>
                  <a:srgbClr val="675E47"/>
                </a:solidFill>
              </a:rPr>
              <a:t>1. Is understanding and predicting complex phenotypes from genotypes/epigenetics data a priority for NSF?</a:t>
            </a:r>
          </a:p>
          <a:p>
            <a:endParaRPr lang="en-US" dirty="0" smtClean="0">
              <a:solidFill>
                <a:srgbClr val="675E47"/>
              </a:solidFill>
            </a:endParaRPr>
          </a:p>
          <a:p>
            <a:r>
              <a:rPr lang="en-US" i="1" dirty="0" smtClean="0">
                <a:solidFill>
                  <a:srgbClr val="675E47"/>
                </a:solidFill>
              </a:rPr>
              <a:t>YES</a:t>
            </a:r>
            <a:endParaRPr lang="en-US" dirty="0" smtClean="0">
              <a:solidFill>
                <a:srgbClr val="675E47"/>
              </a:solidFill>
            </a:endParaRPr>
          </a:p>
          <a:p>
            <a:endParaRPr lang="en-US" i="1" dirty="0" smtClean="0">
              <a:solidFill>
                <a:srgbClr val="675E47"/>
              </a:solidFill>
            </a:endParaRPr>
          </a:p>
          <a:p>
            <a:r>
              <a:rPr lang="en-US" i="1" dirty="0" smtClean="0">
                <a:solidFill>
                  <a:srgbClr val="675E47"/>
                </a:solidFill>
              </a:rPr>
              <a:t>GENOMES to PHENOMES (</a:t>
            </a:r>
            <a:r>
              <a:rPr lang="en-US" i="1" dirty="0">
                <a:solidFill>
                  <a:srgbClr val="675E47"/>
                </a:solidFill>
              </a:rPr>
              <a:t>G2P) </a:t>
            </a:r>
            <a:r>
              <a:rPr lang="en-US" i="1" dirty="0" smtClean="0">
                <a:solidFill>
                  <a:srgbClr val="675E47"/>
                </a:solidFill>
              </a:rPr>
              <a:t>Workshop,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 </a:t>
            </a:r>
            <a:r>
              <a:rPr lang="en-US" sz="1800" i="1" dirty="0">
                <a:solidFill>
                  <a:srgbClr val="675E47"/>
                </a:solidFill>
              </a:rPr>
              <a:t>O</a:t>
            </a:r>
            <a:r>
              <a:rPr lang="en-US" sz="1800" i="1" dirty="0" smtClean="0">
                <a:solidFill>
                  <a:srgbClr val="675E47"/>
                </a:solidFill>
              </a:rPr>
              <a:t>rganized and co-funded by IOS, MCB in BIO, and Division of Mathematical Sciences in MPS</a:t>
            </a:r>
          </a:p>
          <a:p>
            <a:pPr marL="342900" indent="-342900">
              <a:buFont typeface="Arial"/>
              <a:buChar char="•"/>
            </a:pPr>
            <a:r>
              <a:rPr lang="en-US" sz="1800" i="1" dirty="0" smtClean="0">
                <a:solidFill>
                  <a:srgbClr val="675E47"/>
                </a:solidFill>
              </a:rPr>
              <a:t>Aimed at multi-scale modeling approaches to </a:t>
            </a:r>
            <a:r>
              <a:rPr lang="en-US" sz="1800" i="1" dirty="0" smtClean="0">
                <a:solidFill>
                  <a:srgbClr val="675E47"/>
                </a:solidFill>
              </a:rPr>
              <a:t>advance understanding of emergent properties in complex biological systems,</a:t>
            </a:r>
            <a:endParaRPr lang="en-US" sz="1800" i="1" dirty="0" smtClean="0">
              <a:solidFill>
                <a:srgbClr val="675E47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1800" i="1" dirty="0">
                <a:solidFill>
                  <a:srgbClr val="675E47"/>
                </a:solidFill>
              </a:rPr>
              <a:t>25-27 </a:t>
            </a:r>
            <a:r>
              <a:rPr lang="en-US" sz="1800" i="1" dirty="0" smtClean="0">
                <a:solidFill>
                  <a:srgbClr val="675E47"/>
                </a:solidFill>
              </a:rPr>
              <a:t>October 2015</a:t>
            </a:r>
          </a:p>
          <a:p>
            <a:pPr marL="342900" indent="-342900">
              <a:buFont typeface="Arial"/>
              <a:buChar char="•"/>
            </a:pPr>
            <a:endParaRPr lang="en-US" sz="1800" i="1" dirty="0" smtClean="0">
              <a:solidFill>
                <a:srgbClr val="675E47"/>
              </a:solidFill>
            </a:endParaRPr>
          </a:p>
          <a:p>
            <a:endParaRPr lang="en-US" i="1" dirty="0" smtClean="0">
              <a:solidFill>
                <a:srgbClr val="675E47"/>
              </a:solidFill>
            </a:endParaRPr>
          </a:p>
          <a:p>
            <a:endParaRPr lang="en-US" i="1" dirty="0" smtClean="0">
              <a:solidFill>
                <a:srgbClr val="675E47"/>
              </a:solidFill>
            </a:endParaRPr>
          </a:p>
          <a:p>
            <a:endParaRPr lang="en-US" dirty="0" smtClean="0">
              <a:solidFill>
                <a:srgbClr val="675E47"/>
              </a:solidFill>
            </a:endParaRP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333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622184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675E47"/>
                </a:solidFill>
              </a:rPr>
              <a:t>Questions to address:</a:t>
            </a:r>
          </a:p>
          <a:p>
            <a:r>
              <a:rPr lang="en-US" dirty="0" smtClean="0">
                <a:solidFill>
                  <a:srgbClr val="675E47"/>
                </a:solidFill>
              </a:rPr>
              <a:t>2. Could the functional annotation of domesticated animal genomes fit into that priority for NSF?</a:t>
            </a:r>
          </a:p>
          <a:p>
            <a:endParaRPr lang="en-US" dirty="0">
              <a:solidFill>
                <a:srgbClr val="675E47"/>
              </a:solidFill>
            </a:endParaRPr>
          </a:p>
          <a:p>
            <a:r>
              <a:rPr lang="en-US" i="1" dirty="0" smtClean="0">
                <a:solidFill>
                  <a:srgbClr val="675E47"/>
                </a:solidFill>
              </a:rPr>
              <a:t>YES, within a larger framework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The NSF focus on basic research would not exclude domesticated animals or species of economic importance.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Activities such as EDGE could include domesticated species within the framework of addressing basic science.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Domesticated animals would not necessarily be prioritized over other organisms.</a:t>
            </a:r>
          </a:p>
          <a:p>
            <a:r>
              <a:rPr lang="en-US" i="1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9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26" y="115932"/>
            <a:ext cx="2424715" cy="24387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577094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675E47"/>
                </a:solidFill>
              </a:rPr>
              <a:t>Questions to address:</a:t>
            </a:r>
            <a:endParaRPr lang="en-US" dirty="0" smtClean="0">
              <a:solidFill>
                <a:srgbClr val="675E47"/>
              </a:solidFill>
            </a:endParaRPr>
          </a:p>
          <a:p>
            <a:r>
              <a:rPr lang="en-US" dirty="0" smtClean="0">
                <a:solidFill>
                  <a:srgbClr val="675E47"/>
                </a:solidFill>
              </a:rPr>
              <a:t>3. What are the possible mechanisms for funding such work within NSF and in collaboration with other agencies in the US and globally?</a:t>
            </a:r>
          </a:p>
          <a:p>
            <a:endParaRPr lang="en-US" dirty="0">
              <a:solidFill>
                <a:srgbClr val="675E47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New solicitations such as EDGE.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Development of joint solicitations with other Federal agencies</a:t>
            </a:r>
          </a:p>
          <a:p>
            <a:pPr marL="1257300" lvl="2" indent="-342900" algn="l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Plant Biotic Interactions as an example of joint IOS-USDA/NIFA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Ideas Labs, modeled after the UK IDEA Factory program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International collaborative agreements.</a:t>
            </a:r>
          </a:p>
          <a:p>
            <a:pPr marL="342900" indent="-342900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Partnering with private foundations</a:t>
            </a:r>
          </a:p>
          <a:p>
            <a:pPr marL="1257300" lvl="2" indent="-342900" algn="l">
              <a:buFont typeface="Arial"/>
              <a:buChar char="•"/>
            </a:pPr>
            <a:r>
              <a:rPr lang="en-US" i="1" dirty="0" smtClean="0">
                <a:solidFill>
                  <a:srgbClr val="675E47"/>
                </a:solidFill>
              </a:rPr>
              <a:t>Gates Foundation and the BREAD program example</a:t>
            </a:r>
          </a:p>
          <a:p>
            <a:r>
              <a:rPr lang="en-US" i="1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63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164</TotalTime>
  <Words>235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The National Science Foundation</vt:lpstr>
      <vt:lpstr>NSF Directorate for Biological Sciences</vt:lpstr>
      <vt:lpstr>NSF Directorate for Biological Sciences</vt:lpstr>
      <vt:lpstr>PowerPoint Presentation</vt:lpstr>
      <vt:lpstr>PowerPoint Presentation</vt:lpstr>
      <vt:lpstr>PowerPoint Presentation</vt:lpstr>
    </vt:vector>
  </TitlesOfParts>
  <Company>NSF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Science Foundation</dc:title>
  <dc:creator>Robert Miller</dc:creator>
  <cp:lastModifiedBy>Robert Miller</cp:lastModifiedBy>
  <cp:revision>23</cp:revision>
  <cp:lastPrinted>2015-10-06T15:19:35Z</cp:lastPrinted>
  <dcterms:created xsi:type="dcterms:W3CDTF">2015-10-06T12:33:01Z</dcterms:created>
  <dcterms:modified xsi:type="dcterms:W3CDTF">2015-10-06T16:03:52Z</dcterms:modified>
</cp:coreProperties>
</file>