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260" r:id="rId3"/>
    <p:sldId id="259" r:id="rId4"/>
    <p:sldId id="261" r:id="rId5"/>
    <p:sldId id="262" r:id="rId6"/>
    <p:sldId id="275" r:id="rId7"/>
    <p:sldId id="286" r:id="rId8"/>
    <p:sldId id="263" r:id="rId9"/>
    <p:sldId id="269" r:id="rId10"/>
    <p:sldId id="265" r:id="rId11"/>
    <p:sldId id="266" r:id="rId12"/>
    <p:sldId id="295" r:id="rId13"/>
    <p:sldId id="296" r:id="rId14"/>
    <p:sldId id="267" r:id="rId15"/>
    <p:sldId id="299" r:id="rId16"/>
    <p:sldId id="271" r:id="rId17"/>
    <p:sldId id="298" r:id="rId18"/>
    <p:sldId id="304" r:id="rId19"/>
    <p:sldId id="308" r:id="rId20"/>
    <p:sldId id="300" r:id="rId21"/>
    <p:sldId id="322" r:id="rId22"/>
    <p:sldId id="282" r:id="rId23"/>
    <p:sldId id="336" r:id="rId24"/>
    <p:sldId id="278" r:id="rId25"/>
    <p:sldId id="335" r:id="rId26"/>
    <p:sldId id="306" r:id="rId27"/>
    <p:sldId id="279" r:id="rId28"/>
  </p:sldIdLst>
  <p:sldSz cx="12192000" cy="6858000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6A6"/>
    <a:srgbClr val="006E9C"/>
    <a:srgbClr val="72D5E0"/>
    <a:srgbClr val="389198"/>
    <a:srgbClr val="879797"/>
    <a:srgbClr val="36AAC6"/>
    <a:srgbClr val="026767"/>
    <a:srgbClr val="FFC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6"/>
    <p:restoredTop sz="94673"/>
  </p:normalViewPr>
  <p:slideViewPr>
    <p:cSldViewPr snapToGrid="0" snapToObjects="1" showGuides="1">
      <p:cViewPr varScale="1">
        <p:scale>
          <a:sx n="107" d="100"/>
          <a:sy n="107" d="100"/>
        </p:scale>
        <p:origin x="6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71956542-C623-044C-94DC-BB3181C4B641}" type="datetimeFigureOut">
              <a:rPr lang="en-GB" altLang="x-none"/>
              <a:pPr>
                <a:defRPr/>
              </a:pPr>
              <a:t>14/01/2019</a:t>
            </a:fld>
            <a:endParaRPr lang="en-GB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AABC30A3-A54A-8D40-A678-0018651FA2D9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4079933B-9219-4A43-8FF1-1143B54DFF89}" type="datetimeFigureOut">
              <a:rPr lang="en-US" altLang="x-none"/>
              <a:pPr>
                <a:defRPr/>
              </a:pPr>
              <a:t>1/14/19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noProof="0"/>
              <a:t>Click to edit Master text styles</a:t>
            </a:r>
          </a:p>
          <a:p>
            <a:pPr lvl="1"/>
            <a:r>
              <a:rPr lang="en-GB" altLang="x-none" noProof="0"/>
              <a:t>Second level</a:t>
            </a:r>
          </a:p>
          <a:p>
            <a:pPr lvl="2"/>
            <a:r>
              <a:rPr lang="en-GB" altLang="x-none" noProof="0"/>
              <a:t>Third level</a:t>
            </a:r>
          </a:p>
          <a:p>
            <a:pPr lvl="3"/>
            <a:r>
              <a:rPr lang="en-GB" altLang="x-none" noProof="0"/>
              <a:t>Fourth level</a:t>
            </a:r>
          </a:p>
          <a:p>
            <a:pPr lvl="4"/>
            <a:r>
              <a:rPr lang="en-GB" altLang="x-none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38688DC0-69FC-9E46-99A6-68B85A690F8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3067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a data perspective core aims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77927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207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Are currently writing a new metadata standard for analysis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6174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Really keen to hear from you what features would help support your research.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688DC0-69FC-9E46-99A6-68B85A690F8C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9552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122142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 Neue LT Pro 45 Light" charset="0"/>
                <a:ea typeface="Helvetica Neue LT Pro 45 Light" charset="0"/>
                <a:cs typeface="Helvetica Neue LT Pro 45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654876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480540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2249912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246960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583626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406084"/>
      </p:ext>
    </p:extLst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628548"/>
      </p:ext>
    </p:extLst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205929"/>
      </p:ext>
    </p:extLst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9147290"/>
      </p:ext>
    </p:extLst>
  </p:cSld>
  <p:clrMapOvr>
    <a:masterClrMapping/>
  </p:clrMapOvr>
  <p:transition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19200"/>
            <a:ext cx="5198533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48400" y="1219200"/>
            <a:ext cx="53340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96002"/>
      </p:ext>
    </p:extLst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26035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0134692"/>
      </p:ext>
    </p:extLst>
  </p:cSld>
  <p:clrMapOvr>
    <a:masterClrMapping/>
  </p:clrMapOvr>
  <p:transition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877434"/>
      </p:ext>
    </p:extLst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19200"/>
            <a:ext cx="5198533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48400" y="1219200"/>
            <a:ext cx="53340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09264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407908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910718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607837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339212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993144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6552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10072" y="1797029"/>
            <a:ext cx="8534400" cy="610284"/>
          </a:xfrm>
        </p:spPr>
        <p:txBody>
          <a:bodyPr/>
          <a:lstStyle>
            <a:lvl1pPr marL="0" indent="0">
              <a:buFontTx/>
              <a:buNone/>
              <a:defRPr sz="26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1" y="1040419"/>
            <a:ext cx="10363200" cy="6857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500" b="0" i="0">
                <a:solidFill>
                  <a:srgbClr val="FFFFFF"/>
                </a:solidFill>
                <a:latin typeface="HelveticaNeueLT Pro 45 Lt"/>
                <a:cs typeface="HelveticaNeueLT Pro 45 Lt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11201" y="3851276"/>
            <a:ext cx="5983817" cy="614363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HelveticaNeueLT Pro 35 Th"/>
                <a:cs typeface="HelveticaNeueLT Pro 35 Th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700542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 flipH="1">
            <a:off x="0" y="6210300"/>
            <a:ext cx="12192000" cy="647700"/>
          </a:xfrm>
          <a:prstGeom prst="rect">
            <a:avLst/>
          </a:prstGeom>
          <a:solidFill>
            <a:srgbClr val="0043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4115" tIns="22065" rIns="44115" bIns="22065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x-none" sz="1800">
              <a:cs typeface="+mn-cs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04800"/>
            <a:ext cx="10871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de-DE" altLang="x-none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19200"/>
            <a:ext cx="108712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  <a:endParaRPr lang="de-DE" altLang="x-none"/>
          </a:p>
        </p:txBody>
      </p:sp>
      <p:pic>
        <p:nvPicPr>
          <p:cNvPr id="1029" name="Picture 5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663" y="6308725"/>
            <a:ext cx="14557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  <p:sldLayoutId id="2147484237" r:id="rId16"/>
    <p:sldLayoutId id="2147484238" r:id="rId17"/>
    <p:sldLayoutId id="2147484239" r:id="rId18"/>
  </p:sldLayoutIdLst>
  <p:transition>
    <p:cut/>
  </p:transition>
  <p:hf hdr="0" ftr="0"/>
  <p:txStyles>
    <p:titleStyle>
      <a:lvl1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/>
          <a:ea typeface="ＭＳ Ｐゴシック" charset="0"/>
          <a:cs typeface="HelveticaNeueLT Pro 45 Lt"/>
        </a:defRPr>
      </a:lvl1pPr>
      <a:lvl2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2pPr>
      <a:lvl3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3pPr>
      <a:lvl4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4pPr>
      <a:lvl5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5pPr>
      <a:lvl6pPr marL="220599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6pPr>
      <a:lvl7pPr marL="441176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7pPr>
      <a:lvl8pPr marL="661770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8pPr>
      <a:lvl9pPr marL="882370" algn="l" defTabSz="955894" rtl="0" eaLnBrk="1" fontAlgn="base" hangingPunct="1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20000"/>
        <a:buFont typeface="Arial" charset="0"/>
        <a:buChar char="•"/>
        <a:defRPr sz="2400">
          <a:solidFill>
            <a:srgbClr val="595959"/>
          </a:solidFill>
          <a:latin typeface="HelveticaNeueLT Pro 45 Lt"/>
          <a:ea typeface="ＭＳ Ｐゴシック" charset="0"/>
          <a:cs typeface="HelveticaNeueLT Pro 45 Lt"/>
        </a:defRPr>
      </a:lvl1pPr>
      <a:lvl2pPr marL="631825" indent="-276225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SzPct val="100000"/>
        <a:buFont typeface="Arial" charset="0"/>
        <a:buChar char="•"/>
        <a:defRPr sz="2200">
          <a:solidFill>
            <a:srgbClr val="595959"/>
          </a:solidFill>
          <a:latin typeface="HelveticaNeueLT Pro 45 Lt"/>
          <a:ea typeface="ＭＳ Ｐゴシック" charset="0"/>
          <a:cs typeface="HelveticaNeueLT Pro 45 Lt"/>
        </a:defRPr>
      </a:lvl2pPr>
      <a:lvl3pPr marL="895350" indent="-234950" algn="l" defTabSz="952500" rtl="0" eaLnBrk="0" fontAlgn="base" hangingPunct="0">
        <a:spcBef>
          <a:spcPct val="20000"/>
        </a:spcBef>
        <a:spcAft>
          <a:spcPts val="575"/>
        </a:spcAft>
        <a:buClr>
          <a:srgbClr val="FF8C9A"/>
        </a:buClr>
        <a:buFont typeface="Times" charset="0"/>
        <a:buChar char="•"/>
        <a:defRPr sz="2000">
          <a:solidFill>
            <a:srgbClr val="595959"/>
          </a:solidFill>
          <a:latin typeface="HelveticaNeueLT Pro 45 Lt"/>
          <a:ea typeface="ＭＳ Ｐゴシック" charset="0"/>
          <a:cs typeface="HelveticaNeueLT Pro 45 Lt"/>
        </a:defRPr>
      </a:lvl3pPr>
      <a:lvl4pPr marL="1147763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rgbClr val="595959"/>
          </a:solidFill>
          <a:latin typeface="HelveticaNeueLT Pro 45 Lt"/>
          <a:ea typeface="ＭＳ Ｐゴシック" charset="0"/>
          <a:cs typeface="HelveticaNeueLT Pro 45 Lt"/>
        </a:defRPr>
      </a:lvl4pPr>
      <a:lvl5pPr marL="1400175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rgbClr val="595959"/>
          </a:solidFill>
          <a:latin typeface="HelveticaNeueLT Pro 45 Lt"/>
          <a:ea typeface="ＭＳ Ｐゴシック" charset="0"/>
          <a:cs typeface="HelveticaNeueLT Pro 45 Lt"/>
        </a:defRPr>
      </a:lvl5pPr>
      <a:lvl6pPr marL="2371346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6pPr>
      <a:lvl7pPr marL="2591945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7pPr>
      <a:lvl8pPr marL="2812522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8pPr>
      <a:lvl9pPr marL="3033117" indent="-238971" algn="l" defTabSz="95589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20599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41176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617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823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294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23541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14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73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04800"/>
            <a:ext cx="10871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219200"/>
            <a:ext cx="108712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Click to edit Master text styles</a:t>
            </a:r>
          </a:p>
          <a:p>
            <a:pPr lvl="1"/>
            <a:r>
              <a:rPr lang="de-DE" altLang="x-none"/>
              <a:t>Second level</a:t>
            </a:r>
          </a:p>
          <a:p>
            <a:pPr lvl="2"/>
            <a:r>
              <a:rPr lang="de-DE" altLang="x-none"/>
              <a:t>Third level</a:t>
            </a:r>
          </a:p>
          <a:p>
            <a:pPr lvl="3"/>
            <a:r>
              <a:rPr lang="de-DE" altLang="x-none"/>
              <a:t>Fourth level</a:t>
            </a:r>
          </a:p>
          <a:p>
            <a:pPr lvl="4"/>
            <a:r>
              <a:rPr lang="de-DE" altLang="x-none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081" y="6308725"/>
            <a:ext cx="1455319" cy="45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</p:sldLayoutIdLst>
  <p:transition>
    <p:cut/>
  </p:transition>
  <p:hf hdr="0" ftr="0"/>
  <p:txStyles>
    <p:titleStyle>
      <a:lvl1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/>
          <a:ea typeface="ＭＳ Ｐゴシック" charset="0"/>
          <a:cs typeface="HelveticaNeueLT Pro 45 Lt"/>
        </a:defRPr>
      </a:lvl1pPr>
      <a:lvl2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2pPr>
      <a:lvl3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3pPr>
      <a:lvl4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4pPr>
      <a:lvl5pPr algn="l" defTabSz="952500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HelveticaNeueLT Pro 45 Lt" charset="0"/>
          <a:ea typeface="ＭＳ Ｐゴシック" charset="0"/>
          <a:cs typeface="HelveticaNeueLT Pro 45 Lt" charset="0"/>
        </a:defRPr>
      </a:lvl5pPr>
      <a:lvl6pPr marL="220599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6pPr>
      <a:lvl7pPr marL="441176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7pPr>
      <a:lvl8pPr marL="6617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8pPr>
      <a:lvl9pPr marL="882370" algn="l" defTabSz="955894" rtl="0" fontAlgn="base">
        <a:spcBef>
          <a:spcPct val="0"/>
        </a:spcBef>
        <a:spcAft>
          <a:spcPct val="0"/>
        </a:spcAft>
        <a:defRPr sz="3300">
          <a:solidFill>
            <a:schemeClr val="accent1"/>
          </a:solidFill>
          <a:latin typeface="Arial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20000"/>
        <a:buFont typeface="Arial" charset="0"/>
        <a:buChar char="•"/>
        <a:defRPr sz="2400">
          <a:solidFill>
            <a:srgbClr val="595959"/>
          </a:solidFill>
          <a:latin typeface="HelveticaNeueLT Pro 45 Lt"/>
          <a:ea typeface="ＭＳ Ｐゴシック" charset="0"/>
          <a:cs typeface="HelveticaNeueLT Pro 45 Lt"/>
        </a:defRPr>
      </a:lvl1pPr>
      <a:lvl2pPr marL="631825" indent="-276225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SzPct val="100000"/>
        <a:buFont typeface="Arial" charset="0"/>
        <a:buChar char="•"/>
        <a:defRPr sz="2200">
          <a:solidFill>
            <a:srgbClr val="595959"/>
          </a:solidFill>
          <a:latin typeface="HelveticaNeueLT Pro 45 Lt"/>
          <a:ea typeface="ＭＳ Ｐゴシック" charset="0"/>
          <a:cs typeface="HelveticaNeueLT Pro 45 Lt"/>
        </a:defRPr>
      </a:lvl2pPr>
      <a:lvl3pPr marL="895350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rgbClr val="595959"/>
          </a:solidFill>
          <a:latin typeface="HelveticaNeueLT Pro 45 Lt"/>
          <a:ea typeface="ＭＳ Ｐゴシック" charset="0"/>
          <a:cs typeface="HelveticaNeueLT Pro 45 Lt"/>
        </a:defRPr>
      </a:lvl3pPr>
      <a:lvl4pPr marL="1147763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rgbClr val="595959"/>
          </a:solidFill>
          <a:latin typeface="HelveticaNeueLT Pro 45 Lt"/>
          <a:ea typeface="ＭＳ Ｐゴシック" charset="0"/>
          <a:cs typeface="HelveticaNeueLT Pro 45 Lt"/>
        </a:defRPr>
      </a:lvl4pPr>
      <a:lvl5pPr marL="1400175" indent="-234950" algn="l" defTabSz="952500" rtl="0" eaLnBrk="0" fontAlgn="base" hangingPunct="0">
        <a:spcBef>
          <a:spcPct val="20000"/>
        </a:spcBef>
        <a:spcAft>
          <a:spcPts val="575"/>
        </a:spcAft>
        <a:buClr>
          <a:schemeClr val="accent1"/>
        </a:buClr>
        <a:buFont typeface="Times" charset="0"/>
        <a:buChar char="•"/>
        <a:defRPr sz="2000">
          <a:solidFill>
            <a:srgbClr val="595959"/>
          </a:solidFill>
          <a:latin typeface="HelveticaNeueLT Pro 45 Lt"/>
          <a:ea typeface="ＭＳ Ｐゴシック" charset="0"/>
          <a:cs typeface="HelveticaNeueLT Pro 45 Lt"/>
        </a:defRPr>
      </a:lvl5pPr>
      <a:lvl6pPr marL="2371346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6pPr>
      <a:lvl7pPr marL="2591945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7pPr>
      <a:lvl8pPr marL="2812522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8pPr>
      <a:lvl9pPr marL="3033117" indent="-238971" algn="l" defTabSz="955894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48" charset="0"/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20599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41176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617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8237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0294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323541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544140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764733" algn="l" defTabSz="44117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tiff"/><Relationship Id="rId4" Type="http://schemas.openxmlformats.org/officeDocument/2006/relationships/hyperlink" Target="http://data.faang.org/organism/SAMEA6265168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18.tiff"/><Relationship Id="rId7" Type="http://schemas.openxmlformats.org/officeDocument/2006/relationships/image" Target="../media/image3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ebi.ac.uk/biosamples/samples/SAMEA104728849" TargetMode="External"/><Relationship Id="rId5" Type="http://schemas.openxmlformats.org/officeDocument/2006/relationships/hyperlink" Target="http://www.ebi.ac.uk/biosamples/samples/SAMEA5079418" TargetMode="External"/><Relationship Id="rId10" Type="http://schemas.openxmlformats.org/officeDocument/2006/relationships/hyperlink" Target="http://www.ebi.ac.uk/biosamples/samples/SAMEA103886757" TargetMode="External"/><Relationship Id="rId4" Type="http://schemas.openxmlformats.org/officeDocument/2006/relationships/hyperlink" Target="http://data.faang.org/organism/SAMEA6265168" TargetMode="External"/><Relationship Id="rId9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13" Type="http://schemas.openxmlformats.org/officeDocument/2006/relationships/image" Target="../media/image39.tiff"/><Relationship Id="rId3" Type="http://schemas.openxmlformats.org/officeDocument/2006/relationships/image" Target="../media/image18.tiff"/><Relationship Id="rId7" Type="http://schemas.openxmlformats.org/officeDocument/2006/relationships/image" Target="../media/image37.tiff"/><Relationship Id="rId12" Type="http://schemas.openxmlformats.org/officeDocument/2006/relationships/hyperlink" Target="https://www.ebi.ac.uk/ena/data/view/ERR2611825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ebi.ac.uk/biosamples/samples/SAMEA104728849" TargetMode="External"/><Relationship Id="rId11" Type="http://schemas.openxmlformats.org/officeDocument/2006/relationships/hyperlink" Target="http://data.faang.org/file/ERR2073971_1" TargetMode="External"/><Relationship Id="rId5" Type="http://schemas.openxmlformats.org/officeDocument/2006/relationships/hyperlink" Target="http://www.ebi.ac.uk/biosamples/samples/SAMEA5079418" TargetMode="External"/><Relationship Id="rId15" Type="http://schemas.openxmlformats.org/officeDocument/2006/relationships/image" Target="../media/image41.tiff"/><Relationship Id="rId10" Type="http://schemas.openxmlformats.org/officeDocument/2006/relationships/hyperlink" Target="http://www.ebi.ac.uk/biosamples/samples/SAMEA103886757" TargetMode="External"/><Relationship Id="rId4" Type="http://schemas.openxmlformats.org/officeDocument/2006/relationships/hyperlink" Target="http://data.faang.org/organism/SAMEA6265168" TargetMode="External"/><Relationship Id="rId9" Type="http://schemas.openxmlformats.org/officeDocument/2006/relationships/image" Target="../media/image36.tiff"/><Relationship Id="rId14" Type="http://schemas.openxmlformats.org/officeDocument/2006/relationships/image" Target="../media/image4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mailto:faang-dcc@ebi.ac.uk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7.tiff"/><Relationship Id="rId7" Type="http://schemas.openxmlformats.org/officeDocument/2006/relationships/image" Target="../media/image58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peter@ebi.ac.uk" TargetMode="External"/><Relationship Id="rId5" Type="http://schemas.openxmlformats.org/officeDocument/2006/relationships/hyperlink" Target="mailto:faang-dcc@ebi.ac.uk" TargetMode="External"/><Relationship Id="rId4" Type="http://schemas.openxmlformats.org/officeDocument/2006/relationships/hyperlink" Target="http://data.faang.org/" TargetMode="External"/><Relationship Id="rId9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10" Type="http://schemas.openxmlformats.org/officeDocument/2006/relationships/image" Target="../media/image18.tiff"/><Relationship Id="rId4" Type="http://schemas.openxmlformats.org/officeDocument/2006/relationships/image" Target="../media/image28.tiff"/><Relationship Id="rId9" Type="http://schemas.openxmlformats.org/officeDocument/2006/relationships/image" Target="../media/image3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75901350-6B53-7641-BE8C-F2F81AA24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613" y="1797050"/>
            <a:ext cx="8534400" cy="609600"/>
          </a:xfrm>
        </p:spPr>
        <p:txBody>
          <a:bodyPr/>
          <a:lstStyle/>
          <a:p>
            <a:r>
              <a:rPr lang="en-GB" altLang="x-none" dirty="0">
                <a:latin typeface="HelveticaNeueLT Pro 45 Lt" charset="0"/>
                <a:ea typeface="ＭＳ Ｐゴシック" charset="-128"/>
                <a:cs typeface="HelveticaNeueLT Pro 45 Lt" charset="0"/>
              </a:rPr>
              <a:t>Submitting and Retrieving Rich Datasets</a:t>
            </a:r>
          </a:p>
          <a:p>
            <a:r>
              <a:rPr lang="en-GB" altLang="x-none" dirty="0">
                <a:latin typeface="HelveticaNeueLT Pro 45 Lt" charset="0"/>
                <a:ea typeface="ＭＳ Ｐゴシック" charset="-128"/>
                <a:cs typeface="HelveticaNeueLT Pro 45 Lt" charset="0"/>
              </a:rPr>
              <a:t>PAG, 2019</a:t>
            </a:r>
            <a:endParaRPr lang="x-none" altLang="x-none">
              <a:latin typeface="HelveticaNeueLT Pro 45 Lt" charset="0"/>
              <a:ea typeface="ＭＳ Ｐゴシック" charset="-128"/>
              <a:cs typeface="HelveticaNeueLT Pro 45 Lt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C484D59-06C8-8C4F-B317-7836FC7C9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199" y="3851275"/>
            <a:ext cx="6580249" cy="614363"/>
          </a:xfrm>
        </p:spPr>
        <p:txBody>
          <a:bodyPr/>
          <a:lstStyle/>
          <a:p>
            <a:r>
              <a:rPr lang="en-GB" altLang="x-none" dirty="0">
                <a:latin typeface="HelveticaNeueLT Pro 35 Th" charset="0"/>
                <a:ea typeface="HelveticaNeueLT Pro 35 Th" charset="0"/>
                <a:cs typeface="HelveticaNeueLT Pro 35 Th" charset="0"/>
              </a:rPr>
              <a:t>Peter Harrison</a:t>
            </a:r>
          </a:p>
          <a:p>
            <a:r>
              <a:rPr lang="en-GB" altLang="x-none" dirty="0">
                <a:latin typeface="HelveticaNeueLT Pro 35 Th" charset="0"/>
                <a:ea typeface="HelveticaNeueLT Pro 35 Th" charset="0"/>
                <a:cs typeface="HelveticaNeueLT Pro 35 Th" charset="0"/>
              </a:rPr>
              <a:t>Data Coordination and Presentation Project Lead</a:t>
            </a:r>
          </a:p>
          <a:p>
            <a:r>
              <a:rPr lang="en-GB" altLang="x-none" dirty="0">
                <a:latin typeface="HelveticaNeueLT Pro 35 Th" charset="0"/>
                <a:ea typeface="HelveticaNeueLT Pro 35 Th" charset="0"/>
                <a:cs typeface="HelveticaNeueLT Pro 35 Th" charset="0"/>
              </a:rPr>
              <a:t>EMBL-European Bioinformatics Institute</a:t>
            </a:r>
          </a:p>
          <a:p>
            <a:endParaRPr lang="en-GB" altLang="x-none" dirty="0">
              <a:latin typeface="HelveticaNeueLT Pro 35 Th" charset="0"/>
              <a:ea typeface="HelveticaNeueLT Pro 35 Th" charset="0"/>
              <a:cs typeface="HelveticaNeueLT Pro 35 Th" charset="0"/>
            </a:endParaRPr>
          </a:p>
          <a:p>
            <a:r>
              <a:rPr lang="en-GB" altLang="x-none" dirty="0" err="1">
                <a:latin typeface="HelveticaNeueLT Pro 35 Th" charset="0"/>
                <a:ea typeface="HelveticaNeueLT Pro 35 Th" charset="0"/>
                <a:cs typeface="HelveticaNeueLT Pro 35 Th" charset="0"/>
              </a:rPr>
              <a:t>peter@ebi.ac.uk</a:t>
            </a:r>
            <a:endParaRPr lang="en-GB" altLang="x-none" dirty="0">
              <a:latin typeface="HelveticaNeueLT Pro 35 Th" charset="0"/>
              <a:ea typeface="HelveticaNeueLT Pro 35 Th" charset="0"/>
              <a:cs typeface="HelveticaNeueLT Pro 35 Th" charset="0"/>
            </a:endParaRPr>
          </a:p>
          <a:p>
            <a:r>
              <a:rPr lang="en-GB" altLang="x-none" dirty="0">
                <a:latin typeface="HelveticaNeueLT Pro 35 Th" charset="0"/>
                <a:ea typeface="HelveticaNeueLT Pro 35 Th" charset="0"/>
                <a:cs typeface="HelveticaNeueLT Pro 35 Th" charset="0"/>
              </a:rPr>
              <a:t>@</a:t>
            </a:r>
            <a:r>
              <a:rPr lang="en-GB" altLang="x-none" dirty="0" err="1">
                <a:latin typeface="HelveticaNeueLT Pro 35 Th" charset="0"/>
                <a:ea typeface="HelveticaNeueLT Pro 35 Th" charset="0"/>
                <a:cs typeface="HelveticaNeueLT Pro 35 Th" charset="0"/>
              </a:rPr>
              <a:t>peterwharrison</a:t>
            </a:r>
            <a:endParaRPr lang="x-none" altLang="x-none">
              <a:latin typeface="HelveticaNeueLT Pro 35 Th" charset="0"/>
              <a:ea typeface="HelveticaNeueLT Pro 35 Th" charset="0"/>
              <a:cs typeface="HelveticaNeueLT Pro 35 Th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A2133F5-07B0-D644-976B-F10C1637B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039813"/>
            <a:ext cx="10363200" cy="685800"/>
          </a:xfrm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r>
              <a:rPr lang="en-GB" altLang="x-none" dirty="0">
                <a:ea typeface="ＭＳ Ｐゴシック" charset="-128"/>
                <a:cs typeface="HelveticaNeueLT Pro 45 Lt" charset="0"/>
              </a:rPr>
              <a:t>FAANG Data Coordination Centre</a:t>
            </a:r>
            <a:endParaRPr lang="x-none" altLang="x-none">
              <a:ea typeface="ＭＳ Ｐゴシック" charset="-128"/>
              <a:cs typeface="HelveticaNeueLT Pro 45 L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779693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FAE4F-A3AB-5241-BA54-38F488E0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1" y="960046"/>
            <a:ext cx="3683260" cy="386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39744B-1FBC-CF4F-A7DE-A12ABB96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FAANG data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77A71-6E62-BF49-BFEE-E3ADC034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1" y="924420"/>
            <a:ext cx="3683260" cy="38682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6F673-8585-A94A-BEDE-6CEB6399D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Separately register animals, samples and experiments and analyses.</a:t>
            </a:r>
          </a:p>
        </p:txBody>
      </p:sp>
      <p:pic>
        <p:nvPicPr>
          <p:cNvPr id="6" name="Picture 5" descr="FAANG_logo_CMYK.tif">
            <a:extLst>
              <a:ext uri="{FF2B5EF4-FFF2-40B4-BE49-F238E27FC236}">
                <a16:creationId xmlns:a16="http://schemas.microsoft.com/office/drawing/2014/main" id="{FD0208A2-F8AA-7043-90BF-A5F762992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C47F13-E956-3C47-B132-0F4F59ECFEB6}"/>
              </a:ext>
            </a:extLst>
          </p:cNvPr>
          <p:cNvSpPr txBox="1"/>
          <p:nvPr/>
        </p:nvSpPr>
        <p:spPr>
          <a:xfrm>
            <a:off x="1569233" y="4032939"/>
            <a:ext cx="2449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Organism</a:t>
            </a:r>
          </a:p>
          <a:p>
            <a:r>
              <a:rPr lang="en-GB" sz="1600" u="sng" dirty="0">
                <a:hlinkClick r:id="rId4"/>
              </a:rPr>
              <a:t>SAMEA6265168</a:t>
            </a:r>
            <a:endParaRPr lang="en-GB" sz="1600" dirty="0"/>
          </a:p>
          <a:p>
            <a:endParaRPr lang="en-GB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C195814-AE85-DE4D-A2F8-007D761E9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099" y="4828310"/>
            <a:ext cx="3407133" cy="105680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804715-49FA-0F43-81DF-6A1560EFF90C}"/>
              </a:ext>
            </a:extLst>
          </p:cNvPr>
          <p:cNvSpPr txBox="1"/>
          <p:nvPr/>
        </p:nvSpPr>
        <p:spPr>
          <a:xfrm>
            <a:off x="-48821" y="5973429"/>
            <a:ext cx="1781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http://</a:t>
            </a:r>
            <a:r>
              <a:rPr lang="en-GB" sz="1000" dirty="0" err="1"/>
              <a:t>phylopic.org</a:t>
            </a:r>
            <a:r>
              <a:rPr lang="en-GB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98852527"/>
      </p:ext>
    </p:extLst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FAE4F-A3AB-5241-BA54-38F488E0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1" y="960046"/>
            <a:ext cx="3683260" cy="386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39744B-1FBC-CF4F-A7DE-A12ABB96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FAANG data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77A71-6E62-BF49-BFEE-E3ADC034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1" y="924420"/>
            <a:ext cx="3683260" cy="38682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6F673-8585-A94A-BEDE-6CEB6399D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Separately register animals, samples and experiments and analyses.</a:t>
            </a:r>
          </a:p>
        </p:txBody>
      </p:sp>
      <p:pic>
        <p:nvPicPr>
          <p:cNvPr id="6" name="Picture 5" descr="FAANG_logo_CMYK.tif">
            <a:extLst>
              <a:ext uri="{FF2B5EF4-FFF2-40B4-BE49-F238E27FC236}">
                <a16:creationId xmlns:a16="http://schemas.microsoft.com/office/drawing/2014/main" id="{FD0208A2-F8AA-7043-90BF-A5F762992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C47F13-E956-3C47-B132-0F4F59ECFEB6}"/>
              </a:ext>
            </a:extLst>
          </p:cNvPr>
          <p:cNvSpPr txBox="1"/>
          <p:nvPr/>
        </p:nvSpPr>
        <p:spPr>
          <a:xfrm>
            <a:off x="1569233" y="4032939"/>
            <a:ext cx="2449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Organism</a:t>
            </a:r>
          </a:p>
          <a:p>
            <a:r>
              <a:rPr lang="en-GB" sz="1600" u="sng" dirty="0">
                <a:hlinkClick r:id="rId4"/>
              </a:rPr>
              <a:t>SAMEA6265168</a:t>
            </a:r>
            <a:endParaRPr lang="en-GB" sz="1600" dirty="0"/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79568-DFE9-854B-932B-1DF79FFBEAAE}"/>
              </a:ext>
            </a:extLst>
          </p:cNvPr>
          <p:cNvSpPr txBox="1"/>
          <p:nvPr/>
        </p:nvSpPr>
        <p:spPr>
          <a:xfrm>
            <a:off x="4412363" y="4197280"/>
            <a:ext cx="2449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Specimens</a:t>
            </a:r>
          </a:p>
          <a:p>
            <a:r>
              <a:rPr lang="en-GB" sz="1600" u="sng" dirty="0">
                <a:hlinkClick r:id="rId5"/>
              </a:rPr>
              <a:t>SAMEA5079418</a:t>
            </a:r>
            <a:endParaRPr lang="en-GB" sz="1600" dirty="0"/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173940-DD49-C04C-8330-1101233FBCCF}"/>
              </a:ext>
            </a:extLst>
          </p:cNvPr>
          <p:cNvSpPr txBox="1"/>
          <p:nvPr/>
        </p:nvSpPr>
        <p:spPr>
          <a:xfrm>
            <a:off x="5883067" y="5110157"/>
            <a:ext cx="2449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Cell cultures</a:t>
            </a:r>
          </a:p>
          <a:p>
            <a:r>
              <a:rPr lang="en-GB" dirty="0"/>
              <a:t>Cell lines</a:t>
            </a:r>
          </a:p>
          <a:p>
            <a:r>
              <a:rPr lang="en-GB" sz="1600" u="sng" dirty="0">
                <a:hlinkClick r:id="rId6"/>
              </a:rPr>
              <a:t>SAMEA104728849</a:t>
            </a:r>
            <a:endParaRPr lang="en-GB" sz="1600" dirty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B57D0C-CB22-7F4F-B885-A5BC450E91EF}"/>
              </a:ext>
            </a:extLst>
          </p:cNvPr>
          <p:cNvCxnSpPr/>
          <p:nvPr/>
        </p:nvCxnSpPr>
        <p:spPr bwMode="auto">
          <a:xfrm>
            <a:off x="3107665" y="4416725"/>
            <a:ext cx="1304698" cy="154823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264ED2-09CF-E944-99D2-2FCD3A127DC6}"/>
              </a:ext>
            </a:extLst>
          </p:cNvPr>
          <p:cNvCxnSpPr>
            <a:cxnSpLocks/>
          </p:cNvCxnSpPr>
          <p:nvPr/>
        </p:nvCxnSpPr>
        <p:spPr bwMode="auto">
          <a:xfrm>
            <a:off x="5395878" y="4981515"/>
            <a:ext cx="521843" cy="325426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D3D015-FB79-3040-AAD7-62C1A977A241}"/>
              </a:ext>
            </a:extLst>
          </p:cNvPr>
          <p:cNvCxnSpPr>
            <a:cxnSpLocks/>
          </p:cNvCxnSpPr>
          <p:nvPr/>
        </p:nvCxnSpPr>
        <p:spPr bwMode="auto">
          <a:xfrm flipV="1">
            <a:off x="3107665" y="3859730"/>
            <a:ext cx="1440942" cy="556995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D6AC3AA8-880A-864B-ACFE-74559E2C7D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363" y="1624434"/>
            <a:ext cx="1664431" cy="1664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40E8F-29B1-E140-A661-4BEE1D1934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414" y="3087619"/>
            <a:ext cx="1109661" cy="1109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7B9820-4BC1-6D47-A094-B607ACFE6C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4099" y="4828310"/>
            <a:ext cx="3407133" cy="105680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F02D14-4658-E343-8E6D-83E98E1A653E}"/>
              </a:ext>
            </a:extLst>
          </p:cNvPr>
          <p:cNvSpPr txBox="1"/>
          <p:nvPr/>
        </p:nvSpPr>
        <p:spPr>
          <a:xfrm>
            <a:off x="4453991" y="2789961"/>
            <a:ext cx="2149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hlinkClick r:id="rId10"/>
              </a:rPr>
              <a:t>SAMEA103886757</a:t>
            </a:r>
            <a:endParaRPr lang="en-GB" sz="1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45982F-A8CE-B54E-B6F8-5454CD585B76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 flipV="1">
            <a:off x="3133529" y="2959238"/>
            <a:ext cx="1320462" cy="143771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19B355F-FD2F-4243-82B5-4CE85BB0B937}"/>
              </a:ext>
            </a:extLst>
          </p:cNvPr>
          <p:cNvSpPr txBox="1"/>
          <p:nvPr/>
        </p:nvSpPr>
        <p:spPr>
          <a:xfrm>
            <a:off x="-48821" y="5973429"/>
            <a:ext cx="1781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http://</a:t>
            </a:r>
            <a:r>
              <a:rPr lang="en-GB" sz="1000" dirty="0" err="1"/>
              <a:t>phylopic.org</a:t>
            </a:r>
            <a:r>
              <a:rPr lang="en-GB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79270541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FAE4F-A3AB-5241-BA54-38F488E0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1" y="960046"/>
            <a:ext cx="3683260" cy="386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39744B-1FBC-CF4F-A7DE-A12ABB96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FAANG data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77A71-6E62-BF49-BFEE-E3ADC034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1" y="924420"/>
            <a:ext cx="3683260" cy="38682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6F673-8585-A94A-BEDE-6CEB6399D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Separately register animals, samples and experiments and analyses.</a:t>
            </a:r>
          </a:p>
        </p:txBody>
      </p:sp>
      <p:pic>
        <p:nvPicPr>
          <p:cNvPr id="6" name="Picture 5" descr="FAANG_logo_CMYK.tif">
            <a:extLst>
              <a:ext uri="{FF2B5EF4-FFF2-40B4-BE49-F238E27FC236}">
                <a16:creationId xmlns:a16="http://schemas.microsoft.com/office/drawing/2014/main" id="{FD0208A2-F8AA-7043-90BF-A5F762992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C47F13-E956-3C47-B132-0F4F59ECFEB6}"/>
              </a:ext>
            </a:extLst>
          </p:cNvPr>
          <p:cNvSpPr txBox="1"/>
          <p:nvPr/>
        </p:nvSpPr>
        <p:spPr>
          <a:xfrm>
            <a:off x="1569233" y="4032939"/>
            <a:ext cx="2449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Organism</a:t>
            </a:r>
          </a:p>
          <a:p>
            <a:r>
              <a:rPr lang="en-GB" sz="1600" u="sng" dirty="0">
                <a:hlinkClick r:id="rId4"/>
              </a:rPr>
              <a:t>SAMEA6265168</a:t>
            </a:r>
            <a:endParaRPr lang="en-GB" sz="1600" dirty="0"/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79568-DFE9-854B-932B-1DF79FFBEAAE}"/>
              </a:ext>
            </a:extLst>
          </p:cNvPr>
          <p:cNvSpPr txBox="1"/>
          <p:nvPr/>
        </p:nvSpPr>
        <p:spPr>
          <a:xfrm>
            <a:off x="4412363" y="4197280"/>
            <a:ext cx="2449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Specimens</a:t>
            </a:r>
          </a:p>
          <a:p>
            <a:r>
              <a:rPr lang="en-GB" sz="1600" u="sng" dirty="0">
                <a:hlinkClick r:id="rId5"/>
              </a:rPr>
              <a:t>SAMEA5079418</a:t>
            </a:r>
            <a:endParaRPr lang="en-GB" sz="1600" dirty="0"/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173940-DD49-C04C-8330-1101233FBCCF}"/>
              </a:ext>
            </a:extLst>
          </p:cNvPr>
          <p:cNvSpPr txBox="1"/>
          <p:nvPr/>
        </p:nvSpPr>
        <p:spPr>
          <a:xfrm>
            <a:off x="5883067" y="5110157"/>
            <a:ext cx="2449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Cell cultures</a:t>
            </a:r>
          </a:p>
          <a:p>
            <a:r>
              <a:rPr lang="en-GB" dirty="0"/>
              <a:t>Cell lines</a:t>
            </a:r>
          </a:p>
          <a:p>
            <a:r>
              <a:rPr lang="en-GB" sz="1600" u="sng" dirty="0">
                <a:hlinkClick r:id="rId6"/>
              </a:rPr>
              <a:t>SAMEA104728849</a:t>
            </a:r>
            <a:endParaRPr lang="en-GB" sz="1600" dirty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B57D0C-CB22-7F4F-B885-A5BC450E91EF}"/>
              </a:ext>
            </a:extLst>
          </p:cNvPr>
          <p:cNvCxnSpPr/>
          <p:nvPr/>
        </p:nvCxnSpPr>
        <p:spPr bwMode="auto">
          <a:xfrm>
            <a:off x="3107665" y="4416725"/>
            <a:ext cx="1304698" cy="154823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264ED2-09CF-E944-99D2-2FCD3A127DC6}"/>
              </a:ext>
            </a:extLst>
          </p:cNvPr>
          <p:cNvCxnSpPr>
            <a:cxnSpLocks/>
          </p:cNvCxnSpPr>
          <p:nvPr/>
        </p:nvCxnSpPr>
        <p:spPr bwMode="auto">
          <a:xfrm>
            <a:off x="5395878" y="4981515"/>
            <a:ext cx="521843" cy="325426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D3D015-FB79-3040-AAD7-62C1A977A241}"/>
              </a:ext>
            </a:extLst>
          </p:cNvPr>
          <p:cNvCxnSpPr>
            <a:cxnSpLocks/>
          </p:cNvCxnSpPr>
          <p:nvPr/>
        </p:nvCxnSpPr>
        <p:spPr bwMode="auto">
          <a:xfrm flipV="1">
            <a:off x="3107665" y="3859730"/>
            <a:ext cx="1440942" cy="556995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9A5003-DA9F-384F-B9D3-A9960E7FD827}"/>
              </a:ext>
            </a:extLst>
          </p:cNvPr>
          <p:cNvCxnSpPr/>
          <p:nvPr/>
        </p:nvCxnSpPr>
        <p:spPr bwMode="auto">
          <a:xfrm>
            <a:off x="6178645" y="4537053"/>
            <a:ext cx="1304698" cy="154823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D6AC3AA8-880A-864B-ACFE-74559E2C7D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363" y="1624434"/>
            <a:ext cx="1664431" cy="1664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40E8F-29B1-E140-A661-4BEE1D1934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414" y="3087619"/>
            <a:ext cx="1109661" cy="1109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7B9820-4BC1-6D47-A094-B607ACFE6C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4099" y="4828310"/>
            <a:ext cx="3407133" cy="105680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F02D14-4658-E343-8E6D-83E98E1A653E}"/>
              </a:ext>
            </a:extLst>
          </p:cNvPr>
          <p:cNvSpPr txBox="1"/>
          <p:nvPr/>
        </p:nvSpPr>
        <p:spPr>
          <a:xfrm>
            <a:off x="4453991" y="2789961"/>
            <a:ext cx="2149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hlinkClick r:id="rId10"/>
              </a:rPr>
              <a:t>SAMEA103886757</a:t>
            </a:r>
            <a:endParaRPr lang="en-GB" sz="1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45982F-A8CE-B54E-B6F8-5454CD585B76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 flipV="1">
            <a:off x="3133529" y="2959238"/>
            <a:ext cx="1320462" cy="143771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778AC23-AD33-E44B-8088-91CE5DFCC295}"/>
              </a:ext>
            </a:extLst>
          </p:cNvPr>
          <p:cNvSpPr txBox="1"/>
          <p:nvPr/>
        </p:nvSpPr>
        <p:spPr>
          <a:xfrm>
            <a:off x="8124292" y="1761755"/>
            <a:ext cx="24499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Assay data files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RNA-</a:t>
            </a:r>
            <a:r>
              <a:rPr lang="en-GB" dirty="0" err="1"/>
              <a:t>Seq</a:t>
            </a:r>
            <a:endParaRPr lang="en-GB" dirty="0"/>
          </a:p>
          <a:p>
            <a:r>
              <a:rPr lang="en-GB" dirty="0">
                <a:hlinkClick r:id="rId11"/>
              </a:rPr>
              <a:t>ERR2073971</a:t>
            </a:r>
            <a:endParaRPr lang="en-GB" dirty="0"/>
          </a:p>
          <a:p>
            <a:endParaRPr lang="en-GB" dirty="0"/>
          </a:p>
          <a:p>
            <a:r>
              <a:rPr lang="en-GB" dirty="0"/>
              <a:t>ATAC-</a:t>
            </a:r>
            <a:r>
              <a:rPr lang="en-GB" dirty="0" err="1"/>
              <a:t>Seq</a:t>
            </a:r>
            <a:endParaRPr lang="en-GB" dirty="0"/>
          </a:p>
          <a:p>
            <a:r>
              <a:rPr lang="en-GB" u="sng" dirty="0">
                <a:hlinkClick r:id="rId12"/>
              </a:rPr>
              <a:t>ERR2611825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0276AA-7802-2E4A-9718-A8446B3CFEC6}"/>
              </a:ext>
            </a:extLst>
          </p:cNvPr>
          <p:cNvCxnSpPr/>
          <p:nvPr/>
        </p:nvCxnSpPr>
        <p:spPr bwMode="auto">
          <a:xfrm>
            <a:off x="6178645" y="4537053"/>
            <a:ext cx="1304698" cy="154823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E901CA-2F38-8B43-90E1-354C84AFE603}"/>
              </a:ext>
            </a:extLst>
          </p:cNvPr>
          <p:cNvCxnSpPr>
            <a:cxnSpLocks/>
          </p:cNvCxnSpPr>
          <p:nvPr/>
        </p:nvCxnSpPr>
        <p:spPr bwMode="auto">
          <a:xfrm flipV="1">
            <a:off x="6178645" y="3363952"/>
            <a:ext cx="1800844" cy="1173102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66616A-6F60-1E46-96E6-C142620FE26F}"/>
              </a:ext>
            </a:extLst>
          </p:cNvPr>
          <p:cNvCxnSpPr>
            <a:cxnSpLocks/>
          </p:cNvCxnSpPr>
          <p:nvPr/>
        </p:nvCxnSpPr>
        <p:spPr bwMode="auto">
          <a:xfrm flipV="1">
            <a:off x="6204509" y="2435871"/>
            <a:ext cx="1576517" cy="2081405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9FAA70-35ED-7346-968F-D07129B2007F}"/>
              </a:ext>
            </a:extLst>
          </p:cNvPr>
          <p:cNvCxnSpPr>
            <a:cxnSpLocks/>
          </p:cNvCxnSpPr>
          <p:nvPr/>
        </p:nvCxnSpPr>
        <p:spPr bwMode="auto">
          <a:xfrm flipV="1">
            <a:off x="7619587" y="5197683"/>
            <a:ext cx="719804" cy="525256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4AF79764-3E83-B741-B0B3-2064667060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5731" y="2098496"/>
            <a:ext cx="2564509" cy="730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36DCF-264C-CA4C-ACF9-A8DE47795F3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945" y="2535350"/>
            <a:ext cx="847775" cy="847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09B4C4-A710-964C-BA81-0ACD1579FBD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494" y="3696655"/>
            <a:ext cx="2529985" cy="3261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79CC7AA-5975-2F45-AD3E-09380ABC572D}"/>
              </a:ext>
            </a:extLst>
          </p:cNvPr>
          <p:cNvSpPr txBox="1"/>
          <p:nvPr/>
        </p:nvSpPr>
        <p:spPr>
          <a:xfrm>
            <a:off x="-48821" y="5973429"/>
            <a:ext cx="1781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http://</a:t>
            </a:r>
            <a:r>
              <a:rPr lang="en-GB" sz="1000" dirty="0" err="1"/>
              <a:t>phylopic.org</a:t>
            </a:r>
            <a:r>
              <a:rPr lang="en-GB" sz="1000" dirty="0"/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36A947-60B7-004B-B944-0BA2EB247C11}"/>
              </a:ext>
            </a:extLst>
          </p:cNvPr>
          <p:cNvSpPr txBox="1"/>
          <p:nvPr/>
        </p:nvSpPr>
        <p:spPr>
          <a:xfrm>
            <a:off x="10844512" y="4375889"/>
            <a:ext cx="24499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Analyses</a:t>
            </a:r>
          </a:p>
          <a:p>
            <a:endParaRPr lang="en-GB" dirty="0"/>
          </a:p>
          <a:p>
            <a:r>
              <a:rPr lang="en-GB" dirty="0"/>
              <a:t>BAMs</a:t>
            </a:r>
          </a:p>
          <a:p>
            <a:r>
              <a:rPr lang="en-GB" dirty="0"/>
              <a:t>VCFs</a:t>
            </a:r>
          </a:p>
          <a:p>
            <a:r>
              <a:rPr lang="en-GB" dirty="0"/>
              <a:t>VEP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582B515-9AAF-0347-B12D-36852AE8BD51}"/>
              </a:ext>
            </a:extLst>
          </p:cNvPr>
          <p:cNvCxnSpPr>
            <a:cxnSpLocks/>
          </p:cNvCxnSpPr>
          <p:nvPr/>
        </p:nvCxnSpPr>
        <p:spPr bwMode="auto">
          <a:xfrm>
            <a:off x="9870528" y="4175204"/>
            <a:ext cx="1023432" cy="806311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45078971"/>
      </p:ext>
    </p:extLst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>
                <a:latin typeface="HelveticaNeueLT Pro 45 Lt" charset="0"/>
                <a:ea typeface="ＭＳ Ｐゴシック" charset="-128"/>
                <a:cs typeface="HelveticaNeueLT Pro 45 Lt" charset="0"/>
              </a:rPr>
              <a:t>Metadata standard aims to</a:t>
            </a:r>
            <a:endParaRPr lang="x-none" altLang="x-none" dirty="0">
              <a:latin typeface="HelveticaNeueLT Pro 45 Lt" charset="0"/>
              <a:ea typeface="ＭＳ Ｐゴシック" charset="-128"/>
              <a:cs typeface="HelveticaNeueLT Pro 45 Lt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11200" y="1066801"/>
            <a:ext cx="11175999" cy="21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GB" dirty="0"/>
              <a:t>be fully understood, repeatable and reusable.</a:t>
            </a:r>
          </a:p>
          <a:p>
            <a:pPr lvl="1"/>
            <a:r>
              <a:rPr lang="en-GB" dirty="0"/>
              <a:t>use consistent terminology.</a:t>
            </a:r>
          </a:p>
          <a:p>
            <a:pPr lvl="1"/>
            <a:r>
              <a:rPr lang="en-GB" dirty="0"/>
              <a:t>be well structured, rich and specific.</a:t>
            </a:r>
          </a:p>
          <a:p>
            <a:pPr marL="342900" indent="-342900"/>
            <a:r>
              <a:rPr lang="en-GB" dirty="0"/>
              <a:t>Terminology controlled through standardised ontologies to make downstream search and analysis more powerful.</a:t>
            </a:r>
          </a:p>
          <a:p>
            <a:pPr marL="342900" indent="-342900"/>
            <a:r>
              <a:rPr lang="en-GB" dirty="0"/>
              <a:t>Enhancing reproducibility, accelerating research and enabling cross-depositor analyses to be performed.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416" y="4109338"/>
            <a:ext cx="6397336" cy="2062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0" y="6333709"/>
            <a:ext cx="6507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www.ebi.ac.uk</a:t>
            </a:r>
            <a:r>
              <a:rPr lang="en-GB" dirty="0">
                <a:solidFill>
                  <a:schemeClr val="bg1"/>
                </a:solidFill>
              </a:rPr>
              <a:t>/vg/</a:t>
            </a:r>
            <a:r>
              <a:rPr lang="en-GB" dirty="0" err="1">
                <a:solidFill>
                  <a:schemeClr val="bg1"/>
                </a:solidFill>
              </a:rPr>
              <a:t>faang</a:t>
            </a:r>
            <a:r>
              <a:rPr lang="en-GB" dirty="0">
                <a:solidFill>
                  <a:schemeClr val="bg1"/>
                </a:solidFill>
              </a:rPr>
              <a:t>/</a:t>
            </a:r>
            <a:r>
              <a:rPr lang="en-GB" dirty="0" err="1">
                <a:solidFill>
                  <a:schemeClr val="bg1"/>
                </a:solidFill>
              </a:rPr>
              <a:t>rule_sets</a:t>
            </a:r>
            <a:r>
              <a:rPr lang="en-GB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9" name="Picture 8" descr="FAANG_logo_CMYK.tif">
            <a:extLst>
              <a:ext uri="{FF2B5EF4-FFF2-40B4-BE49-F238E27FC236}">
                <a16:creationId xmlns:a16="http://schemas.microsoft.com/office/drawing/2014/main" id="{E00E61C4-62AC-9043-8B93-85D913938C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70384"/>
      </p:ext>
    </p:extLst>
  </p:cSld>
  <p:clrMapOvr>
    <a:masterClrMapping/>
  </p:clrMapOvr>
  <p:transition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DBC1D-C906-BF49-8A39-9FFD3103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Contributing data to FAANG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C032D-E46E-994B-BFEC-21141AE1A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219200"/>
            <a:ext cx="10871200" cy="1999013"/>
          </a:xfrm>
        </p:spPr>
        <p:txBody>
          <a:bodyPr/>
          <a:lstStyle/>
          <a:p>
            <a:r>
              <a:rPr lang="en-GB" dirty="0"/>
              <a:t>FAANG metadata is input to a spreadsheet template (or JSON for programmatic users).</a:t>
            </a:r>
          </a:p>
          <a:p>
            <a:r>
              <a:rPr lang="en-GB" dirty="0"/>
              <a:t>Utilise the FAANG rule sets to know which fields are mandatory.</a:t>
            </a:r>
          </a:p>
          <a:p>
            <a:r>
              <a:rPr lang="en-GB" dirty="0"/>
              <a:t>We control the values of each field, and will check them for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22931-7A2C-E240-BE50-709197FB9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608" y="3394869"/>
            <a:ext cx="8385825" cy="2532190"/>
          </a:xfrm>
          <a:prstGeom prst="rect">
            <a:avLst/>
          </a:prstGeom>
        </p:spPr>
      </p:pic>
      <p:pic>
        <p:nvPicPr>
          <p:cNvPr id="5" name="Picture 4" descr="FAANG_logo_CMYK.tif">
            <a:extLst>
              <a:ext uri="{FF2B5EF4-FFF2-40B4-BE49-F238E27FC236}">
                <a16:creationId xmlns:a16="http://schemas.microsoft.com/office/drawing/2014/main" id="{DC12C4CD-3382-0B44-A2D5-7D37ECD5CD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04570"/>
      </p:ext>
    </p:extLst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159A-7E32-F84F-9EDA-C452BFCA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FAANG Metadata validation tools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3481A5-09D0-A24B-84F3-0A174B3376D3}"/>
              </a:ext>
            </a:extLst>
          </p:cNvPr>
          <p:cNvSpPr txBox="1">
            <a:spLocks/>
          </p:cNvSpPr>
          <p:nvPr/>
        </p:nvSpPr>
        <p:spPr bwMode="auto">
          <a:xfrm>
            <a:off x="533400" y="1066800"/>
            <a:ext cx="11246922" cy="21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u="sng" dirty="0">
                <a:solidFill>
                  <a:schemeClr val="tx2"/>
                </a:solidFill>
              </a:rPr>
              <a:t>https://</a:t>
            </a:r>
            <a:r>
              <a:rPr lang="en-GB" u="sng" dirty="0" err="1">
                <a:solidFill>
                  <a:schemeClr val="tx2"/>
                </a:solidFill>
              </a:rPr>
              <a:t>www.ebi.ac.uk</a:t>
            </a:r>
            <a:r>
              <a:rPr lang="en-GB" u="sng" dirty="0">
                <a:solidFill>
                  <a:schemeClr val="tx2"/>
                </a:solidFill>
              </a:rPr>
              <a:t>/vg/</a:t>
            </a:r>
            <a:r>
              <a:rPr lang="en-GB" u="sng" dirty="0" err="1">
                <a:solidFill>
                  <a:schemeClr val="tx2"/>
                </a:solidFill>
              </a:rPr>
              <a:t>faang</a:t>
            </a:r>
            <a:r>
              <a:rPr lang="en-GB" u="sng" dirty="0">
                <a:solidFill>
                  <a:schemeClr val="tx2"/>
                </a:solidFill>
              </a:rPr>
              <a:t>/validate/ </a:t>
            </a:r>
          </a:p>
          <a:p>
            <a:r>
              <a:rPr lang="en-GB" dirty="0"/>
              <a:t>Validation and conversion tooling to assist depositors in meeting the detailed FAANG metadata standards.</a:t>
            </a:r>
          </a:p>
          <a:p>
            <a:r>
              <a:rPr lang="en-GB" dirty="0"/>
              <a:t>Depositors complete spreadsheet templates, validate them and convert to a format ready for archive submission.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FADEA-D606-7544-AB3E-B28B48D6A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99" y="3222406"/>
            <a:ext cx="3421413" cy="2983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54DD9-2CBD-5E48-8A1C-D39632500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649" y="2834320"/>
            <a:ext cx="4085112" cy="2092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DE7142-8418-314F-B292-A199D0203E74}"/>
              </a:ext>
            </a:extLst>
          </p:cNvPr>
          <p:cNvCxnSpPr>
            <a:cxnSpLocks/>
          </p:cNvCxnSpPr>
          <p:nvPr/>
        </p:nvCxnSpPr>
        <p:spPr bwMode="auto">
          <a:xfrm>
            <a:off x="4286992" y="4902377"/>
            <a:ext cx="1021277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8" name="Picture 7" descr="FAANG_logo_CMYK.tif">
            <a:extLst>
              <a:ext uri="{FF2B5EF4-FFF2-40B4-BE49-F238E27FC236}">
                <a16:creationId xmlns:a16="http://schemas.microsoft.com/office/drawing/2014/main" id="{55A6F145-1513-0E43-9B4D-888954A8F4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pic>
        <p:nvPicPr>
          <p:cNvPr id="10" name="Picture 9" descr="Screen Shot 2016-10-19 at 09.11.16.png">
            <a:extLst>
              <a:ext uri="{FF2B5EF4-FFF2-40B4-BE49-F238E27FC236}">
                <a16:creationId xmlns:a16="http://schemas.microsoft.com/office/drawing/2014/main" id="{4FD72469-8B0C-C84D-8339-8411D02CB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981" y="3940781"/>
            <a:ext cx="2390427" cy="199688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744215"/>
      </p:ext>
    </p:extLst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8E07-766E-4F41-B8AD-53B551216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FAANG Metadata validation tools</a:t>
            </a:r>
          </a:p>
        </p:txBody>
      </p:sp>
      <p:pic>
        <p:nvPicPr>
          <p:cNvPr id="6" name="Picture 5" descr="FAANG_logo_CMYK.tif">
            <a:extLst>
              <a:ext uri="{FF2B5EF4-FFF2-40B4-BE49-F238E27FC236}">
                <a16:creationId xmlns:a16="http://schemas.microsoft.com/office/drawing/2014/main" id="{3846B4AC-50A3-2042-B699-8594B78244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pic>
        <p:nvPicPr>
          <p:cNvPr id="8" name="Picture 7" descr="Screen Shot 2016-10-19 at 09.18.34.png">
            <a:extLst>
              <a:ext uri="{FF2B5EF4-FFF2-40B4-BE49-F238E27FC236}">
                <a16:creationId xmlns:a16="http://schemas.microsoft.com/office/drawing/2014/main" id="{4B7BEA3F-61AE-BA45-888C-6113A45D1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79" y="945400"/>
            <a:ext cx="4092378" cy="2985029"/>
          </a:xfrm>
          <a:prstGeom prst="rect">
            <a:avLst/>
          </a:prstGeom>
        </p:spPr>
      </p:pic>
      <p:pic>
        <p:nvPicPr>
          <p:cNvPr id="9" name="Picture 8" descr="Screen Shot 2016-10-19 at 09.20.13.png">
            <a:extLst>
              <a:ext uri="{FF2B5EF4-FFF2-40B4-BE49-F238E27FC236}">
                <a16:creationId xmlns:a16="http://schemas.microsoft.com/office/drawing/2014/main" id="{7BFE8F42-EB38-1D49-8D78-605DE1A8C4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78" y="4257001"/>
            <a:ext cx="4476145" cy="1681237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0FAEF9A9-A4A1-E040-A1E1-155F5D634AE2}"/>
              </a:ext>
            </a:extLst>
          </p:cNvPr>
          <p:cNvSpPr/>
          <p:nvPr/>
        </p:nvSpPr>
        <p:spPr>
          <a:xfrm>
            <a:off x="2131840" y="3434525"/>
            <a:ext cx="447524" cy="7982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112002-82F6-BD42-8535-14D92CF109AA}"/>
              </a:ext>
            </a:extLst>
          </p:cNvPr>
          <p:cNvSpPr txBox="1">
            <a:spLocks/>
          </p:cNvSpPr>
          <p:nvPr/>
        </p:nvSpPr>
        <p:spPr>
          <a:xfrm>
            <a:off x="4946467" y="1513517"/>
            <a:ext cx="6738851" cy="422226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rgbClr val="FF8C9A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dirty="0"/>
              <a:t>FAANG system will also convert from your spreadsheet template to a version compatible with submission to the public archives at EMBL-EBI.</a:t>
            </a:r>
          </a:p>
          <a:p>
            <a:r>
              <a:rPr lang="en-GB" dirty="0"/>
              <a:t>We tag your data as FAANG so that we can find it again.</a:t>
            </a:r>
          </a:p>
          <a:p>
            <a:r>
              <a:rPr lang="en-GB" dirty="0"/>
              <a:t>On conversion, validates again and checks project information.</a:t>
            </a:r>
          </a:p>
          <a:p>
            <a:r>
              <a:rPr lang="en-GB" dirty="0"/>
              <a:t>If passes, returns correctly formatted </a:t>
            </a:r>
            <a:r>
              <a:rPr lang="en-GB" dirty="0" err="1"/>
              <a:t>SampleTab</a:t>
            </a:r>
            <a:r>
              <a:rPr lang="en-GB" dirty="0"/>
              <a:t> for </a:t>
            </a:r>
            <a:r>
              <a:rPr lang="en-GB" dirty="0" err="1"/>
              <a:t>BioSamples</a:t>
            </a:r>
            <a:r>
              <a:rPr lang="en-GB" dirty="0"/>
              <a:t> and XML for ENA.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653769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91303-40C6-5942-847B-B04DF4E6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04800"/>
            <a:ext cx="8979065" cy="762000"/>
          </a:xfrm>
        </p:spPr>
        <p:txBody>
          <a:bodyPr/>
          <a:lstStyle/>
          <a:p>
            <a:r>
              <a:rPr lang="en-GB" dirty="0"/>
              <a:t>Supply the FAANG metadata with your archive submission</a:t>
            </a:r>
          </a:p>
        </p:txBody>
      </p:sp>
      <p:pic>
        <p:nvPicPr>
          <p:cNvPr id="4" name="Picture 3" descr="FAANG_logo_CMYK.tif">
            <a:extLst>
              <a:ext uri="{FF2B5EF4-FFF2-40B4-BE49-F238E27FC236}">
                <a16:creationId xmlns:a16="http://schemas.microsoft.com/office/drawing/2014/main" id="{14166131-0743-B74A-9C7A-456422125A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E11555-A1A1-0140-8DF0-9F4CB645A1A6}"/>
              </a:ext>
            </a:extLst>
          </p:cNvPr>
          <p:cNvSpPr txBox="1">
            <a:spLocks/>
          </p:cNvSpPr>
          <p:nvPr/>
        </p:nvSpPr>
        <p:spPr bwMode="auto">
          <a:xfrm>
            <a:off x="711200" y="1371014"/>
            <a:ext cx="393205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dirty="0"/>
              <a:t>Submit metadata and data files to the public archive.</a:t>
            </a:r>
          </a:p>
          <a:p>
            <a:r>
              <a:rPr lang="en-GB" dirty="0"/>
              <a:t>FAANG data portal will automatically detect them due to ‘FAANG’ tags.</a:t>
            </a:r>
            <a:endParaRPr lang="en-GB" kern="0" dirty="0"/>
          </a:p>
          <a:p>
            <a:r>
              <a:rPr lang="en-GB" kern="0" dirty="0"/>
              <a:t>Important to not submit directly to archives, need to validate metadata with FAANG standards (see </a:t>
            </a:r>
            <a:r>
              <a:rPr lang="en-GB" kern="0" dirty="0" err="1"/>
              <a:t>data.faang.org</a:t>
            </a:r>
            <a:r>
              <a:rPr lang="en-GB" kern="0" dirty="0"/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E337D-1504-D84E-AFE5-075E5430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825" y="1219200"/>
            <a:ext cx="7334081" cy="4063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861173"/>
      </p:ext>
    </p:extLst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91303-40C6-5942-847B-B04DF4E6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04800"/>
            <a:ext cx="8979065" cy="762000"/>
          </a:xfrm>
        </p:spPr>
        <p:txBody>
          <a:bodyPr/>
          <a:lstStyle/>
          <a:p>
            <a:r>
              <a:rPr lang="en-GB" dirty="0"/>
              <a:t>Supply the FAANG metadata with your archive submission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E11555-A1A1-0140-8DF0-9F4CB645A1A6}"/>
              </a:ext>
            </a:extLst>
          </p:cNvPr>
          <p:cNvSpPr txBox="1">
            <a:spLocks/>
          </p:cNvSpPr>
          <p:nvPr/>
        </p:nvSpPr>
        <p:spPr bwMode="auto">
          <a:xfrm>
            <a:off x="711200" y="1371014"/>
            <a:ext cx="393205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All FAANG data should be in the FAANG data portal, so contact us if your data hasn’t been indexed </a:t>
            </a:r>
            <a:r>
              <a:rPr lang="en-GB" u="sng" dirty="0" err="1">
                <a:solidFill>
                  <a:schemeClr val="tx2"/>
                </a:solidFill>
              </a:rPr>
              <a:t>faang-dcc@ebi.ac.uk</a:t>
            </a:r>
            <a:r>
              <a:rPr lang="en-GB" dirty="0">
                <a:solidFill>
                  <a:schemeClr val="tx2"/>
                </a:solidFill>
              </a:rPr>
              <a:t> </a:t>
            </a:r>
            <a:endParaRPr lang="en-GB" kern="0" dirty="0"/>
          </a:p>
          <a:p>
            <a:r>
              <a:rPr lang="en-GB" kern="0" dirty="0"/>
              <a:t>Organisms and samples should be separately submitted to the </a:t>
            </a:r>
            <a:r>
              <a:rPr lang="en-GB" kern="0" dirty="0" err="1"/>
              <a:t>BioSamples</a:t>
            </a:r>
            <a:r>
              <a:rPr lang="en-GB" kern="0" dirty="0"/>
              <a:t> database, before you submit any experimental assay data.</a:t>
            </a:r>
          </a:p>
        </p:txBody>
      </p:sp>
      <p:pic>
        <p:nvPicPr>
          <p:cNvPr id="8" name="Picture 7" descr="FAANG_logo_CMYK.tif">
            <a:extLst>
              <a:ext uri="{FF2B5EF4-FFF2-40B4-BE49-F238E27FC236}">
                <a16:creationId xmlns:a16="http://schemas.microsoft.com/office/drawing/2014/main" id="{115FD5A3-8780-C944-B676-6B390EFEA1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3234E7-2EA3-C143-BBFE-A57F1CF2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825" y="1219200"/>
            <a:ext cx="7334081" cy="4063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5340504"/>
      </p:ext>
    </p:extLst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DADC-9C95-2047-B4D0-9B05106E2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EMBL-EBI submission architecture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571D12-1F2A-494E-A10B-D130518F64E4}"/>
              </a:ext>
            </a:extLst>
          </p:cNvPr>
          <p:cNvCxnSpPr>
            <a:stCxn id="18" idx="2"/>
            <a:endCxn id="26" idx="0"/>
          </p:cNvCxnSpPr>
          <p:nvPr/>
        </p:nvCxnSpPr>
        <p:spPr bwMode="auto">
          <a:xfrm>
            <a:off x="2302802" y="1702987"/>
            <a:ext cx="152030" cy="164779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1874B7-A00C-7049-B40F-32C989633952}"/>
              </a:ext>
            </a:extLst>
          </p:cNvPr>
          <p:cNvCxnSpPr>
            <a:stCxn id="18" idx="2"/>
            <a:endCxn id="24" idx="0"/>
          </p:cNvCxnSpPr>
          <p:nvPr/>
        </p:nvCxnSpPr>
        <p:spPr bwMode="auto">
          <a:xfrm>
            <a:off x="2302803" y="1702986"/>
            <a:ext cx="1599137" cy="9368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E84BDD-09AE-DF4A-A134-075D1349B2E8}"/>
              </a:ext>
            </a:extLst>
          </p:cNvPr>
          <p:cNvCxnSpPr>
            <a:stCxn id="18" idx="2"/>
            <a:endCxn id="27" idx="0"/>
          </p:cNvCxnSpPr>
          <p:nvPr/>
        </p:nvCxnSpPr>
        <p:spPr bwMode="auto">
          <a:xfrm>
            <a:off x="2302803" y="1702987"/>
            <a:ext cx="2376895" cy="164779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06F1F0-0D91-2C4D-B6AA-0ED2EA41E46B}"/>
              </a:ext>
            </a:extLst>
          </p:cNvPr>
          <p:cNvCxnSpPr>
            <a:stCxn id="18" idx="2"/>
          </p:cNvCxnSpPr>
          <p:nvPr/>
        </p:nvCxnSpPr>
        <p:spPr bwMode="auto">
          <a:xfrm>
            <a:off x="2302803" y="1702986"/>
            <a:ext cx="3211821" cy="9368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F9EAE3-5972-3046-88E4-DFDF7F42A606}"/>
              </a:ext>
            </a:extLst>
          </p:cNvPr>
          <p:cNvCxnSpPr>
            <a:stCxn id="18" idx="2"/>
            <a:endCxn id="28" idx="0"/>
          </p:cNvCxnSpPr>
          <p:nvPr/>
        </p:nvCxnSpPr>
        <p:spPr bwMode="auto">
          <a:xfrm>
            <a:off x="2302803" y="1702986"/>
            <a:ext cx="5097969" cy="9368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15201F-92F7-6A46-84E6-814A1442FDF5}"/>
              </a:ext>
            </a:extLst>
          </p:cNvPr>
          <p:cNvCxnSpPr>
            <a:stCxn id="18" idx="2"/>
            <a:endCxn id="29" idx="0"/>
          </p:cNvCxnSpPr>
          <p:nvPr/>
        </p:nvCxnSpPr>
        <p:spPr bwMode="auto">
          <a:xfrm>
            <a:off x="2302802" y="1702987"/>
            <a:ext cx="7379538" cy="89786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AC528F-2105-3043-A2E5-14045063664B}"/>
              </a:ext>
            </a:extLst>
          </p:cNvPr>
          <p:cNvCxnSpPr>
            <a:stCxn id="18" idx="2"/>
            <a:endCxn id="25" idx="0"/>
          </p:cNvCxnSpPr>
          <p:nvPr/>
        </p:nvCxnSpPr>
        <p:spPr bwMode="auto">
          <a:xfrm>
            <a:off x="2302802" y="1702986"/>
            <a:ext cx="4785464" cy="17750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7940A8-C4FD-0641-AFFA-CFBB6F040B94}"/>
              </a:ext>
            </a:extLst>
          </p:cNvPr>
          <p:cNvCxnSpPr>
            <a:stCxn id="18" idx="2"/>
          </p:cNvCxnSpPr>
          <p:nvPr/>
        </p:nvCxnSpPr>
        <p:spPr bwMode="auto">
          <a:xfrm>
            <a:off x="2302803" y="1702986"/>
            <a:ext cx="7329797" cy="17750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D4D6D47-A682-0940-9290-4ED89B905E12}"/>
              </a:ext>
            </a:extLst>
          </p:cNvPr>
          <p:cNvCxnSpPr>
            <a:stCxn id="20" idx="2"/>
            <a:endCxn id="24" idx="0"/>
          </p:cNvCxnSpPr>
          <p:nvPr/>
        </p:nvCxnSpPr>
        <p:spPr bwMode="auto">
          <a:xfrm>
            <a:off x="3621237" y="1702986"/>
            <a:ext cx="280703" cy="9368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5ECF00-623E-104B-86BA-C23BD12F7CDA}"/>
              </a:ext>
            </a:extLst>
          </p:cNvPr>
          <p:cNvCxnSpPr>
            <a:stCxn id="20" idx="2"/>
            <a:endCxn id="27" idx="0"/>
          </p:cNvCxnSpPr>
          <p:nvPr/>
        </p:nvCxnSpPr>
        <p:spPr bwMode="auto">
          <a:xfrm>
            <a:off x="3621237" y="1702987"/>
            <a:ext cx="1058461" cy="164779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A1A78C-6343-4E41-9338-F301424639E8}"/>
              </a:ext>
            </a:extLst>
          </p:cNvPr>
          <p:cNvCxnSpPr>
            <a:stCxn id="19" idx="2"/>
          </p:cNvCxnSpPr>
          <p:nvPr/>
        </p:nvCxnSpPr>
        <p:spPr bwMode="auto">
          <a:xfrm flipH="1">
            <a:off x="3844772" y="1702986"/>
            <a:ext cx="897271" cy="9368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E6E9FB-234E-5B4F-BB54-5417004DDC40}"/>
              </a:ext>
            </a:extLst>
          </p:cNvPr>
          <p:cNvCxnSpPr>
            <a:stCxn id="20" idx="2"/>
          </p:cNvCxnSpPr>
          <p:nvPr/>
        </p:nvCxnSpPr>
        <p:spPr bwMode="auto">
          <a:xfrm>
            <a:off x="3621237" y="1702986"/>
            <a:ext cx="1893387" cy="9368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A0D254-1077-A640-9845-1BA99B5FF3F1}"/>
              </a:ext>
            </a:extLst>
          </p:cNvPr>
          <p:cNvCxnSpPr>
            <a:stCxn id="19" idx="2"/>
          </p:cNvCxnSpPr>
          <p:nvPr/>
        </p:nvCxnSpPr>
        <p:spPr bwMode="auto">
          <a:xfrm>
            <a:off x="4742043" y="1702986"/>
            <a:ext cx="772581" cy="9368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2407CB-8AF9-1142-8758-82FA71CF29CF}"/>
              </a:ext>
            </a:extLst>
          </p:cNvPr>
          <p:cNvCxnSpPr>
            <a:stCxn id="21" idx="2"/>
            <a:endCxn id="29" idx="0"/>
          </p:cNvCxnSpPr>
          <p:nvPr/>
        </p:nvCxnSpPr>
        <p:spPr bwMode="auto">
          <a:xfrm>
            <a:off x="7472950" y="1709335"/>
            <a:ext cx="2209391" cy="891518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B47FBB-5246-324C-92D9-830BB149C866}"/>
              </a:ext>
            </a:extLst>
          </p:cNvPr>
          <p:cNvCxnSpPr>
            <a:stCxn id="17" idx="2"/>
            <a:endCxn id="25" idx="0"/>
          </p:cNvCxnSpPr>
          <p:nvPr/>
        </p:nvCxnSpPr>
        <p:spPr bwMode="auto">
          <a:xfrm>
            <a:off x="5910440" y="1702986"/>
            <a:ext cx="1177826" cy="17750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CC26E6-A7C5-2449-81FA-BE9376B4BE95}"/>
              </a:ext>
            </a:extLst>
          </p:cNvPr>
          <p:cNvCxnSpPr>
            <a:stCxn id="17" idx="2"/>
            <a:endCxn id="24" idx="0"/>
          </p:cNvCxnSpPr>
          <p:nvPr/>
        </p:nvCxnSpPr>
        <p:spPr bwMode="auto">
          <a:xfrm flipH="1">
            <a:off x="3901940" y="1702986"/>
            <a:ext cx="2008501" cy="9368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55BD45-E664-D344-AC17-3AAA256C5E23}"/>
              </a:ext>
            </a:extLst>
          </p:cNvPr>
          <p:cNvCxnSpPr>
            <a:stCxn id="17" idx="2"/>
            <a:endCxn id="27" idx="0"/>
          </p:cNvCxnSpPr>
          <p:nvPr/>
        </p:nvCxnSpPr>
        <p:spPr bwMode="auto">
          <a:xfrm flipH="1">
            <a:off x="4679698" y="1702987"/>
            <a:ext cx="1230743" cy="164779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DD9671-2F82-C041-8ED7-6ED21049527C}"/>
              </a:ext>
            </a:extLst>
          </p:cNvPr>
          <p:cNvCxnSpPr>
            <a:stCxn id="19" idx="2"/>
            <a:endCxn id="28" idx="0"/>
          </p:cNvCxnSpPr>
          <p:nvPr/>
        </p:nvCxnSpPr>
        <p:spPr bwMode="auto">
          <a:xfrm>
            <a:off x="4742043" y="1702986"/>
            <a:ext cx="2658729" cy="936830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128462-B895-F348-BF2F-AEB1C1470328}"/>
              </a:ext>
            </a:extLst>
          </p:cNvPr>
          <p:cNvCxnSpPr/>
          <p:nvPr/>
        </p:nvCxnSpPr>
        <p:spPr bwMode="auto">
          <a:xfrm>
            <a:off x="9632599" y="1709336"/>
            <a:ext cx="0" cy="1768681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7B40F1-BAA6-9241-B4A5-D80F5EA3A5DA}"/>
              </a:ext>
            </a:extLst>
          </p:cNvPr>
          <p:cNvCxnSpPr>
            <a:stCxn id="28" idx="2"/>
            <a:endCxn id="27" idx="3"/>
          </p:cNvCxnSpPr>
          <p:nvPr/>
        </p:nvCxnSpPr>
        <p:spPr bwMode="auto">
          <a:xfrm flipH="1">
            <a:off x="5514623" y="3101482"/>
            <a:ext cx="1886148" cy="480135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F98167-EEE2-A449-8559-F93D952A0681}"/>
              </a:ext>
            </a:extLst>
          </p:cNvPr>
          <p:cNvCxnSpPr>
            <a:stCxn id="30" idx="2"/>
            <a:endCxn id="27" idx="3"/>
          </p:cNvCxnSpPr>
          <p:nvPr/>
        </p:nvCxnSpPr>
        <p:spPr bwMode="auto">
          <a:xfrm>
            <a:off x="5514623" y="3101482"/>
            <a:ext cx="0" cy="480135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62DA954-8869-EF46-A4E1-F55D399D44F9}"/>
              </a:ext>
            </a:extLst>
          </p:cNvPr>
          <p:cNvCxnSpPr>
            <a:stCxn id="26" idx="2"/>
            <a:endCxn id="14" idx="1"/>
          </p:cNvCxnSpPr>
          <p:nvPr/>
        </p:nvCxnSpPr>
        <p:spPr bwMode="auto">
          <a:xfrm flipH="1">
            <a:off x="2282742" y="4181781"/>
            <a:ext cx="172090" cy="1136125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3725F1-5CE1-364F-9CA5-5706933E33FC}"/>
              </a:ext>
            </a:extLst>
          </p:cNvPr>
          <p:cNvCxnSpPr>
            <a:stCxn id="27" idx="2"/>
            <a:endCxn id="10" idx="1"/>
          </p:cNvCxnSpPr>
          <p:nvPr/>
        </p:nvCxnSpPr>
        <p:spPr bwMode="auto">
          <a:xfrm flipH="1">
            <a:off x="3430927" y="3812448"/>
            <a:ext cx="1248770" cy="1621026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E214EAB-07E2-E54D-9179-C608B488750E}"/>
              </a:ext>
            </a:extLst>
          </p:cNvPr>
          <p:cNvCxnSpPr>
            <a:stCxn id="27" idx="2"/>
            <a:endCxn id="15" idx="1"/>
          </p:cNvCxnSpPr>
          <p:nvPr/>
        </p:nvCxnSpPr>
        <p:spPr bwMode="auto">
          <a:xfrm flipH="1">
            <a:off x="4429181" y="3812449"/>
            <a:ext cx="250517" cy="164292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931F2E-B0F3-B14B-BB42-D0AF35FEF712}"/>
              </a:ext>
            </a:extLst>
          </p:cNvPr>
          <p:cNvCxnSpPr>
            <a:stCxn id="27" idx="2"/>
            <a:endCxn id="16" idx="1"/>
          </p:cNvCxnSpPr>
          <p:nvPr/>
        </p:nvCxnSpPr>
        <p:spPr bwMode="auto">
          <a:xfrm>
            <a:off x="4679698" y="3812449"/>
            <a:ext cx="735443" cy="164292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D39245-7514-7D45-8B81-F492E1E6BFA1}"/>
              </a:ext>
            </a:extLst>
          </p:cNvPr>
          <p:cNvCxnSpPr>
            <a:stCxn id="25" idx="2"/>
            <a:endCxn id="11" idx="1"/>
          </p:cNvCxnSpPr>
          <p:nvPr/>
        </p:nvCxnSpPr>
        <p:spPr bwMode="auto">
          <a:xfrm flipH="1">
            <a:off x="6565846" y="4309014"/>
            <a:ext cx="522421" cy="105261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Magnetic Disk 29">
            <a:extLst>
              <a:ext uri="{FF2B5EF4-FFF2-40B4-BE49-F238E27FC236}">
                <a16:creationId xmlns:a16="http://schemas.microsoft.com/office/drawing/2014/main" id="{4B106021-6BAF-DA47-B76C-EAEF9656F84A}"/>
              </a:ext>
            </a:extLst>
          </p:cNvPr>
          <p:cNvSpPr/>
          <p:nvPr/>
        </p:nvSpPr>
        <p:spPr bwMode="auto">
          <a:xfrm>
            <a:off x="7270600" y="5433474"/>
            <a:ext cx="963083" cy="701598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981200"/>
            <a:r>
              <a:rPr lang="en-US" dirty="0">
                <a:solidFill>
                  <a:srgbClr val="FFFFFF"/>
                </a:solidFill>
              </a:rPr>
              <a:t>AE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1" name="Magnetic Disk 30">
            <a:extLst>
              <a:ext uri="{FF2B5EF4-FFF2-40B4-BE49-F238E27FC236}">
                <a16:creationId xmlns:a16="http://schemas.microsoft.com/office/drawing/2014/main" id="{5607B165-4667-E048-99CA-2CA02A59A96E}"/>
              </a:ext>
            </a:extLst>
          </p:cNvPr>
          <p:cNvSpPr/>
          <p:nvPr/>
        </p:nvSpPr>
        <p:spPr bwMode="auto">
          <a:xfrm>
            <a:off x="2949386" y="5433474"/>
            <a:ext cx="963083" cy="701598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981200"/>
            <a:r>
              <a:rPr lang="en-US" dirty="0">
                <a:solidFill>
                  <a:srgbClr val="FFFFFF"/>
                </a:solidFill>
              </a:rPr>
              <a:t>ENA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Magnetic Disk 31">
            <a:extLst>
              <a:ext uri="{FF2B5EF4-FFF2-40B4-BE49-F238E27FC236}">
                <a16:creationId xmlns:a16="http://schemas.microsoft.com/office/drawing/2014/main" id="{6E003B36-D880-5843-B940-5808070A9182}"/>
              </a:ext>
            </a:extLst>
          </p:cNvPr>
          <p:cNvSpPr/>
          <p:nvPr/>
        </p:nvSpPr>
        <p:spPr bwMode="auto">
          <a:xfrm>
            <a:off x="5953211" y="5361630"/>
            <a:ext cx="1225268" cy="839068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981200"/>
            <a:r>
              <a:rPr lang="en-US" sz="1600" dirty="0">
                <a:solidFill>
                  <a:srgbClr val="FFFFFF"/>
                </a:solidFill>
              </a:rPr>
              <a:t>BioStudies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3" name="Magnetic Disk 32">
            <a:extLst>
              <a:ext uri="{FF2B5EF4-FFF2-40B4-BE49-F238E27FC236}">
                <a16:creationId xmlns:a16="http://schemas.microsoft.com/office/drawing/2014/main" id="{921B3CF0-6A8B-9A49-BDC2-D6EF8D4213E2}"/>
              </a:ext>
            </a:extLst>
          </p:cNvPr>
          <p:cNvSpPr/>
          <p:nvPr/>
        </p:nvSpPr>
        <p:spPr bwMode="auto">
          <a:xfrm>
            <a:off x="8307850" y="5433474"/>
            <a:ext cx="963083" cy="701598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981200"/>
            <a:r>
              <a:rPr lang="en-US" dirty="0">
                <a:solidFill>
                  <a:srgbClr val="FFFFFF"/>
                </a:solidFill>
              </a:rPr>
              <a:t>Pride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4" name="Magnetic Disk 33">
            <a:extLst>
              <a:ext uri="{FF2B5EF4-FFF2-40B4-BE49-F238E27FC236}">
                <a16:creationId xmlns:a16="http://schemas.microsoft.com/office/drawing/2014/main" id="{0A7ED076-3EDF-4B43-8D91-1DC19D9B856B}"/>
              </a:ext>
            </a:extLst>
          </p:cNvPr>
          <p:cNvSpPr/>
          <p:nvPr/>
        </p:nvSpPr>
        <p:spPr bwMode="auto">
          <a:xfrm>
            <a:off x="9343456" y="5361630"/>
            <a:ext cx="1324545" cy="773442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981200"/>
            <a:r>
              <a:rPr lang="en-US" sz="1600" dirty="0">
                <a:solidFill>
                  <a:srgbClr val="FFFFFF"/>
                </a:solidFill>
              </a:rPr>
              <a:t>Metabo</a:t>
            </a:r>
          </a:p>
          <a:p>
            <a:pPr algn="ctr" defTabSz="1981200"/>
            <a:r>
              <a:rPr lang="en-US" sz="1600" dirty="0">
                <a:solidFill>
                  <a:srgbClr val="FFFFFF"/>
                </a:solidFill>
              </a:rPr>
              <a:t>lights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5" name="Magnetic Disk 34">
            <a:extLst>
              <a:ext uri="{FF2B5EF4-FFF2-40B4-BE49-F238E27FC236}">
                <a16:creationId xmlns:a16="http://schemas.microsoft.com/office/drawing/2014/main" id="{5A06BE56-8E1A-0640-9A15-DAEFA5AEBC06}"/>
              </a:ext>
            </a:extLst>
          </p:cNvPr>
          <p:cNvSpPr/>
          <p:nvPr/>
        </p:nvSpPr>
        <p:spPr bwMode="auto">
          <a:xfrm>
            <a:off x="1670108" y="5317905"/>
            <a:ext cx="1225268" cy="839068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981200"/>
            <a:r>
              <a:rPr lang="en-US" sz="1600" dirty="0">
                <a:solidFill>
                  <a:srgbClr val="FFFFFF"/>
                </a:solidFill>
              </a:rPr>
              <a:t>Bio</a:t>
            </a:r>
          </a:p>
          <a:p>
            <a:pPr algn="ctr" defTabSz="1981200"/>
            <a:r>
              <a:rPr lang="en-US" sz="1600" dirty="0">
                <a:solidFill>
                  <a:srgbClr val="FFFFFF"/>
                </a:solidFill>
              </a:rPr>
              <a:t>Samples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6" name="Magnetic Disk 35">
            <a:extLst>
              <a:ext uri="{FF2B5EF4-FFF2-40B4-BE49-F238E27FC236}">
                <a16:creationId xmlns:a16="http://schemas.microsoft.com/office/drawing/2014/main" id="{30F9BAEA-FA45-CF46-96FD-23411DBE97E5}"/>
              </a:ext>
            </a:extLst>
          </p:cNvPr>
          <p:cNvSpPr/>
          <p:nvPr/>
        </p:nvSpPr>
        <p:spPr bwMode="auto">
          <a:xfrm>
            <a:off x="3947639" y="5455375"/>
            <a:ext cx="963083" cy="701598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981200"/>
            <a:r>
              <a:rPr lang="en-US" dirty="0">
                <a:solidFill>
                  <a:srgbClr val="FFFFFF"/>
                </a:solidFill>
              </a:rPr>
              <a:t>EGA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7" name="Magnetic Disk 36">
            <a:extLst>
              <a:ext uri="{FF2B5EF4-FFF2-40B4-BE49-F238E27FC236}">
                <a16:creationId xmlns:a16="http://schemas.microsoft.com/office/drawing/2014/main" id="{981B8218-625E-4F4A-8AE0-90E750CAEF2D}"/>
              </a:ext>
            </a:extLst>
          </p:cNvPr>
          <p:cNvSpPr/>
          <p:nvPr/>
        </p:nvSpPr>
        <p:spPr bwMode="auto">
          <a:xfrm>
            <a:off x="4933599" y="5455375"/>
            <a:ext cx="963083" cy="701598"/>
          </a:xfrm>
          <a:prstGeom prst="flowChartMagneticDisk">
            <a:avLst/>
          </a:prstGeom>
          <a:solidFill>
            <a:srgbClr val="0070C0"/>
          </a:solidFill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1981200"/>
            <a:r>
              <a:rPr lang="en-US" dirty="0">
                <a:solidFill>
                  <a:srgbClr val="FFFFFF"/>
                </a:solidFill>
              </a:rPr>
              <a:t>EVA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3213E37-70A1-6640-8E48-2391A1B34466}"/>
              </a:ext>
            </a:extLst>
          </p:cNvPr>
          <p:cNvCxnSpPr>
            <a:endCxn id="9" idx="1"/>
          </p:cNvCxnSpPr>
          <p:nvPr/>
        </p:nvCxnSpPr>
        <p:spPr bwMode="auto">
          <a:xfrm>
            <a:off x="5515765" y="3571038"/>
            <a:ext cx="2236376" cy="1862436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46E9246-9D3F-AF48-8F9E-69CDE44D5FF7}"/>
              </a:ext>
            </a:extLst>
          </p:cNvPr>
          <p:cNvSpPr txBox="1"/>
          <p:nvPr/>
        </p:nvSpPr>
        <p:spPr>
          <a:xfrm>
            <a:off x="6253340" y="3478017"/>
            <a:ext cx="1669852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BioStudies</a:t>
            </a:r>
            <a:r>
              <a:rPr lang="en-US" dirty="0"/>
              <a:t> Subs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C4A769-893D-2340-9E3D-B02625826E05}"/>
              </a:ext>
            </a:extLst>
          </p:cNvPr>
          <p:cNvSpPr txBox="1"/>
          <p:nvPr/>
        </p:nvSpPr>
        <p:spPr>
          <a:xfrm>
            <a:off x="6565845" y="2639817"/>
            <a:ext cx="1669852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Annotare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C60A91-FD9C-A14C-93FE-369322C7B5B7}"/>
              </a:ext>
            </a:extLst>
          </p:cNvPr>
          <p:cNvSpPr txBox="1"/>
          <p:nvPr/>
        </p:nvSpPr>
        <p:spPr>
          <a:xfrm>
            <a:off x="3844771" y="3350784"/>
            <a:ext cx="1669852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ENA API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8900D4-940A-7E46-B091-F8ED50B5D21C}"/>
              </a:ext>
            </a:extLst>
          </p:cNvPr>
          <p:cNvSpPr txBox="1"/>
          <p:nvPr/>
        </p:nvSpPr>
        <p:spPr>
          <a:xfrm>
            <a:off x="1619906" y="3350784"/>
            <a:ext cx="1669852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BioSample</a:t>
            </a:r>
            <a:r>
              <a:rPr lang="en-US" dirty="0"/>
              <a:t> Subs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8F468B-CB8F-2F46-BEB9-E2180B338619}"/>
              </a:ext>
            </a:extLst>
          </p:cNvPr>
          <p:cNvSpPr txBox="1"/>
          <p:nvPr/>
        </p:nvSpPr>
        <p:spPr>
          <a:xfrm>
            <a:off x="3269056" y="2639817"/>
            <a:ext cx="1265767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Webin</a:t>
            </a:r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1F5EA82-41B1-1849-8852-D48076471B7F}"/>
              </a:ext>
            </a:extLst>
          </p:cNvPr>
          <p:cNvCxnSpPr>
            <a:stCxn id="29" idx="2"/>
            <a:endCxn id="12" idx="1"/>
          </p:cNvCxnSpPr>
          <p:nvPr/>
        </p:nvCxnSpPr>
        <p:spPr bwMode="auto">
          <a:xfrm flipH="1">
            <a:off x="8789392" y="3062518"/>
            <a:ext cx="892949" cy="2370956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4A225F4-AA80-C349-A3DC-2ED87AAFCF12}"/>
              </a:ext>
            </a:extLst>
          </p:cNvPr>
          <p:cNvSpPr txBox="1"/>
          <p:nvPr/>
        </p:nvSpPr>
        <p:spPr>
          <a:xfrm>
            <a:off x="4679697" y="2639817"/>
            <a:ext cx="1669852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EGA Subs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1EC691-C04C-CF44-8BAE-444B8F29FB0C}"/>
              </a:ext>
            </a:extLst>
          </p:cNvPr>
          <p:cNvSpPr txBox="1"/>
          <p:nvPr/>
        </p:nvSpPr>
        <p:spPr>
          <a:xfrm>
            <a:off x="5415140" y="1241322"/>
            <a:ext cx="990600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Study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7BF216-B787-374D-BF6C-867AC2C44F65}"/>
              </a:ext>
            </a:extLst>
          </p:cNvPr>
          <p:cNvSpPr txBox="1"/>
          <p:nvPr/>
        </p:nvSpPr>
        <p:spPr>
          <a:xfrm>
            <a:off x="1636159" y="1241322"/>
            <a:ext cx="1333287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Sample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42BFBF-DE7D-9843-9926-FFDA6B0B25CB}"/>
              </a:ext>
            </a:extLst>
          </p:cNvPr>
          <p:cNvSpPr txBox="1"/>
          <p:nvPr/>
        </p:nvSpPr>
        <p:spPr>
          <a:xfrm>
            <a:off x="4246742" y="1241322"/>
            <a:ext cx="990600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RNA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056AED-A68D-1F40-9051-7E341A0400E4}"/>
              </a:ext>
            </a:extLst>
          </p:cNvPr>
          <p:cNvSpPr txBox="1"/>
          <p:nvPr/>
        </p:nvSpPr>
        <p:spPr>
          <a:xfrm>
            <a:off x="3125936" y="1241322"/>
            <a:ext cx="990600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DNA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5CE476-9F73-814A-874B-7896EFE6514B}"/>
              </a:ext>
            </a:extLst>
          </p:cNvPr>
          <p:cNvSpPr txBox="1"/>
          <p:nvPr/>
        </p:nvSpPr>
        <p:spPr>
          <a:xfrm>
            <a:off x="6558958" y="1247671"/>
            <a:ext cx="1827983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MassSpec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6B87B61-BC76-2644-B9CE-C9D11064419D}"/>
              </a:ext>
            </a:extLst>
          </p:cNvPr>
          <p:cNvSpPr txBox="1"/>
          <p:nvPr/>
        </p:nvSpPr>
        <p:spPr>
          <a:xfrm>
            <a:off x="8485122" y="1241322"/>
            <a:ext cx="2108200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Biochemical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4F131FD-541C-ED4A-BD8F-6214108119DC}"/>
              </a:ext>
            </a:extLst>
          </p:cNvPr>
          <p:cNvCxnSpPr>
            <a:endCxn id="13" idx="1"/>
          </p:cNvCxnSpPr>
          <p:nvPr/>
        </p:nvCxnSpPr>
        <p:spPr bwMode="auto">
          <a:xfrm>
            <a:off x="9632600" y="4309014"/>
            <a:ext cx="373129" cy="105261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5F69F9F-DB1B-0044-840C-1F509EF33F17}"/>
              </a:ext>
            </a:extLst>
          </p:cNvPr>
          <p:cNvSpPr txBox="1"/>
          <p:nvPr/>
        </p:nvSpPr>
        <p:spPr>
          <a:xfrm>
            <a:off x="8747932" y="3478017"/>
            <a:ext cx="1769335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Metabolight</a:t>
            </a:r>
            <a:r>
              <a:rPr lang="en-US" dirty="0"/>
              <a:t> Subs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7EAE96-2ACA-BC4F-8512-A74FE3E82555}"/>
              </a:ext>
            </a:extLst>
          </p:cNvPr>
          <p:cNvSpPr txBox="1"/>
          <p:nvPr/>
        </p:nvSpPr>
        <p:spPr>
          <a:xfrm>
            <a:off x="8847414" y="2600854"/>
            <a:ext cx="1669852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Px</a:t>
            </a:r>
            <a:r>
              <a:rPr lang="en-US" dirty="0"/>
              <a:t> Subs</a:t>
            </a:r>
          </a:p>
        </p:txBody>
      </p:sp>
      <p:pic>
        <p:nvPicPr>
          <p:cNvPr id="56" name="Picture 55" descr="FAANG_logo_CMYK.tif">
            <a:extLst>
              <a:ext uri="{FF2B5EF4-FFF2-40B4-BE49-F238E27FC236}">
                <a16:creationId xmlns:a16="http://schemas.microsoft.com/office/drawing/2014/main" id="{0F7DC303-3697-4F4E-8A20-B0EAB9AA5B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02675"/>
      </p:ext>
    </p:extLst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6854C-E54D-9F42-8AE1-BA2F3E30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FAANG Data Coordination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C4BFF-C57C-254B-9CC6-1D6146BA2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Coordinated international effort to provide </a:t>
            </a:r>
            <a:r>
              <a:rPr lang="en-GB" sz="2800" b="1" dirty="0"/>
              <a:t>high quality functional annotation</a:t>
            </a:r>
            <a:r>
              <a:rPr lang="en-GB" sz="2800" dirty="0"/>
              <a:t> of animal genomes with a focus on the </a:t>
            </a:r>
            <a:r>
              <a:rPr lang="en-GB" sz="2800" b="1" dirty="0"/>
              <a:t>livestock</a:t>
            </a:r>
            <a:r>
              <a:rPr lang="en-GB" sz="2800" dirty="0"/>
              <a:t> community to create a </a:t>
            </a:r>
            <a:r>
              <a:rPr lang="en-GB" sz="2800" b="1" dirty="0"/>
              <a:t>rich genome to phenome resource</a:t>
            </a:r>
            <a:r>
              <a:rPr lang="en-GB" sz="2800" dirty="0"/>
              <a:t>.</a:t>
            </a:r>
          </a:p>
          <a:p>
            <a:pPr lvl="1"/>
            <a:r>
              <a:rPr lang="en-GB" sz="2600" dirty="0"/>
              <a:t>Ensuring data is richly described, available and searchable.</a:t>
            </a:r>
          </a:p>
          <a:p>
            <a:pPr lvl="1"/>
            <a:r>
              <a:rPr lang="en-GB" sz="2600" dirty="0"/>
              <a:t>Ensuring data is consistently reported and presented.</a:t>
            </a:r>
          </a:p>
          <a:p>
            <a:pPr lvl="1"/>
            <a:r>
              <a:rPr lang="en-GB" sz="2600" dirty="0"/>
              <a:t>Support standardisation of protocols and analysis methods.</a:t>
            </a:r>
          </a:p>
          <a:p>
            <a:pPr lvl="1"/>
            <a:r>
              <a:rPr lang="en-GB" sz="2600" dirty="0"/>
              <a:t>Facilitating data openness, reusability and cross-project analysis.</a:t>
            </a:r>
          </a:p>
        </p:txBody>
      </p:sp>
      <p:pic>
        <p:nvPicPr>
          <p:cNvPr id="7" name="Picture 6" descr="FAANG_logo_CMYK.tif">
            <a:extLst>
              <a:ext uri="{FF2B5EF4-FFF2-40B4-BE49-F238E27FC236}">
                <a16:creationId xmlns:a16="http://schemas.microsoft.com/office/drawing/2014/main" id="{F11CCE8D-0B59-0044-B5E3-DF90394515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D494F-B82D-DC47-9EFB-F750A46C7F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543" y="4710827"/>
            <a:ext cx="5842513" cy="1450793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065156724"/>
      </p:ext>
    </p:extLst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DADC-9C95-2047-B4D0-9B05106E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40" y="304800"/>
            <a:ext cx="8811491" cy="762000"/>
          </a:xfrm>
        </p:spPr>
        <p:txBody>
          <a:bodyPr/>
          <a:lstStyle/>
          <a:p>
            <a:r>
              <a:rPr lang="en-GB" dirty="0"/>
              <a:t>EMBL-EBI’s submission system is changing, but it will be simpler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B1F11F2-01A2-A847-AB4B-59F344B1B1D8}"/>
              </a:ext>
            </a:extLst>
          </p:cNvPr>
          <p:cNvCxnSpPr>
            <a:stCxn id="65" idx="2"/>
            <a:endCxn id="74" idx="0"/>
          </p:cNvCxnSpPr>
          <p:nvPr/>
        </p:nvCxnSpPr>
        <p:spPr bwMode="auto">
          <a:xfrm flipH="1">
            <a:off x="5996931" y="3556546"/>
            <a:ext cx="848" cy="44977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11C86A-ECAB-7942-8666-46D602A16996}"/>
              </a:ext>
            </a:extLst>
          </p:cNvPr>
          <p:cNvGrpSpPr/>
          <p:nvPr/>
        </p:nvGrpSpPr>
        <p:grpSpPr>
          <a:xfrm>
            <a:off x="1860535" y="5404641"/>
            <a:ext cx="8466014" cy="805998"/>
            <a:chOff x="104369" y="5285219"/>
            <a:chExt cx="8997892" cy="882791"/>
          </a:xfrm>
          <a:solidFill>
            <a:srgbClr val="0070C0"/>
          </a:solidFill>
        </p:grpSpPr>
        <p:sp>
          <p:nvSpPr>
            <p:cNvPr id="57" name="Magnetic Disk 56">
              <a:extLst>
                <a:ext uri="{FF2B5EF4-FFF2-40B4-BE49-F238E27FC236}">
                  <a16:creationId xmlns:a16="http://schemas.microsoft.com/office/drawing/2014/main" id="{644AFDDC-C0D8-3447-940A-566E22217502}"/>
                </a:ext>
              </a:extLst>
            </p:cNvPr>
            <p:cNvSpPr/>
            <p:nvPr/>
          </p:nvSpPr>
          <p:spPr bwMode="auto">
            <a:xfrm>
              <a:off x="5704860" y="5400784"/>
              <a:ext cx="963083" cy="701600"/>
            </a:xfrm>
            <a:prstGeom prst="flowChartMagneticDisk">
              <a:avLst/>
            </a:prstGeom>
            <a:grpFill/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981200"/>
              <a:r>
                <a:rPr lang="en-US" dirty="0">
                  <a:solidFill>
                    <a:srgbClr val="FFFFFF"/>
                  </a:solidFill>
                </a:rPr>
                <a:t>AE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58" name="Magnetic Disk 57">
              <a:extLst>
                <a:ext uri="{FF2B5EF4-FFF2-40B4-BE49-F238E27FC236}">
                  <a16:creationId xmlns:a16="http://schemas.microsoft.com/office/drawing/2014/main" id="{807A86DE-9CEE-DD41-B5C9-2DBD728BA836}"/>
                </a:ext>
              </a:extLst>
            </p:cNvPr>
            <p:cNvSpPr/>
            <p:nvPr/>
          </p:nvSpPr>
          <p:spPr bwMode="auto">
            <a:xfrm>
              <a:off x="1383646" y="5400786"/>
              <a:ext cx="963083" cy="701600"/>
            </a:xfrm>
            <a:prstGeom prst="flowChartMagneticDisk">
              <a:avLst/>
            </a:prstGeom>
            <a:grpFill/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981200"/>
              <a:r>
                <a:rPr lang="en-US" dirty="0">
                  <a:solidFill>
                    <a:srgbClr val="FFFFFF"/>
                  </a:solidFill>
                </a:rPr>
                <a:t>ENA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59" name="Magnetic Disk 58">
              <a:extLst>
                <a:ext uri="{FF2B5EF4-FFF2-40B4-BE49-F238E27FC236}">
                  <a16:creationId xmlns:a16="http://schemas.microsoft.com/office/drawing/2014/main" id="{6784909A-D6BB-2849-AB68-70BE4054BEFB}"/>
                </a:ext>
              </a:extLst>
            </p:cNvPr>
            <p:cNvSpPr/>
            <p:nvPr/>
          </p:nvSpPr>
          <p:spPr bwMode="auto">
            <a:xfrm>
              <a:off x="4387472" y="5328940"/>
              <a:ext cx="1225268" cy="839070"/>
            </a:xfrm>
            <a:prstGeom prst="flowChartMagneticDisk">
              <a:avLst/>
            </a:prstGeom>
            <a:grpFill/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981200"/>
              <a:r>
                <a:rPr lang="en-US" sz="1600" dirty="0">
                  <a:solidFill>
                    <a:srgbClr val="FFFFFF"/>
                  </a:solidFill>
                </a:rPr>
                <a:t>BioStudies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60" name="Magnetic Disk 59">
              <a:extLst>
                <a:ext uri="{FF2B5EF4-FFF2-40B4-BE49-F238E27FC236}">
                  <a16:creationId xmlns:a16="http://schemas.microsoft.com/office/drawing/2014/main" id="{EE0073D8-C841-664F-884F-D69ACA4A53FB}"/>
                </a:ext>
              </a:extLst>
            </p:cNvPr>
            <p:cNvSpPr/>
            <p:nvPr/>
          </p:nvSpPr>
          <p:spPr bwMode="auto">
            <a:xfrm>
              <a:off x="6742110" y="5400784"/>
              <a:ext cx="963083" cy="701600"/>
            </a:xfrm>
            <a:prstGeom prst="flowChartMagneticDisk">
              <a:avLst/>
            </a:prstGeom>
            <a:grpFill/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981200"/>
              <a:r>
                <a:rPr lang="en-US" dirty="0">
                  <a:solidFill>
                    <a:srgbClr val="FFFFFF"/>
                  </a:solidFill>
                </a:rPr>
                <a:t>Pride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61" name="Magnetic Disk 60">
              <a:extLst>
                <a:ext uri="{FF2B5EF4-FFF2-40B4-BE49-F238E27FC236}">
                  <a16:creationId xmlns:a16="http://schemas.microsoft.com/office/drawing/2014/main" id="{C82EECF3-3006-174B-A73E-8DD53C9B5BC2}"/>
                </a:ext>
              </a:extLst>
            </p:cNvPr>
            <p:cNvSpPr/>
            <p:nvPr/>
          </p:nvSpPr>
          <p:spPr bwMode="auto">
            <a:xfrm>
              <a:off x="7777716" y="5328940"/>
              <a:ext cx="1324545" cy="773444"/>
            </a:xfrm>
            <a:prstGeom prst="flowChartMagneticDisk">
              <a:avLst/>
            </a:prstGeom>
            <a:grpFill/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981200"/>
              <a:r>
                <a:rPr lang="en-US" sz="1400" dirty="0">
                  <a:solidFill>
                    <a:srgbClr val="FFFFFF"/>
                  </a:solidFill>
                </a:rPr>
                <a:t>Metabo</a:t>
              </a:r>
            </a:p>
            <a:p>
              <a:pPr algn="ctr" defTabSz="1981200"/>
              <a:r>
                <a:rPr lang="en-US" sz="1400" dirty="0">
                  <a:solidFill>
                    <a:srgbClr val="FFFFFF"/>
                  </a:solidFill>
                </a:rPr>
                <a:t>lights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62" name="Magnetic Disk 61">
              <a:extLst>
                <a:ext uri="{FF2B5EF4-FFF2-40B4-BE49-F238E27FC236}">
                  <a16:creationId xmlns:a16="http://schemas.microsoft.com/office/drawing/2014/main" id="{45CBC983-22F7-E845-B821-FE38FB8762F3}"/>
                </a:ext>
              </a:extLst>
            </p:cNvPr>
            <p:cNvSpPr/>
            <p:nvPr/>
          </p:nvSpPr>
          <p:spPr bwMode="auto">
            <a:xfrm>
              <a:off x="104369" y="5285219"/>
              <a:ext cx="1225268" cy="839071"/>
            </a:xfrm>
            <a:prstGeom prst="flowChartMagneticDisk">
              <a:avLst/>
            </a:prstGeom>
            <a:grpFill/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981200"/>
              <a:r>
                <a:rPr lang="en-US" sz="1400" dirty="0">
                  <a:solidFill>
                    <a:srgbClr val="FFFFFF"/>
                  </a:solidFill>
                </a:rPr>
                <a:t>Bio</a:t>
              </a:r>
            </a:p>
            <a:p>
              <a:pPr algn="ctr" defTabSz="1981200"/>
              <a:r>
                <a:rPr lang="en-US" sz="1400" dirty="0">
                  <a:solidFill>
                    <a:srgbClr val="FFFFFF"/>
                  </a:solidFill>
                </a:rPr>
                <a:t>Samples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63" name="Magnetic Disk 62">
              <a:extLst>
                <a:ext uri="{FF2B5EF4-FFF2-40B4-BE49-F238E27FC236}">
                  <a16:creationId xmlns:a16="http://schemas.microsoft.com/office/drawing/2014/main" id="{457ADE8A-9A80-7444-B854-54831DB9ED20}"/>
                </a:ext>
              </a:extLst>
            </p:cNvPr>
            <p:cNvSpPr/>
            <p:nvPr/>
          </p:nvSpPr>
          <p:spPr bwMode="auto">
            <a:xfrm>
              <a:off x="2381899" y="5422687"/>
              <a:ext cx="963083" cy="701600"/>
            </a:xfrm>
            <a:prstGeom prst="flowChartMagneticDisk">
              <a:avLst/>
            </a:prstGeom>
            <a:grpFill/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981200"/>
              <a:r>
                <a:rPr lang="en-US" dirty="0">
                  <a:solidFill>
                    <a:srgbClr val="FFFFFF"/>
                  </a:solidFill>
                </a:rPr>
                <a:t>EGA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64" name="Magnetic Disk 63">
              <a:extLst>
                <a:ext uri="{FF2B5EF4-FFF2-40B4-BE49-F238E27FC236}">
                  <a16:creationId xmlns:a16="http://schemas.microsoft.com/office/drawing/2014/main" id="{8F57FBE0-B8FF-AF4F-A16C-AD9999052A58}"/>
                </a:ext>
              </a:extLst>
            </p:cNvPr>
            <p:cNvSpPr/>
            <p:nvPr/>
          </p:nvSpPr>
          <p:spPr bwMode="auto">
            <a:xfrm>
              <a:off x="3367859" y="5422687"/>
              <a:ext cx="963083" cy="701600"/>
            </a:xfrm>
            <a:prstGeom prst="flowChartMagneticDisk">
              <a:avLst/>
            </a:prstGeom>
            <a:grpFill/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981200"/>
              <a:r>
                <a:rPr lang="en-US" dirty="0">
                  <a:solidFill>
                    <a:srgbClr val="FFFFFF"/>
                  </a:solidFill>
                </a:rPr>
                <a:t>EVA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850225D3-E09F-9F44-A757-9010723EDC87}"/>
              </a:ext>
            </a:extLst>
          </p:cNvPr>
          <p:cNvSpPr txBox="1"/>
          <p:nvPr/>
        </p:nvSpPr>
        <p:spPr>
          <a:xfrm>
            <a:off x="5212206" y="2725549"/>
            <a:ext cx="1571145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User interface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8F536F7-B5DA-AA4F-A50C-C7E85315B77A}"/>
              </a:ext>
            </a:extLst>
          </p:cNvPr>
          <p:cNvCxnSpPr>
            <a:stCxn id="74" idx="2"/>
            <a:endCxn id="62" idx="1"/>
          </p:cNvCxnSpPr>
          <p:nvPr/>
        </p:nvCxnSpPr>
        <p:spPr bwMode="auto">
          <a:xfrm flipH="1">
            <a:off x="2436956" y="4467988"/>
            <a:ext cx="3559975" cy="936653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F6A0616-B086-544D-AA44-A5293A9BD889}"/>
              </a:ext>
            </a:extLst>
          </p:cNvPr>
          <p:cNvGrpSpPr/>
          <p:nvPr/>
        </p:nvGrpSpPr>
        <p:grpSpPr>
          <a:xfrm>
            <a:off x="1819115" y="1562974"/>
            <a:ext cx="8825580" cy="830997"/>
            <a:chOff x="70419" y="1208619"/>
            <a:chExt cx="8957164" cy="91016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1D07507-23A6-5F40-A8A7-24C1FC86E4CE}"/>
                </a:ext>
              </a:extLst>
            </p:cNvPr>
            <p:cNvSpPr txBox="1"/>
            <p:nvPr/>
          </p:nvSpPr>
          <p:spPr>
            <a:xfrm>
              <a:off x="3849401" y="1208619"/>
              <a:ext cx="990600" cy="9101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Study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A9AD3CF-1A69-3549-8CFB-0D57AE7013D3}"/>
                </a:ext>
              </a:extLst>
            </p:cNvPr>
            <p:cNvSpPr txBox="1"/>
            <p:nvPr/>
          </p:nvSpPr>
          <p:spPr>
            <a:xfrm>
              <a:off x="70419" y="1208619"/>
              <a:ext cx="1333287" cy="50564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Sample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B9545BB-55EF-8640-A35F-169E37A59C77}"/>
                </a:ext>
              </a:extLst>
            </p:cNvPr>
            <p:cNvSpPr txBox="1"/>
            <p:nvPr/>
          </p:nvSpPr>
          <p:spPr>
            <a:xfrm>
              <a:off x="2681003" y="1208619"/>
              <a:ext cx="990600" cy="50564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RNA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3E7C3EA-12B5-6D44-96E0-927594C6518A}"/>
                </a:ext>
              </a:extLst>
            </p:cNvPr>
            <p:cNvSpPr txBox="1"/>
            <p:nvPr/>
          </p:nvSpPr>
          <p:spPr>
            <a:xfrm>
              <a:off x="1560197" y="1208619"/>
              <a:ext cx="990600" cy="50564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DNA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857D589-A999-E743-BB89-763B3E5D4ED5}"/>
                </a:ext>
              </a:extLst>
            </p:cNvPr>
            <p:cNvSpPr txBox="1"/>
            <p:nvPr/>
          </p:nvSpPr>
          <p:spPr>
            <a:xfrm>
              <a:off x="4993218" y="1214968"/>
              <a:ext cx="1827983" cy="50564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MassSpec</a:t>
              </a:r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536BDA0-1E37-1B46-8E6C-9DE8DC87EEA1}"/>
                </a:ext>
              </a:extLst>
            </p:cNvPr>
            <p:cNvSpPr txBox="1"/>
            <p:nvPr/>
          </p:nvSpPr>
          <p:spPr>
            <a:xfrm>
              <a:off x="6919383" y="1208619"/>
              <a:ext cx="2108200" cy="50564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Biochemical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80AABA08-BE2B-DC44-9104-FB8AAD48D2DA}"/>
              </a:ext>
            </a:extLst>
          </p:cNvPr>
          <p:cNvSpPr txBox="1"/>
          <p:nvPr/>
        </p:nvSpPr>
        <p:spPr>
          <a:xfrm>
            <a:off x="5164557" y="4006323"/>
            <a:ext cx="1664747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API</a:t>
            </a:r>
          </a:p>
        </p:txBody>
      </p:sp>
      <p:sp>
        <p:nvSpPr>
          <p:cNvPr id="75" name="Right Brace 74">
            <a:extLst>
              <a:ext uri="{FF2B5EF4-FFF2-40B4-BE49-F238E27FC236}">
                <a16:creationId xmlns:a16="http://schemas.microsoft.com/office/drawing/2014/main" id="{26546405-482F-664F-A7F4-1B1A78939BF5}"/>
              </a:ext>
            </a:extLst>
          </p:cNvPr>
          <p:cNvSpPr/>
          <p:nvPr/>
        </p:nvSpPr>
        <p:spPr bwMode="auto">
          <a:xfrm rot="5400000">
            <a:off x="5825389" y="-1875759"/>
            <a:ext cx="332994" cy="8646637"/>
          </a:xfrm>
          <a:prstGeom prst="rightBrac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981200"/>
            <a:endParaRPr lang="en-US" sz="520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7C69948-D7F0-7F4D-A57A-3B773C1ADB67}"/>
              </a:ext>
            </a:extLst>
          </p:cNvPr>
          <p:cNvCxnSpPr>
            <a:stCxn id="74" idx="2"/>
            <a:endCxn id="58" idx="1"/>
          </p:cNvCxnSpPr>
          <p:nvPr/>
        </p:nvCxnSpPr>
        <p:spPr bwMode="auto">
          <a:xfrm flipH="1">
            <a:off x="3517269" y="4467988"/>
            <a:ext cx="2479662" cy="1042167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07EA1AE-78BA-E64F-9313-65ACBD8CD1A5}"/>
              </a:ext>
            </a:extLst>
          </p:cNvPr>
          <p:cNvCxnSpPr>
            <a:stCxn id="74" idx="2"/>
            <a:endCxn id="64" idx="1"/>
          </p:cNvCxnSpPr>
          <p:nvPr/>
        </p:nvCxnSpPr>
        <p:spPr bwMode="auto">
          <a:xfrm flipH="1">
            <a:off x="5384193" y="4467988"/>
            <a:ext cx="612738" cy="1062163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C513B95-469A-694D-974E-2BA7F54E63D4}"/>
              </a:ext>
            </a:extLst>
          </p:cNvPr>
          <p:cNvCxnSpPr>
            <a:stCxn id="74" idx="2"/>
            <a:endCxn id="63" idx="1"/>
          </p:cNvCxnSpPr>
          <p:nvPr/>
        </p:nvCxnSpPr>
        <p:spPr bwMode="auto">
          <a:xfrm flipH="1">
            <a:off x="4456514" y="4467988"/>
            <a:ext cx="1540417" cy="1062163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95157FC-FAC7-284B-A0C0-7C6C6CF5B740}"/>
              </a:ext>
            </a:extLst>
          </p:cNvPr>
          <p:cNvCxnSpPr>
            <a:stCxn id="74" idx="2"/>
            <a:endCxn id="59" idx="1"/>
          </p:cNvCxnSpPr>
          <p:nvPr/>
        </p:nvCxnSpPr>
        <p:spPr bwMode="auto">
          <a:xfrm>
            <a:off x="5996931" y="4467988"/>
            <a:ext cx="469948" cy="976571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7637F15-13AD-A646-A488-F7412AD8441C}"/>
              </a:ext>
            </a:extLst>
          </p:cNvPr>
          <p:cNvCxnSpPr>
            <a:stCxn id="74" idx="2"/>
            <a:endCxn id="57" idx="1"/>
          </p:cNvCxnSpPr>
          <p:nvPr/>
        </p:nvCxnSpPr>
        <p:spPr bwMode="auto">
          <a:xfrm>
            <a:off x="5996931" y="4467988"/>
            <a:ext cx="1586119" cy="1042165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8CE0004-CC14-7148-BC8E-CE2EA2A9811D}"/>
              </a:ext>
            </a:extLst>
          </p:cNvPr>
          <p:cNvCxnSpPr>
            <a:stCxn id="74" idx="2"/>
            <a:endCxn id="60" idx="1"/>
          </p:cNvCxnSpPr>
          <p:nvPr/>
        </p:nvCxnSpPr>
        <p:spPr bwMode="auto">
          <a:xfrm>
            <a:off x="5996931" y="4467988"/>
            <a:ext cx="2562056" cy="1042165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7DE782B-C53F-A947-9528-DA01A4936ED3}"/>
              </a:ext>
            </a:extLst>
          </p:cNvPr>
          <p:cNvCxnSpPr>
            <a:stCxn id="74" idx="2"/>
            <a:endCxn id="61" idx="1"/>
          </p:cNvCxnSpPr>
          <p:nvPr/>
        </p:nvCxnSpPr>
        <p:spPr bwMode="auto">
          <a:xfrm>
            <a:off x="5996931" y="4467988"/>
            <a:ext cx="3706494" cy="976571"/>
          </a:xfrm>
          <a:prstGeom prst="straightConnector1">
            <a:avLst/>
          </a:prstGeom>
          <a:ln>
            <a:solidFill>
              <a:schemeClr val="bg2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4" name="Picture 43" descr="FAANG_logo_CMYK.tif">
            <a:extLst>
              <a:ext uri="{FF2B5EF4-FFF2-40B4-BE49-F238E27FC236}">
                <a16:creationId xmlns:a16="http://schemas.microsoft.com/office/drawing/2014/main" id="{D123EB15-EC8B-784C-9395-98745C3D40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19330"/>
      </p:ext>
    </p:extLst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8099520" cy="762000"/>
          </a:xfrm>
        </p:spPr>
        <p:txBody>
          <a:bodyPr/>
          <a:lstStyle/>
          <a:p>
            <a:r>
              <a:rPr lang="en-GB" dirty="0"/>
              <a:t>EMBL-EBI Unified Submissions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1219200"/>
            <a:ext cx="11342255" cy="4351338"/>
          </a:xfrm>
        </p:spPr>
        <p:txBody>
          <a:bodyPr/>
          <a:lstStyle/>
          <a:p>
            <a:r>
              <a:rPr lang="en-GB" sz="2200" dirty="0"/>
              <a:t>Single submissions interface for 8 EMBL-EBI archives, same system for samples, experiments and analyses.</a:t>
            </a:r>
          </a:p>
          <a:p>
            <a:r>
              <a:rPr lang="en-GB" sz="2200" dirty="0"/>
              <a:t>Built in validation system, will have all FAANG rulesets available.</a:t>
            </a:r>
          </a:p>
          <a:p>
            <a:r>
              <a:rPr lang="en-GB" sz="2200" dirty="0"/>
              <a:t>Now available for general sample submissions, currently working on incorporating FAANG rulesets so that it can start to be used.</a:t>
            </a:r>
          </a:p>
          <a:p>
            <a:r>
              <a:rPr lang="en-GB" sz="2200" dirty="0"/>
              <a:t>More robust system with user experience lead design.</a:t>
            </a:r>
          </a:p>
          <a:p>
            <a:r>
              <a:rPr lang="en-GB" sz="2200" dirty="0"/>
              <a:t>Extensive training, documentation and help will be available.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93" y="4841475"/>
            <a:ext cx="6320413" cy="103396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6" name="TextBox 5"/>
          <p:cNvSpPr txBox="1"/>
          <p:nvPr/>
        </p:nvSpPr>
        <p:spPr>
          <a:xfrm>
            <a:off x="1250867" y="6285413"/>
            <a:ext cx="376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kern="0" dirty="0">
                <a:solidFill>
                  <a:schemeClr val="bg1"/>
                </a:solidFill>
                <a:latin typeface="Helvetica Neue LT Pro 55 Roman" charset="0"/>
                <a:ea typeface="Helvetica Neue LT Pro 55 Roman" charset="0"/>
                <a:cs typeface="Helvetica Neue LT Pro 55 Roman" charset="0"/>
              </a:rPr>
              <a:t>http://</a:t>
            </a:r>
            <a:r>
              <a:rPr lang="en-GB" kern="0" dirty="0" err="1">
                <a:solidFill>
                  <a:schemeClr val="bg1"/>
                </a:solidFill>
                <a:latin typeface="Helvetica Neue LT Pro 55 Roman" charset="0"/>
                <a:ea typeface="Helvetica Neue LT Pro 55 Roman" charset="0"/>
                <a:cs typeface="Helvetica Neue LT Pro 55 Roman" charset="0"/>
              </a:rPr>
              <a:t>data.faang.org</a:t>
            </a:r>
            <a:endParaRPr lang="en-GB" kern="0" dirty="0">
              <a:solidFill>
                <a:schemeClr val="bg1"/>
              </a:solidFill>
              <a:latin typeface="Helvetica Neue LT Pro 55 Roman" charset="0"/>
              <a:ea typeface="Helvetica Neue LT Pro 55 Roman" charset="0"/>
              <a:cs typeface="Helvetica Neue LT Pro 55 Roman" charset="0"/>
            </a:endParaRPr>
          </a:p>
        </p:txBody>
      </p:sp>
      <p:pic>
        <p:nvPicPr>
          <p:cNvPr id="8" name="Picture 7" descr="FAANG_logo_CMYK.tif">
            <a:extLst>
              <a:ext uri="{FF2B5EF4-FFF2-40B4-BE49-F238E27FC236}">
                <a16:creationId xmlns:a16="http://schemas.microsoft.com/office/drawing/2014/main" id="{7706F5F7-4A7C-DD40-8829-9ACA869DE2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17619"/>
      </p:ext>
    </p:extLst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79CFD-0071-8E49-8BE6-843C09AB9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update: New portal protocols pages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1D8166-550A-7A42-88FA-D30391C36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93"/>
          <a:stretch/>
        </p:blipFill>
        <p:spPr>
          <a:xfrm>
            <a:off x="534474" y="3767395"/>
            <a:ext cx="6432468" cy="22872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FAANG_logo_CMYK.tif">
            <a:extLst>
              <a:ext uri="{FF2B5EF4-FFF2-40B4-BE49-F238E27FC236}">
                <a16:creationId xmlns:a16="http://schemas.microsoft.com/office/drawing/2014/main" id="{F8EA5B4F-8BA6-964C-8F1E-E334428ECC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EC2D02-242D-624F-A439-CB3015B303E1}"/>
              </a:ext>
            </a:extLst>
          </p:cNvPr>
          <p:cNvSpPr txBox="1">
            <a:spLocks/>
          </p:cNvSpPr>
          <p:nvPr/>
        </p:nvSpPr>
        <p:spPr bwMode="auto">
          <a:xfrm>
            <a:off x="7437748" y="1299762"/>
            <a:ext cx="4636158" cy="429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en-GB" dirty="0"/>
              <a:t>Easier to find sample and experimental protocols to assist in study design.</a:t>
            </a:r>
          </a:p>
          <a:p>
            <a:pPr marL="342900" indent="-342900"/>
            <a:r>
              <a:rPr lang="en-GB" dirty="0"/>
              <a:t>Filter by assay type, experimental targets and organisation.</a:t>
            </a:r>
          </a:p>
          <a:p>
            <a:pPr marL="342900" indent="-342900"/>
            <a:r>
              <a:rPr lang="en-GB" dirty="0"/>
              <a:t>Plan to host FAANG approved experimental protocols for different assay types from FAANG working groups when available.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A09D7-403D-9646-9057-AC561FA78C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73" y="803398"/>
            <a:ext cx="6432468" cy="2823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690436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>
                <a:latin typeface="HelveticaNeueLT Pro 45 Lt" charset="0"/>
                <a:ea typeface="ＭＳ Ｐゴシック" charset="-128"/>
                <a:cs typeface="HelveticaNeueLT Pro 45 Lt" charset="0"/>
              </a:rPr>
              <a:t>Planned developments</a:t>
            </a:r>
            <a:endParaRPr lang="x-none" altLang="x-none" dirty="0">
              <a:latin typeface="HelveticaNeueLT Pro 45 Lt" charset="0"/>
              <a:ea typeface="ＭＳ Ｐゴシック" charset="-128"/>
              <a:cs typeface="HelveticaNeueLT Pro 45 Lt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11200" y="1219200"/>
            <a:ext cx="9499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Full integration with new EMBL-EBI Unified Submissions Interface, support and training for FAANG members.</a:t>
            </a:r>
          </a:p>
          <a:p>
            <a:r>
              <a:rPr lang="en-GB" kern="0" dirty="0" err="1"/>
              <a:t>Trackhubs</a:t>
            </a:r>
            <a:r>
              <a:rPr lang="en-GB" kern="0" dirty="0"/>
              <a:t> and ENSEMBL browser integration.</a:t>
            </a:r>
          </a:p>
          <a:p>
            <a:r>
              <a:rPr lang="en-GB" kern="0" dirty="0"/>
              <a:t>Further data portal user experience (UX) improvements.</a:t>
            </a:r>
          </a:p>
          <a:p>
            <a:r>
              <a:rPr lang="en-GB" kern="0" dirty="0"/>
              <a:t>Support for bulk file download.</a:t>
            </a:r>
          </a:p>
          <a:p>
            <a:r>
              <a:rPr lang="en-GB" kern="0" dirty="0"/>
              <a:t>Provide display view window of FAANG studies/consortiums by group and organism.</a:t>
            </a:r>
          </a:p>
          <a:p>
            <a:r>
              <a:rPr lang="en-GB" kern="0" dirty="0"/>
              <a:t>Hosting approved protocols and analysis workflows.</a:t>
            </a:r>
          </a:p>
          <a:p>
            <a:r>
              <a:rPr lang="en-GB" kern="0" dirty="0"/>
              <a:t>Programmatic access (API) improvements.</a:t>
            </a:r>
          </a:p>
          <a:p>
            <a:endParaRPr lang="en-GB" kern="0" dirty="0"/>
          </a:p>
          <a:p>
            <a:endParaRPr lang="en-GB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1250867" y="6285413"/>
            <a:ext cx="376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kern="0" dirty="0">
                <a:solidFill>
                  <a:schemeClr val="bg1"/>
                </a:solidFill>
                <a:latin typeface="Helvetica Neue LT Pro 55 Roman" charset="0"/>
                <a:ea typeface="Helvetica Neue LT Pro 55 Roman" charset="0"/>
                <a:cs typeface="Helvetica Neue LT Pro 55 Roman" charset="0"/>
              </a:rPr>
              <a:t>http://</a:t>
            </a:r>
            <a:r>
              <a:rPr lang="en-GB" kern="0" dirty="0" err="1">
                <a:solidFill>
                  <a:schemeClr val="bg1"/>
                </a:solidFill>
                <a:latin typeface="Helvetica Neue LT Pro 55 Roman" charset="0"/>
                <a:ea typeface="Helvetica Neue LT Pro 55 Roman" charset="0"/>
                <a:cs typeface="Helvetica Neue LT Pro 55 Roman" charset="0"/>
              </a:rPr>
              <a:t>data.faang.org</a:t>
            </a:r>
            <a:endParaRPr lang="en-GB" kern="0" dirty="0">
              <a:solidFill>
                <a:schemeClr val="bg1"/>
              </a:solidFill>
              <a:latin typeface="Helvetica Neue LT Pro 55 Roman" charset="0"/>
              <a:ea typeface="Helvetica Neue LT Pro 55 Roman" charset="0"/>
              <a:cs typeface="Helvetica Neue LT Pro 55 Roman" charset="0"/>
            </a:endParaRPr>
          </a:p>
        </p:txBody>
      </p:sp>
      <p:pic>
        <p:nvPicPr>
          <p:cNvPr id="10" name="Picture 9" descr="FAANG_logo_CMYK.tif">
            <a:extLst>
              <a:ext uri="{FF2B5EF4-FFF2-40B4-BE49-F238E27FC236}">
                <a16:creationId xmlns:a16="http://schemas.microsoft.com/office/drawing/2014/main" id="{BDDA21A0-3506-344C-8625-DC9AD25B3B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915A42-E315-B341-9CE1-683E016336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150" y="4186839"/>
            <a:ext cx="2690755" cy="17938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0E86D7-E690-7A48-BAEE-B44D3C8D53C5}"/>
              </a:ext>
            </a:extLst>
          </p:cNvPr>
          <p:cNvSpPr txBox="1"/>
          <p:nvPr/>
        </p:nvSpPr>
        <p:spPr>
          <a:xfrm>
            <a:off x="10691750" y="5980676"/>
            <a:ext cx="1781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Photo: Peter Harrison</a:t>
            </a:r>
          </a:p>
        </p:txBody>
      </p:sp>
    </p:spTree>
    <p:extLst>
      <p:ext uri="{BB962C8B-B14F-4D97-AF65-F5344CB8AC3E}">
        <p14:creationId xmlns:p14="http://schemas.microsoft.com/office/powerpoint/2010/main" val="2512909987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B3FCA-049A-1F47-B05A-2F4DAF4B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 the community, share your data.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33D7D-07D4-4C47-9715-CF080E4E6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219200"/>
            <a:ext cx="11321143" cy="4351338"/>
          </a:xfrm>
        </p:spPr>
        <p:txBody>
          <a:bodyPr/>
          <a:lstStyle/>
          <a:p>
            <a:pPr lvl="1"/>
            <a:r>
              <a:rPr lang="en-GB" dirty="0"/>
              <a:t>It accelerates research.</a:t>
            </a:r>
          </a:p>
          <a:p>
            <a:pPr lvl="1"/>
            <a:r>
              <a:rPr lang="en-GB" dirty="0"/>
              <a:t>Improves global genome to phenome resources and builds.</a:t>
            </a:r>
          </a:p>
          <a:p>
            <a:pPr lvl="1"/>
            <a:r>
              <a:rPr lang="en-GB" dirty="0"/>
              <a:t>Increases your citation rates and standing in the community.</a:t>
            </a:r>
          </a:p>
          <a:p>
            <a:pPr lvl="1"/>
            <a:r>
              <a:rPr lang="en-GB" dirty="0"/>
              <a:t>Maximises value to public and charitable funding.</a:t>
            </a:r>
          </a:p>
          <a:p>
            <a:pPr lvl="1"/>
            <a:r>
              <a:rPr lang="en-GB" dirty="0"/>
              <a:t>Increases impact of your research, fosters collaboration.</a:t>
            </a:r>
          </a:p>
          <a:p>
            <a:pPr lvl="1"/>
            <a:r>
              <a:rPr lang="en-GB" dirty="0"/>
              <a:t>Stops wasteful duplication of data.</a:t>
            </a:r>
          </a:p>
          <a:p>
            <a:pPr lvl="1"/>
            <a:r>
              <a:rPr lang="en-GB" dirty="0"/>
              <a:t>Promotes innovation through downstream and comparative analyses.</a:t>
            </a:r>
          </a:p>
          <a:p>
            <a:pPr lvl="1"/>
            <a:r>
              <a:rPr lang="en-GB" dirty="0"/>
              <a:t>Benefit from a community of expertise in data analysis, protocols and workflows.</a:t>
            </a:r>
          </a:p>
          <a:p>
            <a:pPr lvl="1"/>
            <a:r>
              <a:rPr lang="en-GB" dirty="0"/>
              <a:t>Funding benefits, including access and support in targeted calls from US and EU funding bodies.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1FBBB-09CD-BE43-8386-C4F5769018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134" y="152400"/>
            <a:ext cx="1893346" cy="841487"/>
          </a:xfrm>
          <a:prstGeom prst="rect">
            <a:avLst/>
          </a:prstGeom>
        </p:spPr>
      </p:pic>
      <p:pic>
        <p:nvPicPr>
          <p:cNvPr id="6" name="Picture 5" descr="FAANG_logo_CMYK.tif">
            <a:extLst>
              <a:ext uri="{FF2B5EF4-FFF2-40B4-BE49-F238E27FC236}">
                <a16:creationId xmlns:a16="http://schemas.microsoft.com/office/drawing/2014/main" id="{30CD798D-5545-AC4A-83DF-C683D983DF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22966"/>
      </p:ext>
    </p:extLst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4983A-87AA-B244-8485-5BB733663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dirty="0"/>
              <a:t>FAANG: Hands on metadata validation and data submission training workshop</a:t>
            </a:r>
            <a:endParaRPr lang="en-GB" dirty="0"/>
          </a:p>
          <a:p>
            <a:pPr marL="0" indent="0" algn="ctr">
              <a:buNone/>
            </a:pPr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January 1-5pm</a:t>
            </a:r>
          </a:p>
          <a:p>
            <a:pPr marL="0" indent="0" algn="ctr">
              <a:buNone/>
            </a:pPr>
            <a:r>
              <a:rPr lang="en-GB" dirty="0"/>
              <a:t>Plant and Animal Genomes Conference San Diego.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To register: Email </a:t>
            </a:r>
            <a:r>
              <a:rPr lang="en-GB" dirty="0">
                <a:hlinkClick r:id="rId2"/>
              </a:rPr>
              <a:t>faang-dcc@ebi.ac.uk</a:t>
            </a:r>
            <a:r>
              <a:rPr lang="en-GB" dirty="0"/>
              <a:t> or ask me at the end of the workshop.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Course will be repeated at ISAG, Leida Spain on 12</a:t>
            </a:r>
            <a:r>
              <a:rPr lang="en-GB" baseline="30000" dirty="0"/>
              <a:t>th</a:t>
            </a:r>
            <a:r>
              <a:rPr lang="en-GB" dirty="0"/>
              <a:t> July.</a:t>
            </a:r>
          </a:p>
          <a:p>
            <a:pPr marL="0" indent="0">
              <a:buNone/>
            </a:pPr>
            <a:r>
              <a:rPr lang="en-GB" dirty="0"/>
              <a:t>Registration for this opening soon.</a:t>
            </a:r>
          </a:p>
          <a:p>
            <a:endParaRPr lang="en-GB" dirty="0"/>
          </a:p>
        </p:txBody>
      </p:sp>
      <p:pic>
        <p:nvPicPr>
          <p:cNvPr id="4" name="Picture 3" descr="FAANG_logo_CMYK.tif">
            <a:extLst>
              <a:ext uri="{FF2B5EF4-FFF2-40B4-BE49-F238E27FC236}">
                <a16:creationId xmlns:a16="http://schemas.microsoft.com/office/drawing/2014/main" id="{499B8C9F-3ACB-6546-8B4A-AFA607C481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C15379E-3303-5242-BAB8-FE0BF7B0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04800"/>
            <a:ext cx="8551553" cy="762000"/>
          </a:xfrm>
        </p:spPr>
        <p:txBody>
          <a:bodyPr/>
          <a:lstStyle/>
          <a:p>
            <a:r>
              <a:rPr lang="en-GB" dirty="0"/>
              <a:t>Want to learn more about FAANG submission?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593E7-779C-B046-A68D-57482EFB79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849" y="3688730"/>
            <a:ext cx="3323304" cy="2492478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D0B2F-0BEE-D247-B7BF-A2CD22406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822" y="1647322"/>
            <a:ext cx="1498155" cy="14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53066"/>
      </p:ext>
    </p:extLst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x-none" dirty="0">
                <a:latin typeface="HelveticaNeueLT Pro 45 Lt" charset="0"/>
                <a:ea typeface="ＭＳ Ｐゴシック" charset="-128"/>
                <a:cs typeface="HelveticaNeueLT Pro 45 Lt" charset="0"/>
              </a:rPr>
              <a:t>Interested in joining FAANG?</a:t>
            </a:r>
            <a:br>
              <a:rPr lang="en-GB" altLang="x-none" dirty="0">
                <a:latin typeface="HelveticaNeueLT Pro 45 Lt" charset="0"/>
                <a:ea typeface="ＭＳ Ｐゴシック" charset="-128"/>
                <a:cs typeface="HelveticaNeueLT Pro 45 Lt" charset="0"/>
              </a:rPr>
            </a:br>
            <a:r>
              <a:rPr lang="en-GB" altLang="x-none" dirty="0">
                <a:latin typeface="HelveticaNeueLT Pro 45 Lt" charset="0"/>
                <a:ea typeface="ＭＳ Ｐゴシック" charset="-128"/>
                <a:cs typeface="HelveticaNeueLT Pro 45 Lt" charset="0"/>
              </a:rPr>
              <a:t>We are here to help with your data</a:t>
            </a:r>
            <a:r>
              <a:rPr lang="mr-IN" altLang="x-none" dirty="0">
                <a:latin typeface="HelveticaNeueLT Pro 45 Lt" charset="0"/>
                <a:ea typeface="ＭＳ Ｐゴシック" charset="-128"/>
                <a:cs typeface="HelveticaNeueLT Pro 45 Lt" charset="0"/>
              </a:rPr>
              <a:t>…</a:t>
            </a:r>
            <a:endParaRPr lang="x-none" altLang="x-none" dirty="0">
              <a:latin typeface="HelveticaNeueLT Pro 45 Lt" charset="0"/>
              <a:ea typeface="ＭＳ Ｐゴシック" charset="-128"/>
              <a:cs typeface="HelveticaNeueLT Pro 45 Lt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696" y="5314321"/>
            <a:ext cx="1736064" cy="84406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633" y="5526593"/>
            <a:ext cx="2133816" cy="53423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57400" y="1291385"/>
            <a:ext cx="8153400" cy="456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4000" kern="0" dirty="0">
                <a:hlinkClick r:id="rId4"/>
              </a:rPr>
              <a:t>http://data.faang.org</a:t>
            </a:r>
            <a:endParaRPr lang="en-GB" sz="4000" kern="0" dirty="0">
              <a:hlinkClick r:id="rId5"/>
            </a:endParaRPr>
          </a:p>
          <a:p>
            <a:pPr marL="0" indent="0" algn="ctr">
              <a:buNone/>
            </a:pPr>
            <a:endParaRPr lang="en-GB" sz="1000" kern="0" dirty="0">
              <a:hlinkClick r:id="rId5"/>
            </a:endParaRPr>
          </a:p>
          <a:p>
            <a:pPr marL="0" indent="0" algn="ctr">
              <a:buNone/>
            </a:pPr>
            <a:endParaRPr lang="en-GB" sz="1000" kern="0" dirty="0">
              <a:hlinkClick r:id="rId5"/>
            </a:endParaRPr>
          </a:p>
          <a:p>
            <a:pPr marL="0" indent="0" algn="ctr">
              <a:buNone/>
            </a:pPr>
            <a:endParaRPr lang="en-GB" sz="1000" kern="0" dirty="0">
              <a:hlinkClick r:id="rId5"/>
            </a:endParaRPr>
          </a:p>
          <a:p>
            <a:pPr marL="0" indent="0" algn="ctr">
              <a:buNone/>
            </a:pPr>
            <a:endParaRPr lang="en-GB" sz="1000" kern="0" dirty="0">
              <a:hlinkClick r:id="rId5"/>
            </a:endParaRPr>
          </a:p>
          <a:p>
            <a:pPr marL="0" indent="0" algn="ctr">
              <a:buNone/>
            </a:pPr>
            <a:endParaRPr lang="en-GB" sz="1000" kern="0" dirty="0">
              <a:hlinkClick r:id="rId5"/>
            </a:endParaRPr>
          </a:p>
          <a:p>
            <a:pPr marL="0" indent="0" algn="ctr">
              <a:buNone/>
            </a:pPr>
            <a:endParaRPr lang="en-GB" sz="1000" kern="0" dirty="0">
              <a:hlinkClick r:id="rId5"/>
            </a:endParaRPr>
          </a:p>
          <a:p>
            <a:pPr marL="0" indent="0" algn="ctr">
              <a:buNone/>
            </a:pPr>
            <a:endParaRPr lang="en-GB" sz="1000" kern="0" dirty="0">
              <a:hlinkClick r:id="rId5"/>
            </a:endParaRPr>
          </a:p>
          <a:p>
            <a:pPr marL="0" indent="0" algn="ctr">
              <a:buNone/>
            </a:pPr>
            <a:endParaRPr lang="en-GB" sz="1000" kern="0" dirty="0">
              <a:hlinkClick r:id="rId5"/>
            </a:endParaRPr>
          </a:p>
          <a:p>
            <a:pPr marL="0" indent="0" algn="ctr">
              <a:buNone/>
            </a:pPr>
            <a:endParaRPr lang="en-GB" sz="1000" kern="0" dirty="0">
              <a:hlinkClick r:id="rId5"/>
            </a:endParaRPr>
          </a:p>
          <a:p>
            <a:pPr marL="0" indent="0" algn="ctr">
              <a:buNone/>
            </a:pPr>
            <a:r>
              <a:rPr lang="en-GB" kern="0" dirty="0">
                <a:hlinkClick r:id="rId5"/>
              </a:rPr>
              <a:t>faang-dcc@ebi.ac.uk</a:t>
            </a:r>
            <a:endParaRPr lang="en-GB" kern="0" dirty="0"/>
          </a:p>
          <a:p>
            <a:pPr marL="0" indent="0" algn="ctr">
              <a:buNone/>
            </a:pPr>
            <a:r>
              <a:rPr lang="en-GB" kern="0" dirty="0">
                <a:hlinkClick r:id="rId6"/>
              </a:rPr>
              <a:t>peter@ebi.ac.uk</a:t>
            </a:r>
            <a:endParaRPr lang="en-GB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2F44C-F519-E54B-BD77-4D40BE02C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200" y="2244669"/>
            <a:ext cx="1514514" cy="1514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17AB0-2E80-9048-833C-2914EC740AAA}"/>
              </a:ext>
            </a:extLst>
          </p:cNvPr>
          <p:cNvSpPr txBox="1"/>
          <p:nvPr/>
        </p:nvSpPr>
        <p:spPr>
          <a:xfrm>
            <a:off x="805232" y="3907215"/>
            <a:ext cx="1420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kern="0" dirty="0"/>
              <a:t>Alexey </a:t>
            </a:r>
            <a:r>
              <a:rPr lang="en-GB" kern="0" dirty="0" err="1"/>
              <a:t>Sokolov</a:t>
            </a:r>
            <a:endParaRPr lang="en-GB" kern="0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29255-5581-BC45-8A57-41324B930EF5}"/>
              </a:ext>
            </a:extLst>
          </p:cNvPr>
          <p:cNvSpPr txBox="1"/>
          <p:nvPr/>
        </p:nvSpPr>
        <p:spPr>
          <a:xfrm>
            <a:off x="10133506" y="3828926"/>
            <a:ext cx="1420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kern="0" dirty="0"/>
              <a:t>Jun</a:t>
            </a:r>
          </a:p>
          <a:p>
            <a:r>
              <a:rPr lang="en-GB" kern="0" dirty="0"/>
              <a:t>Fan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D5CD9-73E7-384A-95F0-8E0769331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0259" y="2097593"/>
            <a:ext cx="1514514" cy="1514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E3F7CC-FC29-F54C-AF31-75D31CE1E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5239" y="1978960"/>
            <a:ext cx="4515032" cy="2528419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514591576"/>
      </p:ext>
    </p:extLst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E4AC5-D70D-914A-8772-18C50991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FAANG Data Coordination Centre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3B0F9D-587B-684D-BCD4-C1CA60594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04" y="5627038"/>
            <a:ext cx="1547751" cy="38750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37716-A333-7744-8EAA-9D7827D68517}"/>
              </a:ext>
            </a:extLst>
          </p:cNvPr>
          <p:cNvSpPr txBox="1">
            <a:spLocks/>
          </p:cNvSpPr>
          <p:nvPr/>
        </p:nvSpPr>
        <p:spPr bwMode="auto">
          <a:xfrm>
            <a:off x="616528" y="1158910"/>
            <a:ext cx="6284348" cy="429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en-GB" dirty="0"/>
              <a:t>Implement the metadata rules from the FAANG Metadata and Data Sharing committee, that Carl and I chair.</a:t>
            </a:r>
          </a:p>
          <a:p>
            <a:pPr marL="342900" indent="-342900"/>
            <a:r>
              <a:rPr lang="en-GB" dirty="0"/>
              <a:t>Provide tools to support depositors in meeting these standards and submitting data to public archives.</a:t>
            </a:r>
          </a:p>
          <a:p>
            <a:pPr marL="342900" indent="-342900"/>
            <a:r>
              <a:rPr lang="en-GB" dirty="0"/>
              <a:t>Provide data coordination support:                          </a:t>
            </a:r>
            <a:r>
              <a:rPr lang="en-GB" u="sng" dirty="0" err="1">
                <a:solidFill>
                  <a:schemeClr val="tx2"/>
                </a:solidFill>
              </a:rPr>
              <a:t>faang-dcc@ebi.ac.uk</a:t>
            </a:r>
            <a:r>
              <a:rPr lang="en-GB" dirty="0">
                <a:solidFill>
                  <a:schemeClr val="tx2"/>
                </a:solidFill>
              </a:rPr>
              <a:t> </a:t>
            </a:r>
            <a:endParaRPr lang="en-GB" dirty="0"/>
          </a:p>
          <a:p>
            <a:pPr marL="342900" indent="-342900"/>
            <a:r>
              <a:rPr lang="en-GB" dirty="0"/>
              <a:t>Build and maintain the data portal: </a:t>
            </a:r>
            <a:r>
              <a:rPr lang="en-GB" u="sng" dirty="0">
                <a:solidFill>
                  <a:schemeClr val="tx2"/>
                </a:solidFill>
              </a:rPr>
              <a:t>http://</a:t>
            </a:r>
            <a:r>
              <a:rPr lang="en-GB" u="sng" dirty="0" err="1">
                <a:solidFill>
                  <a:schemeClr val="tx2"/>
                </a:solidFill>
              </a:rPr>
              <a:t>data.faang.org</a:t>
            </a:r>
            <a:endParaRPr lang="en-GB" u="sng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18082D-EE4A-5D4A-B7A3-6F47A998EE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213" y="428432"/>
            <a:ext cx="4444018" cy="2802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1BE16-3A2E-F541-9EC0-96D70DC6C0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473" y="3397890"/>
            <a:ext cx="4587498" cy="2541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987247"/>
      </p:ext>
    </p:extLst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199A1-7066-DD48-8C35-C76CE190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FAANG Data portal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E83234-7B89-174B-BB57-D36C0A06BF97}"/>
              </a:ext>
            </a:extLst>
          </p:cNvPr>
          <p:cNvSpPr txBox="1">
            <a:spLocks/>
          </p:cNvSpPr>
          <p:nvPr/>
        </p:nvSpPr>
        <p:spPr bwMode="auto">
          <a:xfrm>
            <a:off x="399297" y="1066800"/>
            <a:ext cx="360336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Single access point for all FAANG data.</a:t>
            </a:r>
          </a:p>
          <a:p>
            <a:r>
              <a:rPr lang="en-GB" kern="0" dirty="0"/>
              <a:t>Richly described data enables powerful filters to narrow down to data of interest.</a:t>
            </a:r>
          </a:p>
          <a:p>
            <a:r>
              <a:rPr lang="en-GB" kern="0" dirty="0"/>
              <a:t>Full support for programmatic access through API, see help pages for instructions.</a:t>
            </a:r>
          </a:p>
          <a:p>
            <a:r>
              <a:rPr lang="en-GB" kern="0" dirty="0"/>
              <a:t>Now import legacy data, 387 datasets thus far.</a:t>
            </a:r>
          </a:p>
          <a:p>
            <a:pPr marL="0" indent="0" algn="ctr">
              <a:buNone/>
            </a:pPr>
            <a:endParaRPr lang="en-GB" kern="0" dirty="0"/>
          </a:p>
          <a:p>
            <a:pPr marL="0" indent="0" algn="ctr">
              <a:buNone/>
            </a:pPr>
            <a:endParaRPr lang="en-GB" kern="0" dirty="0"/>
          </a:p>
          <a:p>
            <a:endParaRPr lang="en-GB" kern="0" dirty="0"/>
          </a:p>
        </p:txBody>
      </p:sp>
      <p:pic>
        <p:nvPicPr>
          <p:cNvPr id="6" name="Picture 5" descr="FAANG_logo_CMYK.tif">
            <a:extLst>
              <a:ext uri="{FF2B5EF4-FFF2-40B4-BE49-F238E27FC236}">
                <a16:creationId xmlns:a16="http://schemas.microsoft.com/office/drawing/2014/main" id="{DD72EF45-0856-3449-B58F-697164D618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A221E-18B6-394C-916A-E8CF35F9ABB4}"/>
              </a:ext>
            </a:extLst>
          </p:cNvPr>
          <p:cNvSpPr txBox="1"/>
          <p:nvPr/>
        </p:nvSpPr>
        <p:spPr>
          <a:xfrm>
            <a:off x="5462649" y="5712365"/>
            <a:ext cx="454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http://</a:t>
            </a:r>
            <a:r>
              <a:rPr lang="en-GB" dirty="0" err="1">
                <a:solidFill>
                  <a:schemeClr val="tx2"/>
                </a:solidFill>
              </a:rPr>
              <a:t>data.faang.org</a:t>
            </a:r>
            <a:r>
              <a:rPr lang="en-GB" dirty="0">
                <a:solidFill>
                  <a:schemeClr val="tx2"/>
                </a:solidFill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FC9D26-EA80-4740-8657-4909BD207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227" y="1270763"/>
            <a:ext cx="7790046" cy="4316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8276756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9F4564-1BC3-534C-ABF9-2A10D7ABED6E}"/>
              </a:ext>
            </a:extLst>
          </p:cNvPr>
          <p:cNvSpPr txBox="1">
            <a:spLocks/>
          </p:cNvSpPr>
          <p:nvPr/>
        </p:nvSpPr>
        <p:spPr bwMode="auto">
          <a:xfrm>
            <a:off x="7949381" y="1299762"/>
            <a:ext cx="424261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Individual detail pages provide full metadata, to ensure data matches your requirements and is comparable to other sets.</a:t>
            </a:r>
          </a:p>
          <a:p>
            <a:r>
              <a:rPr lang="en-GB" kern="0" dirty="0"/>
              <a:t>Each record provides access to sample and experiment protocols.</a:t>
            </a:r>
          </a:p>
          <a:p>
            <a:r>
              <a:rPr lang="en-GB" kern="0" dirty="0"/>
              <a:t>Download any data files associated with the sample with direct links to data in archives.</a:t>
            </a:r>
          </a:p>
        </p:txBody>
      </p:sp>
      <p:pic>
        <p:nvPicPr>
          <p:cNvPr id="6" name="Picture 5" descr="FAANG_logo_CMYK.tif">
            <a:extLst>
              <a:ext uri="{FF2B5EF4-FFF2-40B4-BE49-F238E27FC236}">
                <a16:creationId xmlns:a16="http://schemas.microsoft.com/office/drawing/2014/main" id="{43F38B35-B6B2-DB45-9E3C-09062C1487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71A71B-4FC3-B74E-8E36-E81681A25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04800"/>
            <a:ext cx="10871200" cy="762000"/>
          </a:xfrm>
        </p:spPr>
        <p:txBody>
          <a:bodyPr/>
          <a:lstStyle/>
          <a:p>
            <a:r>
              <a:rPr lang="en-GB" dirty="0"/>
              <a:t>FAANG Data portal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7EA57-1749-604D-B637-2ED5E1BDED0E}"/>
              </a:ext>
            </a:extLst>
          </p:cNvPr>
          <p:cNvSpPr txBox="1"/>
          <p:nvPr/>
        </p:nvSpPr>
        <p:spPr>
          <a:xfrm>
            <a:off x="1928493" y="5651100"/>
            <a:ext cx="454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http://</a:t>
            </a:r>
            <a:r>
              <a:rPr lang="en-GB" dirty="0" err="1">
                <a:solidFill>
                  <a:schemeClr val="tx2"/>
                </a:solidFill>
              </a:rPr>
              <a:t>data.faang.org</a:t>
            </a:r>
            <a:r>
              <a:rPr lang="en-GB" dirty="0">
                <a:solidFill>
                  <a:schemeClr val="tx2"/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939D3-A6B8-A049-82DC-C516F10FE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60" y="834390"/>
            <a:ext cx="7377134" cy="4816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207722"/>
      </p:ext>
    </p:extLst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AANG_logo_CMYK.tif">
            <a:extLst>
              <a:ext uri="{FF2B5EF4-FFF2-40B4-BE49-F238E27FC236}">
                <a16:creationId xmlns:a16="http://schemas.microsoft.com/office/drawing/2014/main" id="{ADD57CE7-6C41-7441-B022-B8998B8BB6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725014-550C-1440-AE82-C453853A7E32}"/>
              </a:ext>
            </a:extLst>
          </p:cNvPr>
          <p:cNvSpPr txBox="1"/>
          <p:nvPr/>
        </p:nvSpPr>
        <p:spPr>
          <a:xfrm>
            <a:off x="5412142" y="5686536"/>
            <a:ext cx="454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http://</a:t>
            </a:r>
            <a:r>
              <a:rPr lang="en-GB" dirty="0" err="1">
                <a:solidFill>
                  <a:schemeClr val="tx2"/>
                </a:solidFill>
              </a:rPr>
              <a:t>data.faang.org</a:t>
            </a:r>
            <a:r>
              <a:rPr lang="en-GB" dirty="0">
                <a:solidFill>
                  <a:schemeClr val="tx2"/>
                </a:solidFill>
              </a:rPr>
              <a:t>/search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629B14-05EC-2040-A1F5-30D55D6A478B}"/>
              </a:ext>
            </a:extLst>
          </p:cNvPr>
          <p:cNvSpPr txBox="1">
            <a:spLocks/>
          </p:cNvSpPr>
          <p:nvPr/>
        </p:nvSpPr>
        <p:spPr bwMode="auto">
          <a:xfrm>
            <a:off x="399297" y="936171"/>
            <a:ext cx="327017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1" fontAlgn="base" hangingPunct="1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Predictive text based search across all FAANG metadata fields.</a:t>
            </a:r>
          </a:p>
          <a:p>
            <a:r>
              <a:rPr lang="en-GB" kern="0" dirty="0"/>
              <a:t>Returns organisms, specimens, datasets and individual analysis files.</a:t>
            </a:r>
          </a:p>
          <a:p>
            <a:r>
              <a:rPr lang="en-GB" kern="0" dirty="0"/>
              <a:t>Search results link to individual detail pages.</a:t>
            </a:r>
          </a:p>
          <a:p>
            <a:r>
              <a:rPr lang="en-GB" kern="0" dirty="0"/>
              <a:t>Legacy filter option coming soon.</a:t>
            </a:r>
          </a:p>
          <a:p>
            <a:pPr marL="0" indent="0" algn="ctr">
              <a:buNone/>
            </a:pPr>
            <a:endParaRPr lang="en-GB" kern="0" dirty="0"/>
          </a:p>
          <a:p>
            <a:endParaRPr lang="en-GB" kern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C49F1F2-9CFA-E143-B14C-3322D2294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04800"/>
            <a:ext cx="10871200" cy="762000"/>
          </a:xfrm>
        </p:spPr>
        <p:txBody>
          <a:bodyPr/>
          <a:lstStyle/>
          <a:p>
            <a:r>
              <a:rPr lang="en-GB" dirty="0"/>
              <a:t>FAANG Data portal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11057-4806-3347-90C4-D8609062C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914" y="1219200"/>
            <a:ext cx="7146706" cy="4461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785347"/>
      </p:ext>
    </p:extLst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3C631-DD9C-CD40-B323-019C0406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FAANG data is already 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271E7-A4C0-514F-B94B-6D2364DA3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635" y="960046"/>
            <a:ext cx="3683260" cy="386826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AAB56E-3623-C14B-873C-91EBB48AD742}"/>
              </a:ext>
            </a:extLst>
          </p:cNvPr>
          <p:cNvSpPr txBox="1">
            <a:spLocks/>
          </p:cNvSpPr>
          <p:nvPr/>
        </p:nvSpPr>
        <p:spPr bwMode="auto">
          <a:xfrm>
            <a:off x="622300" y="1066800"/>
            <a:ext cx="110490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4013" indent="-354013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20000"/>
              <a:buFont typeface="Arial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1pPr>
            <a:lvl2pPr marL="631825" indent="-276225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2pPr>
            <a:lvl3pPr marL="895350" indent="-234950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3pPr>
            <a:lvl4pPr marL="1147763" indent="-234950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4pPr>
            <a:lvl5pPr marL="1400175" indent="-234950" algn="l" defTabSz="952500" rtl="0" eaLnBrk="0" fontAlgn="base" hangingPunct="0">
              <a:spcBef>
                <a:spcPct val="20000"/>
              </a:spcBef>
              <a:spcAft>
                <a:spcPts val="575"/>
              </a:spcAft>
              <a:buClr>
                <a:schemeClr val="accent1"/>
              </a:buClr>
              <a:buFont typeface="Times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45 Lt"/>
                <a:ea typeface="ＭＳ Ｐゴシック" charset="0"/>
                <a:cs typeface="HelveticaNeueLT Pro 45 Lt"/>
              </a:defRPr>
            </a:lvl5pPr>
            <a:lvl6pPr marL="2371346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591945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2812522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033117" indent="-238971" algn="l" defTabSz="95589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48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9370 samples from 416 organisms across 8 species.</a:t>
            </a:r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r>
              <a:rPr lang="en-GB" kern="0" dirty="0"/>
              <a:t>19 publicly available richly described datasets indexed thus far comprising 16,114 downloadable files including:</a:t>
            </a:r>
          </a:p>
          <a:p>
            <a:pPr marL="355600" lvl="1" indent="0" algn="ctr">
              <a:buFont typeface="Arial" charset="0"/>
              <a:buNone/>
            </a:pPr>
            <a:r>
              <a:rPr lang="en-GB" kern="0" dirty="0"/>
              <a:t>	transcription profiling by high throughput sequencing, methylation profiling, </a:t>
            </a:r>
          </a:p>
          <a:p>
            <a:pPr marL="355600" lvl="1" indent="0" algn="ctr">
              <a:buFont typeface="Arial" charset="0"/>
              <a:buNone/>
            </a:pPr>
            <a:r>
              <a:rPr lang="en-GB" kern="0" dirty="0"/>
              <a:t>ATAC-</a:t>
            </a:r>
            <a:r>
              <a:rPr lang="en-GB" kern="0" dirty="0" err="1"/>
              <a:t>Seq</a:t>
            </a:r>
            <a:r>
              <a:rPr lang="en-GB" kern="0" dirty="0"/>
              <a:t>, RNA-</a:t>
            </a:r>
            <a:r>
              <a:rPr lang="en-GB" kern="0" dirty="0" err="1"/>
              <a:t>Seq</a:t>
            </a:r>
            <a:r>
              <a:rPr lang="en-GB" kern="0" dirty="0"/>
              <a:t>, microRNA profiling, </a:t>
            </a:r>
            <a:r>
              <a:rPr lang="en-GB" kern="0" dirty="0" err="1"/>
              <a:t>Dnase</a:t>
            </a:r>
            <a:r>
              <a:rPr lang="en-GB" kern="0" dirty="0"/>
              <a:t>-hypersensitivity &amp; Hi-C.</a:t>
            </a:r>
            <a:br>
              <a:rPr lang="en-GB" kern="0" dirty="0"/>
            </a:br>
            <a:endParaRPr lang="en-GB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4AD26-117B-3448-822B-B5D5946D6B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249" y="1161158"/>
            <a:ext cx="2664447" cy="2367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FEA07-3FB5-2548-B61E-21921D858E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198" y="1409770"/>
            <a:ext cx="1781153" cy="1781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0FB3A3-E179-FC4A-8D75-7853C756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992" y="1583764"/>
            <a:ext cx="1260796" cy="1260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59DA54-8541-3045-9FB1-5D2FFDFD2D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541" y="3250559"/>
            <a:ext cx="820911" cy="820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2471EA-C7E9-9140-B4F2-6F652052C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728" y="2869487"/>
            <a:ext cx="1583052" cy="1583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1D8C9-8879-3643-AE43-2A183A04DA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223" y="2508869"/>
            <a:ext cx="459489" cy="5363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A30A7-1536-9F47-89A4-452CDD209FA5}"/>
              </a:ext>
            </a:extLst>
          </p:cNvPr>
          <p:cNvSpPr txBox="1"/>
          <p:nvPr/>
        </p:nvSpPr>
        <p:spPr>
          <a:xfrm>
            <a:off x="1640219" y="2255057"/>
            <a:ext cx="92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2581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464AC9-A906-1841-9F22-3B3A8B6FDE75}"/>
              </a:ext>
            </a:extLst>
          </p:cNvPr>
          <p:cNvSpPr txBox="1"/>
          <p:nvPr/>
        </p:nvSpPr>
        <p:spPr>
          <a:xfrm>
            <a:off x="4531830" y="1777159"/>
            <a:ext cx="92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10F10A-C66F-3E40-9C6B-8DD0D386592F}"/>
              </a:ext>
            </a:extLst>
          </p:cNvPr>
          <p:cNvSpPr txBox="1"/>
          <p:nvPr/>
        </p:nvSpPr>
        <p:spPr>
          <a:xfrm>
            <a:off x="7173126" y="1949575"/>
            <a:ext cx="92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1446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ED051-75A9-5842-97BB-322E42F916B4}"/>
              </a:ext>
            </a:extLst>
          </p:cNvPr>
          <p:cNvSpPr txBox="1"/>
          <p:nvPr/>
        </p:nvSpPr>
        <p:spPr>
          <a:xfrm>
            <a:off x="9408447" y="2042135"/>
            <a:ext cx="92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1263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839BD0-54FC-DF4F-AFD8-7B2B8A2B61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992" y="2965239"/>
            <a:ext cx="901935" cy="9019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0E8F03-69F6-F644-AA8C-067171196AAF}"/>
              </a:ext>
            </a:extLst>
          </p:cNvPr>
          <p:cNvSpPr/>
          <p:nvPr/>
        </p:nvSpPr>
        <p:spPr>
          <a:xfrm>
            <a:off x="5306082" y="3318699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954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81984C-BD83-F549-B3EC-D5B940E42DCB}"/>
              </a:ext>
            </a:extLst>
          </p:cNvPr>
          <p:cNvSpPr/>
          <p:nvPr/>
        </p:nvSpPr>
        <p:spPr>
          <a:xfrm>
            <a:off x="7543775" y="3430181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693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4DC492-1957-9041-BE86-0251EC62B599}"/>
              </a:ext>
            </a:extLst>
          </p:cNvPr>
          <p:cNvSpPr/>
          <p:nvPr/>
        </p:nvSpPr>
        <p:spPr>
          <a:xfrm>
            <a:off x="9172355" y="3609805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336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154776-57E6-F944-B9D6-CE88AEA3CE90}"/>
              </a:ext>
            </a:extLst>
          </p:cNvPr>
          <p:cNvSpPr/>
          <p:nvPr/>
        </p:nvSpPr>
        <p:spPr>
          <a:xfrm>
            <a:off x="10790189" y="2980543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210</a:t>
            </a:r>
          </a:p>
        </p:txBody>
      </p:sp>
      <p:pic>
        <p:nvPicPr>
          <p:cNvPr id="21" name="Picture 20" descr="FAANG_logo_CMYK.tif">
            <a:extLst>
              <a:ext uri="{FF2B5EF4-FFF2-40B4-BE49-F238E27FC236}">
                <a16:creationId xmlns:a16="http://schemas.microsoft.com/office/drawing/2014/main" id="{51E3E0BD-A726-734A-8CCE-B9A4A5D91CB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49FCAC-FFFC-3149-B51E-E5C5586C48A0}"/>
              </a:ext>
            </a:extLst>
          </p:cNvPr>
          <p:cNvSpPr txBox="1"/>
          <p:nvPr/>
        </p:nvSpPr>
        <p:spPr>
          <a:xfrm>
            <a:off x="-48821" y="5973429"/>
            <a:ext cx="1781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http://</a:t>
            </a:r>
            <a:r>
              <a:rPr lang="en-GB" sz="1000" dirty="0" err="1"/>
              <a:t>phylopic.org</a:t>
            </a:r>
            <a:r>
              <a:rPr lang="en-GB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770426"/>
      </p:ext>
    </p:extLst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B3C8-8431-D645-89B5-1D8A65921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the FAANG collection special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1F706-5320-8146-AF3A-3CCBA0BB9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Rich, consistent and validated metadata data descriptions.</a:t>
            </a:r>
          </a:p>
          <a:p>
            <a:r>
              <a:rPr lang="en-GB" dirty="0"/>
              <a:t>Standardised core assays from contributing projects.</a:t>
            </a:r>
          </a:p>
          <a:p>
            <a:r>
              <a:rPr lang="en-GB" dirty="0"/>
              <a:t>Mandatory sampling and experiment protocols connected to each dataset available with the data for download.</a:t>
            </a:r>
          </a:p>
          <a:p>
            <a:r>
              <a:rPr lang="en-GB" dirty="0"/>
              <a:t>FAANG working groups moving towards standardised analysis pipelines and protocols.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6D366-D2C6-1C4F-B966-C831594C3A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449" y="3914745"/>
            <a:ext cx="6029971" cy="1903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3102C-99D5-D544-8F5A-4F7D3FDA3215}"/>
              </a:ext>
            </a:extLst>
          </p:cNvPr>
          <p:cNvSpPr txBox="1"/>
          <p:nvPr/>
        </p:nvSpPr>
        <p:spPr>
          <a:xfrm>
            <a:off x="2195945" y="5781348"/>
            <a:ext cx="828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tx2"/>
                </a:solidFill>
              </a:rPr>
              <a:t>To accelerate genome to phenome research</a:t>
            </a:r>
          </a:p>
        </p:txBody>
      </p:sp>
      <p:pic>
        <p:nvPicPr>
          <p:cNvPr id="6" name="Picture 5" descr="FAANG_logo_CMYK.tif">
            <a:extLst>
              <a:ext uri="{FF2B5EF4-FFF2-40B4-BE49-F238E27FC236}">
                <a16:creationId xmlns:a16="http://schemas.microsoft.com/office/drawing/2014/main" id="{919CEBB4-3A25-384F-853E-83E6E530AC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12171"/>
      </p:ext>
    </p:extLst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742F6-3442-D24D-B8D9-1BCDF2BC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FAANG metadata solution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B7B6B9-CC5B-AD40-BDDB-48069A78A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FAANG Metadata and Data Sharing Committee set out to richly describe samples and experiments:</a:t>
            </a:r>
            <a:endParaRPr lang="en-GB" sz="2800" dirty="0"/>
          </a:p>
          <a:p>
            <a:pPr marL="0" indent="0" algn="ctr">
              <a:buNone/>
            </a:pPr>
            <a:r>
              <a:rPr lang="en-GB" sz="2800" dirty="0"/>
              <a:t>Comprises </a:t>
            </a:r>
            <a:r>
              <a:rPr lang="en-GB" sz="2800" b="1" dirty="0">
                <a:solidFill>
                  <a:schemeClr val="tx2"/>
                </a:solidFill>
              </a:rPr>
              <a:t>118</a:t>
            </a:r>
            <a:r>
              <a:rPr lang="en-GB" sz="2800" dirty="0"/>
              <a:t> different metadata questions</a:t>
            </a:r>
          </a:p>
          <a:p>
            <a:r>
              <a:rPr lang="en-GB" dirty="0"/>
              <a:t>66 sample attributes </a:t>
            </a:r>
            <a:r>
              <a:rPr lang="en-GB" sz="1800" dirty="0"/>
              <a:t>(Organisms, Specimens, pools of specimens, cell cultures, cell lines).</a:t>
            </a:r>
          </a:p>
          <a:p>
            <a:r>
              <a:rPr lang="en-GB" dirty="0"/>
              <a:t>52 experiment attributes </a:t>
            </a:r>
            <a:r>
              <a:rPr lang="en-GB" sz="1800" dirty="0"/>
              <a:t>(Chip-</a:t>
            </a:r>
            <a:r>
              <a:rPr lang="en-GB" sz="1800" dirty="0" err="1"/>
              <a:t>Seq</a:t>
            </a:r>
            <a:r>
              <a:rPr lang="en-GB" sz="1800" dirty="0"/>
              <a:t>, RNA-</a:t>
            </a:r>
            <a:r>
              <a:rPr lang="en-GB" sz="1800" dirty="0" err="1"/>
              <a:t>Seq</a:t>
            </a:r>
            <a:r>
              <a:rPr lang="en-GB" sz="1800" dirty="0"/>
              <a:t>, ATAC-</a:t>
            </a:r>
            <a:r>
              <a:rPr lang="en-GB" sz="1800" dirty="0" err="1"/>
              <a:t>Seq</a:t>
            </a:r>
            <a:r>
              <a:rPr lang="en-GB" sz="1800" dirty="0"/>
              <a:t>, Hi-C, WGS, </a:t>
            </a:r>
            <a:r>
              <a:rPr lang="en-GB" sz="1800" dirty="0" err="1"/>
              <a:t>Dnase-Seq</a:t>
            </a:r>
            <a:r>
              <a:rPr lang="en-GB" sz="1800" dirty="0"/>
              <a:t>, BS-</a:t>
            </a:r>
            <a:r>
              <a:rPr lang="en-GB" sz="1800" dirty="0" err="1"/>
              <a:t>Seq</a:t>
            </a:r>
            <a:r>
              <a:rPr lang="en-GB" sz="1800" dirty="0"/>
              <a:t>).</a:t>
            </a:r>
          </a:p>
        </p:txBody>
      </p:sp>
      <p:pic>
        <p:nvPicPr>
          <p:cNvPr id="5" name="Picture 4" descr="FAANG_logo_CMYK.tif">
            <a:extLst>
              <a:ext uri="{FF2B5EF4-FFF2-40B4-BE49-F238E27FC236}">
                <a16:creationId xmlns:a16="http://schemas.microsoft.com/office/drawing/2014/main" id="{0880E839-C14F-194C-A480-2E0855F703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15" y="71838"/>
            <a:ext cx="2359891" cy="1147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90273-74FF-E240-9580-39A4738BB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184" y="3701386"/>
            <a:ext cx="7935191" cy="2383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0E165-5A27-2041-ABF3-FD27BF88B0F9}"/>
              </a:ext>
            </a:extLst>
          </p:cNvPr>
          <p:cNvSpPr txBox="1"/>
          <p:nvPr/>
        </p:nvSpPr>
        <p:spPr>
          <a:xfrm>
            <a:off x="3047257" y="6396335"/>
            <a:ext cx="6187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www.ebi.ac.uk</a:t>
            </a:r>
            <a:r>
              <a:rPr lang="en-GB" dirty="0">
                <a:solidFill>
                  <a:schemeClr val="bg1"/>
                </a:solidFill>
              </a:rPr>
              <a:t>/vg/</a:t>
            </a:r>
            <a:r>
              <a:rPr lang="en-GB" dirty="0" err="1">
                <a:solidFill>
                  <a:schemeClr val="bg1"/>
                </a:solidFill>
              </a:rPr>
              <a:t>faang</a:t>
            </a:r>
            <a:r>
              <a:rPr lang="en-GB" dirty="0">
                <a:solidFill>
                  <a:schemeClr val="bg1"/>
                </a:solidFill>
              </a:rPr>
              <a:t>/</a:t>
            </a:r>
            <a:r>
              <a:rPr lang="en-GB" dirty="0" err="1">
                <a:solidFill>
                  <a:schemeClr val="bg1"/>
                </a:solidFill>
              </a:rPr>
              <a:t>rule_sets</a:t>
            </a:r>
            <a:r>
              <a:rPr lang="en-GB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72219978"/>
      </p:ext>
    </p:extLst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EMBL-EBI_slide_template_July_2015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MBL-EBI_widescreen_slide_template_2017" id="{E9ABBDF8-B220-F340-85AF-73C151397ADE}" vid="{38A635B3-E1F6-234C-A40B-499FB3FCA518}"/>
    </a:ext>
  </a:extLst>
</a:theme>
</file>

<file path=ppt/theme/theme2.xml><?xml version="1.0" encoding="utf-8"?>
<a:theme xmlns:a="http://schemas.openxmlformats.org/drawingml/2006/main" name="1_Leere Präsentation">
  <a:themeElements>
    <a:clrScheme name="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981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5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MBL-EBI_widescreen_slide_template_2017" id="{E9ABBDF8-B220-F340-85AF-73C151397ADE}" vid="{11154DD9-E292-3B4B-AA37-67175096981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3851</TotalTime>
  <Words>1439</Words>
  <Application>Microsoft Macintosh PowerPoint</Application>
  <PresentationFormat>Widescreen</PresentationFormat>
  <Paragraphs>246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Helvetica Neue LT Pro 45 Light</vt:lpstr>
      <vt:lpstr>Helvetica Neue LT Pro 55 Roman</vt:lpstr>
      <vt:lpstr>HelveticaNeueLT Pro 35 Th</vt:lpstr>
      <vt:lpstr>HelveticaNeueLT Pro 45 Lt</vt:lpstr>
      <vt:lpstr>Times</vt:lpstr>
      <vt:lpstr>EMBL-EBI_slide_template_July_2015</vt:lpstr>
      <vt:lpstr>1_Leere Präsentation</vt:lpstr>
      <vt:lpstr>FAANG Data Coordination Centre</vt:lpstr>
      <vt:lpstr>FAANG Data Coordination Centre</vt:lpstr>
      <vt:lpstr>FAANG Data Coordination Centre</vt:lpstr>
      <vt:lpstr>FAANG Data portal</vt:lpstr>
      <vt:lpstr>FAANG Data portal</vt:lpstr>
      <vt:lpstr>FAANG Data portal search</vt:lpstr>
      <vt:lpstr>What FAANG data is already available</vt:lpstr>
      <vt:lpstr>What makes the FAANG collection special</vt:lpstr>
      <vt:lpstr>The FAANG metadata solution</vt:lpstr>
      <vt:lpstr>The FAANG data model</vt:lpstr>
      <vt:lpstr>The FAANG data model</vt:lpstr>
      <vt:lpstr>The FAANG data model</vt:lpstr>
      <vt:lpstr>Metadata standard aims to</vt:lpstr>
      <vt:lpstr>Contributing data to FAANG</vt:lpstr>
      <vt:lpstr>FAANG Metadata validation tools</vt:lpstr>
      <vt:lpstr>FAANG Metadata validation tools</vt:lpstr>
      <vt:lpstr>Supply the FAANG metadata with your archive submission</vt:lpstr>
      <vt:lpstr>Supply the FAANG metadata with your archive submission</vt:lpstr>
      <vt:lpstr>Current EMBL-EBI submission architecture</vt:lpstr>
      <vt:lpstr>EMBL-EBI’s submission system is changing, but it will be simpler</vt:lpstr>
      <vt:lpstr>EMBL-EBI Unified Submissions Interface</vt:lpstr>
      <vt:lpstr>Recent update: New portal protocols pages</vt:lpstr>
      <vt:lpstr>Planned developments</vt:lpstr>
      <vt:lpstr>Join the community, share your data.</vt:lpstr>
      <vt:lpstr>Want to learn more about FAANG submission?</vt:lpstr>
      <vt:lpstr>Interested in joining FAANG? We are here to help with your data…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Microsoft Office User</dc:creator>
  <cp:lastModifiedBy>Peter Harrison</cp:lastModifiedBy>
  <cp:revision>169</cp:revision>
  <cp:lastPrinted>2019-01-15T00:34:42Z</cp:lastPrinted>
  <dcterms:created xsi:type="dcterms:W3CDTF">2017-02-14T11:22:18Z</dcterms:created>
  <dcterms:modified xsi:type="dcterms:W3CDTF">2019-01-15T00:36:04Z</dcterms:modified>
</cp:coreProperties>
</file>